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2" r:id="rId4"/>
    <p:sldId id="263" r:id="rId5"/>
    <p:sldId id="260" r:id="rId6"/>
    <p:sldId id="261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D9802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D0AB82-7E63-4B9A-83FD-62204316DB4B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0FA333-829F-4C30-BD85-06891D01BA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ED892-72CA-429A-B77B-D7031D98FB58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92D73-8C85-475B-8593-075E820A13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7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/>
            <a:gdLst>
              <a:gd name="T0" fmla="*/ 0 w 2736"/>
              <a:gd name="T1" fmla="*/ 3648 h 3648"/>
              <a:gd name="T2" fmla="*/ 720 w 2736"/>
              <a:gd name="T3" fmla="*/ 2016 h 3648"/>
              <a:gd name="T4" fmla="*/ 2736 w 2736"/>
              <a:gd name="T5" fmla="*/ 0 h 3648"/>
              <a:gd name="T6" fmla="*/ 2736 w 2736"/>
              <a:gd name="T7" fmla="*/ 96 h 3648"/>
              <a:gd name="T8" fmla="*/ 744 w 2736"/>
              <a:gd name="T9" fmla="*/ 2038 h 3648"/>
              <a:gd name="T10" fmla="*/ 48 w 2736"/>
              <a:gd name="T11" fmla="*/ 3648 h 3648"/>
              <a:gd name="T12" fmla="*/ 0 w 2736"/>
              <a:gd name="T13" fmla="*/ 3648 h 364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736"/>
              <a:gd name="T22" fmla="*/ 0 h 3648"/>
              <a:gd name="T23" fmla="*/ 2736 w 2736"/>
              <a:gd name="T24" fmla="*/ 3648 h 364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0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294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" name="Freeform 18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/>
            <a:gdLst>
              <a:gd name="T0" fmla="*/ 0 w 3504"/>
              <a:gd name="T1" fmla="*/ 4080 h 4128"/>
              <a:gd name="T2" fmla="*/ 0 w 3504"/>
              <a:gd name="T3" fmla="*/ 4128 h 4128"/>
              <a:gd name="T4" fmla="*/ 3504 w 3504"/>
              <a:gd name="T5" fmla="*/ 2640 h 4128"/>
              <a:gd name="T6" fmla="*/ 2880 w 3504"/>
              <a:gd name="T7" fmla="*/ 0 h 4128"/>
              <a:gd name="T8" fmla="*/ 2832 w 3504"/>
              <a:gd name="T9" fmla="*/ 0 h 4128"/>
              <a:gd name="T10" fmla="*/ 3465 w 3504"/>
              <a:gd name="T11" fmla="*/ 2619 h 4128"/>
              <a:gd name="T12" fmla="*/ 0 w 3504"/>
              <a:gd name="T13" fmla="*/ 4080 h 412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504"/>
              <a:gd name="T22" fmla="*/ 0 h 4128"/>
              <a:gd name="T23" fmla="*/ 3504 w 3504"/>
              <a:gd name="T24" fmla="*/ 4128 h 412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294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ctangle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ctangle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79D8E0-EC6D-4E09-9B1E-9836F2F40B6E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3AF4EDE-CB02-4357-B129-C2AD59F09F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E900F0F-DE39-46CE-AC14-30A1D6746B5E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BD807F3-8177-44E2-8E76-05DAA017EB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D8B8632-0EDE-47D5-A0D9-47F6FF25A09E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1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2E60586-15AF-4F2A-96B6-E79F465E4B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9705F-2D63-4ED4-B237-94CFC9ACEA89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A9C18-D1A9-4A77-AE40-8067417D25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AE67FF-A3A4-40E4-A8A8-07F357AA6C80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9ECBF8-58EA-45FA-B62F-9C8A35347E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36A0-F9BD-4D29-A940-288ABB4B619F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6EDBF-B5C5-4B6D-9BF3-9B849BD29E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Straight Connector 7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Straight Connector 11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Straight Connector 15"/>
            <p:cNvCxnSpPr/>
            <p:nvPr/>
          </p:nvCxnSpPr>
          <p:spPr>
            <a:xfrm rot="16200000">
              <a:off x="6663592" y="13003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5400000" flipH="1">
              <a:off x="6744512" y="12993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8A0942F-E254-4116-88EA-1E122CC52932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E0AA25-4FF4-48B2-971B-DC9E1C9FC6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37202-1FBE-40EE-9913-1481BA540D88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49858-AF08-4830-B25C-403115EA2C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4F703-A675-4524-875B-53D578ADCDCC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3D987-FB7E-4BBE-8587-CFBE3AD6F1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3092254-890A-4B9C-89F7-D92109D77D28}" type="datetimeFigureOut">
              <a:rPr lang="en-US"/>
              <a:pPr>
                <a:defRPr/>
              </a:pPr>
              <a:t>6/16/2016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5E26B6F-64F7-44E1-A8D6-8BD6CD3F17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3" r:id="rId1"/>
    <p:sldLayoutId id="2147483738" r:id="rId2"/>
    <p:sldLayoutId id="2147483744" r:id="rId3"/>
    <p:sldLayoutId id="2147483745" r:id="rId4"/>
    <p:sldLayoutId id="2147483746" r:id="rId5"/>
    <p:sldLayoutId id="2147483739" r:id="rId6"/>
    <p:sldLayoutId id="2147483747" r:id="rId7"/>
    <p:sldLayoutId id="2147483740" r:id="rId8"/>
    <p:sldLayoutId id="2147483748" r:id="rId9"/>
    <p:sldLayoutId id="2147483741" r:id="rId10"/>
    <p:sldLayoutId id="214748374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495800"/>
            <a:ext cx="8686800" cy="21336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sr-Cyrl-RS" dirty="0" smtClean="0">
                <a:solidFill>
                  <a:schemeClr val="accent2"/>
                </a:solidFill>
                <a:latin typeface="Century" pitchFamily="18" charset="0"/>
              </a:rPr>
              <a:t>„</a:t>
            </a:r>
            <a:r>
              <a:rPr lang="sr-Cyrl-RS" sz="6000" dirty="0" smtClean="0">
                <a:solidFill>
                  <a:schemeClr val="accent2"/>
                </a:solidFill>
                <a:latin typeface="Century" pitchFamily="18" charset="0"/>
              </a:rPr>
              <a:t>ДЕЦА, У РИТМУ МУЗИКЕ ЗА ПЛЕС“</a:t>
            </a:r>
            <a:endParaRPr lang="en-US" sz="6000" dirty="0">
              <a:solidFill>
                <a:schemeClr val="accent2"/>
              </a:solidFill>
              <a:latin typeface="Century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52400"/>
            <a:ext cx="9144000" cy="3505200"/>
          </a:xfrm>
        </p:spPr>
        <p:txBody>
          <a:bodyPr anchor="t"/>
          <a:lstStyle/>
          <a:p>
            <a:pPr algn="ctr">
              <a:spcBef>
                <a:spcPct val="0"/>
              </a:spcBef>
            </a:pPr>
            <a:r>
              <a:rPr lang="en-US" sz="7200" b="1" smtClean="0">
                <a:solidFill>
                  <a:srgbClr val="002060"/>
                </a:solidFill>
                <a:latin typeface="Century" pitchFamily="18" charset="0"/>
              </a:rPr>
              <a:t>ЗАВРШНА </a:t>
            </a:r>
          </a:p>
          <a:p>
            <a:pPr algn="ctr">
              <a:spcBef>
                <a:spcPct val="0"/>
              </a:spcBef>
            </a:pPr>
            <a:r>
              <a:rPr lang="en-US" sz="7200" b="1" smtClean="0">
                <a:solidFill>
                  <a:srgbClr val="002060"/>
                </a:solidFill>
                <a:latin typeface="Century" pitchFamily="18" charset="0"/>
              </a:rPr>
              <a:t>ПРИРЕДБА </a:t>
            </a:r>
          </a:p>
          <a:p>
            <a:pPr algn="ctr">
              <a:spcBef>
                <a:spcPct val="0"/>
              </a:spcBef>
            </a:pPr>
            <a:r>
              <a:rPr lang="en-US" sz="7200" b="1" smtClean="0">
                <a:solidFill>
                  <a:srgbClr val="002060"/>
                </a:solidFill>
                <a:latin typeface="Century" pitchFamily="18" charset="0"/>
              </a:rPr>
              <a:t>ПРЕДШК     ЛАЦА </a:t>
            </a:r>
          </a:p>
          <a:p>
            <a:pPr algn="ctr">
              <a:spcBef>
                <a:spcPct val="0"/>
              </a:spcBef>
            </a:pPr>
            <a:r>
              <a:rPr lang="en-US" sz="7200" smtClean="0">
                <a:latin typeface="Century" pitchFamily="18" charset="0"/>
              </a:rPr>
              <a:t>2016.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2376488"/>
            <a:ext cx="112077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B050">
            <a:alpha val="5098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body" idx="2"/>
          </p:nvPr>
        </p:nvSpPr>
        <p:spPr>
          <a:xfrm>
            <a:off x="0" y="0"/>
            <a:ext cx="9144000" cy="20574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buFont typeface="Wingdings"/>
              <a:buNone/>
              <a:defRPr/>
            </a:pPr>
            <a:r>
              <a:rPr lang="sr-Cyrl-RS" sz="3200" b="1" dirty="0" smtClean="0">
                <a:solidFill>
                  <a:schemeClr val="tx2">
                    <a:lumMod val="50000"/>
                  </a:schemeClr>
                </a:solidFill>
                <a:latin typeface="Century" pitchFamily="18" charset="0"/>
              </a:rPr>
              <a:t>Традиционалном Завршном </a:t>
            </a:r>
            <a:r>
              <a:rPr lang="sr-Cyrl-RS" sz="3200" b="1" dirty="0">
                <a:solidFill>
                  <a:schemeClr val="tx2">
                    <a:lumMod val="50000"/>
                  </a:schemeClr>
                </a:solidFill>
                <a:latin typeface="Century" pitchFamily="18" charset="0"/>
              </a:rPr>
              <a:t>приредбом </a:t>
            </a:r>
            <a:r>
              <a:rPr lang="sr-Cyrl-RS" sz="3200" b="1" dirty="0" smtClean="0">
                <a:solidFill>
                  <a:schemeClr val="tx2">
                    <a:lumMod val="50000"/>
                  </a:schemeClr>
                </a:solidFill>
                <a:latin typeface="Century" pitchFamily="18" charset="0"/>
              </a:rPr>
              <a:t>предшколаца ПУ „Ната Вељковић“,</a:t>
            </a:r>
            <a:r>
              <a:rPr lang="sr-Cyrl-RS" sz="3200" b="1" dirty="0">
                <a:solidFill>
                  <a:schemeClr val="tx2">
                    <a:lumMod val="50000"/>
                  </a:schemeClr>
                </a:solidFill>
                <a:latin typeface="Century" pitchFamily="18" charset="0"/>
              </a:rPr>
              <a:t> </a:t>
            </a:r>
            <a:r>
              <a:rPr lang="sr-Cyrl-RS" sz="3200" b="1" dirty="0" smtClean="0">
                <a:solidFill>
                  <a:schemeClr val="tx2">
                    <a:lumMod val="50000"/>
                  </a:schemeClr>
                </a:solidFill>
                <a:latin typeface="Century" pitchFamily="18" charset="0"/>
              </a:rPr>
              <a:t>отворена је манифестација                        „</a:t>
            </a:r>
            <a:r>
              <a:rPr lang="sr-Cyrl-RS" sz="3200" b="1" dirty="0">
                <a:solidFill>
                  <a:schemeClr val="tx2">
                    <a:lumMod val="50000"/>
                  </a:schemeClr>
                </a:solidFill>
                <a:latin typeface="Century" pitchFamily="18" charset="0"/>
              </a:rPr>
              <a:t>Видовдан 2016“</a:t>
            </a:r>
            <a:r>
              <a:rPr lang="sr-Cyrl-RS" sz="3200" b="1" dirty="0" smtClean="0">
                <a:solidFill>
                  <a:schemeClr val="tx2">
                    <a:lumMod val="50000"/>
                  </a:schemeClr>
                </a:solidFill>
                <a:latin typeface="Century" pitchFamily="18" charset="0"/>
              </a:rPr>
              <a:t> , 08.06.`16. на Слободишту.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latin typeface="Century" pitchFamily="18" charset="0"/>
            </a:endParaRP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2038350"/>
            <a:ext cx="7192963" cy="4800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590800"/>
          </a:xfrm>
        </p:spPr>
        <p:txBody>
          <a:bodyPr/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3200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  <a:ea typeface="Calibri"/>
                <a:cs typeface="Times New Roman"/>
              </a:rPr>
              <a:t>Манифестацију је отворио </a:t>
            </a:r>
            <a:r>
              <a:rPr lang="sr-Cyrl-RS" sz="3200" b="1" dirty="0">
                <a:solidFill>
                  <a:schemeClr val="accent6">
                    <a:lumMod val="50000"/>
                  </a:schemeClr>
                </a:solidFill>
                <a:latin typeface="Century" pitchFamily="18" charset="0"/>
                <a:ea typeface="Calibri"/>
                <a:cs typeface="Times New Roman"/>
              </a:rPr>
              <a:t>Градоначелник Града Крушевца Г-дин. Драги Несторовић, ч</a:t>
            </a:r>
            <a:r>
              <a:rPr lang="sr-Cyrl-RS" sz="3200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  <a:ea typeface="Calibri"/>
                <a:cs typeface="Times New Roman"/>
              </a:rPr>
              <a:t>итајући повељу „У </a:t>
            </a:r>
            <a:r>
              <a:rPr lang="sr-Cyrl-RS" sz="3200" b="1" dirty="0">
                <a:solidFill>
                  <a:schemeClr val="accent6">
                    <a:lumMod val="50000"/>
                  </a:schemeClr>
                </a:solidFill>
                <a:latin typeface="Century" pitchFamily="18" charset="0"/>
                <a:ea typeface="Calibri"/>
                <a:cs typeface="Times New Roman"/>
              </a:rPr>
              <a:t>име живих“, академика Добрице </a:t>
            </a:r>
            <a:r>
              <a:rPr lang="sr-Cyrl-RS" sz="3200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  <a:ea typeface="Calibri"/>
                <a:cs typeface="Times New Roman"/>
              </a:rPr>
              <a:t>Ћосића. </a:t>
            </a:r>
            <a:r>
              <a:rPr lang="en-US" sz="3200" dirty="0">
                <a:solidFill>
                  <a:schemeClr val="tx2">
                    <a:satMod val="200000"/>
                  </a:schemeClr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en-US" sz="3200" dirty="0">
                <a:solidFill>
                  <a:schemeClr val="tx2">
                    <a:satMod val="200000"/>
                  </a:schemeClr>
                </a:solidFill>
                <a:latin typeface="Calibri"/>
                <a:ea typeface="Calibri"/>
                <a:cs typeface="Times New Roman"/>
              </a:rPr>
            </a:br>
            <a:endParaRPr lang="en-US" dirty="0">
              <a:solidFill>
                <a:schemeClr val="tx2">
                  <a:satMod val="200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43000" y="2355850"/>
            <a:ext cx="6705600" cy="4470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rgbClr val="DDEBCF"/>
            </a:gs>
            <a:gs pos="91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2057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sr-Cyrl-RS" b="1" dirty="0">
                <a:solidFill>
                  <a:schemeClr val="accent6"/>
                </a:solidFill>
                <a:latin typeface="Century" pitchFamily="18" charset="0"/>
              </a:rPr>
              <a:t>Традиционално паљење бакље, је извршио Официр Војске </a:t>
            </a:r>
            <a:r>
              <a:rPr lang="sr-Cyrl-RS" b="1" dirty="0" smtClean="0">
                <a:solidFill>
                  <a:schemeClr val="accent6"/>
                </a:solidFill>
                <a:latin typeface="Century" pitchFamily="18" charset="0"/>
              </a:rPr>
              <a:t>Републике Србије, у пратњи деце и васпитача.</a:t>
            </a:r>
            <a:endParaRPr lang="en-US" dirty="0">
              <a:solidFill>
                <a:schemeClr val="accent6"/>
              </a:solidFill>
              <a:latin typeface="Century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19200" y="2111375"/>
            <a:ext cx="7086600" cy="4724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>
            <a:alpha val="5686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/>
          <p:cNvSpPr>
            <a:spLocks noGrp="1"/>
          </p:cNvSpPr>
          <p:nvPr>
            <p:ph sz="half" idx="1"/>
          </p:nvPr>
        </p:nvSpPr>
        <p:spPr>
          <a:xfrm>
            <a:off x="152400" y="76200"/>
            <a:ext cx="8839200" cy="1981200"/>
          </a:xfrm>
        </p:spPr>
        <p:txBody>
          <a:bodyPr/>
          <a:lstStyle/>
          <a:p>
            <a:pPr marL="68263" indent="0" algn="ctr">
              <a:buFont typeface="Wingdings" pitchFamily="2" charset="2"/>
              <a:buNone/>
            </a:pPr>
            <a:r>
              <a:rPr lang="en-US" sz="4000" b="1" smtClean="0">
                <a:solidFill>
                  <a:srgbClr val="002060"/>
                </a:solidFill>
                <a:latin typeface="Century" pitchFamily="18" charset="0"/>
              </a:rPr>
              <a:t>На приредби је учествовало око 820 предшколаца                                              са градског и сеоског подручја.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143000" y="2097088"/>
            <a:ext cx="7086600" cy="4724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0"/>
            <a:ext cx="8915400" cy="1905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sr-Cyrl-RS" b="1" dirty="0" smtClean="0">
                <a:solidFill>
                  <a:srgbClr val="FF0000"/>
                </a:solidFill>
                <a:latin typeface="Century" pitchFamily="18" charset="0"/>
              </a:rPr>
              <a:t>„Деца у ритму музике за плес“ </a:t>
            </a:r>
            <a:r>
              <a:rPr lang="sr-Cyrl-RS" b="1" dirty="0" smtClean="0">
                <a:solidFill>
                  <a:schemeClr val="bg2"/>
                </a:solidFill>
                <a:latin typeface="Century" pitchFamily="18" charset="0"/>
              </a:rPr>
              <a:t/>
            </a:r>
            <a:br>
              <a:rPr lang="sr-Cyrl-RS" b="1" dirty="0" smtClean="0">
                <a:solidFill>
                  <a:schemeClr val="bg2"/>
                </a:solidFill>
                <a:latin typeface="Century" pitchFamily="18" charset="0"/>
              </a:rPr>
            </a:br>
            <a:r>
              <a:rPr lang="sr-Cyrl-RS" b="1" dirty="0" smtClean="0">
                <a:solidFill>
                  <a:schemeClr val="bg2"/>
                </a:solidFill>
                <a:latin typeface="Century" pitchFamily="18" charset="0"/>
              </a:rPr>
              <a:t>под ведрим небом на Слобдишту извела су 10 плесних тачака.</a:t>
            </a:r>
            <a:endParaRPr lang="en-US" b="1" dirty="0">
              <a:solidFill>
                <a:schemeClr val="bg2"/>
              </a:solidFill>
              <a:latin typeface="Century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7724" b="10538"/>
          <a:stretch>
            <a:fillRect/>
          </a:stretch>
        </p:blipFill>
        <p:spPr>
          <a:xfrm>
            <a:off x="1066800" y="2057400"/>
            <a:ext cx="7200900" cy="46545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-30163" y="0"/>
            <a:ext cx="9174163" cy="3124200"/>
          </a:xfrm>
        </p:spPr>
        <p:txBody>
          <a:bodyPr>
            <a:normAutofit/>
          </a:bodyPr>
          <a:lstStyle/>
          <a:p>
            <a:pPr marL="68580" indent="0" algn="just" fontAlgn="auto">
              <a:spcAft>
                <a:spcPts val="0"/>
              </a:spcAft>
              <a:buFont typeface="Wingdings"/>
              <a:buNone/>
              <a:defRPr/>
            </a:pPr>
            <a:r>
              <a:rPr lang="sr-Cyrl-RS" sz="3600" b="1" dirty="0" smtClean="0">
                <a:latin typeface="Century" pitchFamily="18" charset="0"/>
              </a:rPr>
              <a:t>Оно </a:t>
            </a:r>
            <a:r>
              <a:rPr lang="sr-Cyrl-RS" sz="3600" b="1" dirty="0">
                <a:latin typeface="Century" pitchFamily="18" charset="0"/>
              </a:rPr>
              <a:t>што  ову приредбу  чини  посебним је </a:t>
            </a:r>
            <a:r>
              <a:rPr lang="sr-Cyrl-RS" sz="3600" b="1" dirty="0" smtClean="0">
                <a:latin typeface="Century" pitchFamily="18" charset="0"/>
              </a:rPr>
              <a:t>то што на свим као и на овој равноправно учествују и деца са потешкоћама у развоју по сопственој вољи  и уз присуство  својих  пратиоца.</a:t>
            </a:r>
          </a:p>
          <a:p>
            <a:pPr marL="6858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sr-Cyrl-RS" b="1" dirty="0" smtClean="0">
              <a:latin typeface="Century" pitchFamily="18" charset="0"/>
            </a:endParaRP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en-US" dirty="0"/>
          </a:p>
        </p:txBody>
      </p:sp>
      <p:pic>
        <p:nvPicPr>
          <p:cNvPr id="16" name="Content Placeholder 15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143000" y="2879725"/>
            <a:ext cx="6858000" cy="3962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5029200"/>
            <a:ext cx="9144000" cy="1676400"/>
          </a:xfrm>
        </p:spPr>
        <p:txBody>
          <a:bodyPr>
            <a:normAutofit lnSpcReduction="10000"/>
          </a:bodyPr>
          <a:lstStyle/>
          <a:p>
            <a:pPr marL="68580" indent="0" algn="ctr" fontAlgn="auto">
              <a:spcAft>
                <a:spcPts val="0"/>
              </a:spcAft>
              <a:buClr>
                <a:srgbClr val="D6ECFF"/>
              </a:buClr>
              <a:buFont typeface="Wingdings"/>
              <a:buNone/>
              <a:defRPr/>
            </a:pPr>
            <a:r>
              <a:rPr lang="sr-Cyrl-RS" sz="3600" b="1" dirty="0">
                <a:solidFill>
                  <a:prstClr val="white"/>
                </a:solidFill>
                <a:latin typeface="Century" pitchFamily="18" charset="0"/>
              </a:rPr>
              <a:t>У  ПУ „Ната Вељковић“  су  </a:t>
            </a:r>
            <a:endParaRPr lang="sr-Cyrl-RS" sz="3600" b="1" dirty="0" smtClean="0">
              <a:solidFill>
                <a:prstClr val="white"/>
              </a:solidFill>
              <a:latin typeface="Century" pitchFamily="18" charset="0"/>
            </a:endParaRPr>
          </a:p>
          <a:p>
            <a:pPr marL="68580" indent="0" algn="ctr" fontAlgn="auto">
              <a:spcAft>
                <a:spcPts val="0"/>
              </a:spcAft>
              <a:buClr>
                <a:srgbClr val="D6ECFF"/>
              </a:buClr>
              <a:buFont typeface="Wingdings"/>
              <a:buNone/>
              <a:defRPr/>
            </a:pPr>
            <a:r>
              <a:rPr lang="sr-Cyrl-RS" sz="3600" b="1" dirty="0" smtClean="0">
                <a:solidFill>
                  <a:prstClr val="white"/>
                </a:solidFill>
                <a:latin typeface="Century" pitchFamily="18" charset="0"/>
              </a:rPr>
              <a:t>СВИ  </a:t>
            </a:r>
            <a:r>
              <a:rPr lang="sr-Cyrl-RS" sz="3600" b="1" dirty="0">
                <a:solidFill>
                  <a:prstClr val="white"/>
                </a:solidFill>
                <a:latin typeface="Century" pitchFamily="18" charset="0"/>
              </a:rPr>
              <a:t>ЗАЈЕДНО  током одрастања, па и на манифестацијама као што је ова.</a:t>
            </a:r>
            <a:endParaRPr lang="en-US" sz="3600" dirty="0">
              <a:solidFill>
                <a:prstClr val="white"/>
              </a:solidFill>
              <a:latin typeface="Century" pitchFamily="18" charset="0"/>
            </a:endParaRP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7639" t="667" b="9581"/>
          <a:stretch>
            <a:fillRect/>
          </a:stretch>
        </p:blipFill>
        <p:spPr>
          <a:xfrm>
            <a:off x="838200" y="152400"/>
            <a:ext cx="7391400" cy="47879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067800" cy="2362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tx2">
                    <a:satMod val="200000"/>
                  </a:schemeClr>
                </a:solidFill>
                <a:latin typeface="Century" pitchFamily="18" charset="0"/>
              </a:rPr>
              <a:t>Гости  на приредби  поред  градоначелника  били су:</a:t>
            </a:r>
            <a:r>
              <a:rPr lang="sr-Cyrl-RS" sz="2800" dirty="0">
                <a:solidFill>
                  <a:schemeClr val="tx2">
                    <a:satMod val="200000"/>
                  </a:schemeClr>
                </a:solidFill>
                <a:latin typeface="Century" pitchFamily="18" charset="0"/>
              </a:rPr>
              <a:t> </a:t>
            </a:r>
            <a:r>
              <a:rPr lang="sr-Cyrl-RS" sz="2800" dirty="0" smtClean="0">
                <a:solidFill>
                  <a:schemeClr val="tx2">
                    <a:satMod val="200000"/>
                  </a:schemeClr>
                </a:solidFill>
                <a:latin typeface="Century" pitchFamily="18" charset="0"/>
              </a:rPr>
              <a:t> </a:t>
            </a:r>
            <a:r>
              <a:rPr lang="sr-Cyrl-RS" sz="2800" b="1" dirty="0" smtClean="0">
                <a:solidFill>
                  <a:schemeClr val="tx2">
                    <a:satMod val="200000"/>
                  </a:schemeClr>
                </a:solidFill>
                <a:latin typeface="Century" pitchFamily="18" charset="0"/>
              </a:rPr>
              <a:t>заменица градоначелника</a:t>
            </a:r>
            <a:r>
              <a:rPr lang="sr-Cyrl-RS" sz="2800" b="1" dirty="0">
                <a:solidFill>
                  <a:schemeClr val="tx2">
                    <a:satMod val="200000"/>
                  </a:schemeClr>
                </a:solidFill>
                <a:latin typeface="Century" pitchFamily="18" charset="0"/>
              </a:rPr>
              <a:t>, као и сви помоћноци </a:t>
            </a:r>
            <a:r>
              <a:rPr lang="sr-Cyrl-RS" sz="2800" b="1" dirty="0" smtClean="0">
                <a:solidFill>
                  <a:schemeClr val="tx2">
                    <a:satMod val="200000"/>
                  </a:schemeClr>
                </a:solidFill>
                <a:latin typeface="Century" pitchFamily="18" charset="0"/>
              </a:rPr>
              <a:t>градоначелника</a:t>
            </a:r>
            <a:r>
              <a:rPr lang="sr-Cyrl-RS" sz="2800" b="1" dirty="0">
                <a:solidFill>
                  <a:schemeClr val="tx2">
                    <a:satMod val="200000"/>
                  </a:schemeClr>
                </a:solidFill>
                <a:latin typeface="Century" pitchFamily="18" charset="0"/>
              </a:rPr>
              <a:t>, представници Локалне самоуправе, Директори ПУ Расинског округа; Директори Установа и Предузећа</a:t>
            </a:r>
            <a:r>
              <a:rPr lang="sr-Cyrl-RS" sz="2800" b="1" dirty="0">
                <a:solidFill>
                  <a:schemeClr val="tx2">
                    <a:satMod val="200000"/>
                  </a:schemeClr>
                </a:solidFill>
              </a:rPr>
              <a:t>.</a:t>
            </a:r>
            <a:endParaRPr lang="en-US" sz="2800" dirty="0">
              <a:solidFill>
                <a:schemeClr val="tx2">
                  <a:satMod val="200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95400" y="2290763"/>
            <a:ext cx="6858000" cy="4572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839200" cy="2286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3200" b="1" dirty="0">
                <a:solidFill>
                  <a:schemeClr val="tx2">
                    <a:satMod val="200000"/>
                  </a:schemeClr>
                </a:solidFill>
                <a:latin typeface="Century" pitchFamily="18" charset="0"/>
              </a:rPr>
              <a:t>Деца су своју радост и осмехе поделила са родитељима, бакама, декама, пријатељима деце. Њихова присутност се процењује на око 5000 гледалаца. </a:t>
            </a:r>
            <a:r>
              <a:rPr lang="en-US" dirty="0">
                <a:solidFill>
                  <a:schemeClr val="tx2">
                    <a:satMod val="200000"/>
                  </a:schemeClr>
                </a:solidFill>
              </a:rPr>
              <a:t/>
            </a:r>
            <a:br>
              <a:rPr lang="en-US" dirty="0">
                <a:solidFill>
                  <a:schemeClr val="tx2">
                    <a:satMod val="200000"/>
                  </a:schemeClr>
                </a:solidFill>
              </a:rPr>
            </a:br>
            <a:endParaRPr lang="en-US" dirty="0">
              <a:solidFill>
                <a:schemeClr val="tx2">
                  <a:satMod val="20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19200" y="1981200"/>
            <a:ext cx="7086600" cy="47291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8382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sr-Cyrl-RS" sz="4400" b="1" dirty="0" smtClean="0">
                <a:solidFill>
                  <a:schemeClr val="accent2"/>
                </a:solidFill>
                <a:latin typeface="Century" pitchFamily="18" charset="0"/>
              </a:rPr>
              <a:t>Деца у ритму музике за плес!</a:t>
            </a:r>
            <a:endParaRPr lang="en-US" sz="4400" b="1" dirty="0">
              <a:solidFill>
                <a:schemeClr val="accent2"/>
              </a:solidFill>
              <a:latin typeface="Century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927100"/>
            <a:ext cx="8504238" cy="566896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371600"/>
            <a:ext cx="8093075" cy="539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1095375"/>
            <a:ext cx="8504238" cy="566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rcRect l="14516"/>
          <a:stretch>
            <a:fillRect/>
          </a:stretch>
        </p:blipFill>
        <p:spPr bwMode="auto">
          <a:xfrm>
            <a:off x="381000" y="1095375"/>
            <a:ext cx="8229600" cy="566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7650" y="1079500"/>
            <a:ext cx="8496300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207</TotalTime>
  <Words>216</Words>
  <Application>Microsoft Office PowerPoint</Application>
  <PresentationFormat>On-screen Show (4:3)</PresentationFormat>
  <Paragraphs>16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Corbel</vt:lpstr>
      <vt:lpstr>Arial</vt:lpstr>
      <vt:lpstr>Consolas</vt:lpstr>
      <vt:lpstr>Wingdings</vt:lpstr>
      <vt:lpstr>Wingdings 2</vt:lpstr>
      <vt:lpstr>Wingdings 3</vt:lpstr>
      <vt:lpstr>Calibri</vt:lpstr>
      <vt:lpstr>Century</vt:lpstr>
      <vt:lpstr>Times New Roman</vt:lpstr>
      <vt:lpstr>Metro</vt:lpstr>
      <vt:lpstr>„ДЕЦА, У РИТМУ МУЗИКЕ ЗА ПЛЕС“</vt:lpstr>
      <vt:lpstr>Slide 2</vt:lpstr>
      <vt:lpstr>Манифестацију је отворио Градоначелник Града Крушевца Г-дин. Драги Несторовић, читајући повељу „У име живих“, академика Добрице Ћосића.  </vt:lpstr>
      <vt:lpstr>Традиционално паљење бакље, је извршио Официр Војске Републике Србије, у пратњи деце и васпитача.</vt:lpstr>
      <vt:lpstr>Slide 5</vt:lpstr>
      <vt:lpstr>„Деца у ритму музике за плес“  под ведрим небом на Слобдишту извела су 10 плесних тачака.</vt:lpstr>
      <vt:lpstr>Slide 7</vt:lpstr>
      <vt:lpstr>Slide 8</vt:lpstr>
      <vt:lpstr>Гости  на приредби  поред  градоначелника  били су:  заменица градоначелника, као и сви помоћноци градоначелника, представници Локалне самоуправе, Директори ПУ Расинског округа; Директори Установа и Предузећа.</vt:lpstr>
      <vt:lpstr>Деца су своју радост и осмехе поделила са родитељима, бакама, декама, пријатељима деце. Њихова присутност се процењује на око 5000 гледалаца.  </vt:lpstr>
      <vt:lpstr>Деца у ритму музике за плес!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Steva</cp:lastModifiedBy>
  <cp:revision>18</cp:revision>
  <dcterms:created xsi:type="dcterms:W3CDTF">2016-06-16T06:25:58Z</dcterms:created>
  <dcterms:modified xsi:type="dcterms:W3CDTF">2016-06-16T10:08:11Z</dcterms:modified>
</cp:coreProperties>
</file>