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56" r:id="rId2"/>
    <p:sldId id="257" r:id="rId3"/>
    <p:sldId id="258" r:id="rId4"/>
    <p:sldId id="264" r:id="rId5"/>
    <p:sldId id="266" r:id="rId6"/>
    <p:sldId id="268" r:id="rId7"/>
    <p:sldId id="269" r:id="rId8"/>
    <p:sldId id="292" r:id="rId9"/>
    <p:sldId id="306" r:id="rId10"/>
    <p:sldId id="293" r:id="rId11"/>
    <p:sldId id="294" r:id="rId12"/>
    <p:sldId id="295" r:id="rId13"/>
    <p:sldId id="307" r:id="rId14"/>
    <p:sldId id="308" r:id="rId15"/>
    <p:sldId id="296" r:id="rId16"/>
    <p:sldId id="315" r:id="rId17"/>
    <p:sldId id="297" r:id="rId18"/>
    <p:sldId id="298" r:id="rId19"/>
    <p:sldId id="309" r:id="rId20"/>
    <p:sldId id="310" r:id="rId21"/>
    <p:sldId id="316" r:id="rId22"/>
    <p:sldId id="312" r:id="rId23"/>
    <p:sldId id="313" r:id="rId24"/>
    <p:sldId id="314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77" r:id="rId33"/>
    <p:sldId id="278" r:id="rId34"/>
    <p:sldId id="279" r:id="rId35"/>
    <p:sldId id="299" r:id="rId36"/>
    <p:sldId id="300" r:id="rId37"/>
    <p:sldId id="280" r:id="rId38"/>
    <p:sldId id="281" r:id="rId39"/>
    <p:sldId id="282" r:id="rId40"/>
    <p:sldId id="283" r:id="rId41"/>
    <p:sldId id="284" r:id="rId42"/>
    <p:sldId id="286" r:id="rId43"/>
    <p:sldId id="287" r:id="rId44"/>
    <p:sldId id="288" r:id="rId45"/>
    <p:sldId id="289" r:id="rId46"/>
    <p:sldId id="290" r:id="rId47"/>
    <p:sldId id="291" r:id="rId48"/>
    <p:sldId id="301" r:id="rId49"/>
    <p:sldId id="302" r:id="rId50"/>
    <p:sldId id="303" r:id="rId51"/>
    <p:sldId id="304" r:id="rId52"/>
    <p:sldId id="305" r:id="rId5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94" autoAdjust="0"/>
    <p:restoredTop sz="94652" autoAdjust="0"/>
  </p:normalViewPr>
  <p:slideViewPr>
    <p:cSldViewPr>
      <p:cViewPr varScale="1">
        <p:scale>
          <a:sx n="49" d="100"/>
          <a:sy n="49" d="100"/>
        </p:scale>
        <p:origin x="-960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A45EB26-F715-4FD0-8DD7-4FA451BDE3BE}" type="datetimeFigureOut">
              <a:rPr lang="en-US"/>
              <a:pPr>
                <a:defRPr/>
              </a:pPr>
              <a:t>7/31/2018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D2485F6-FFAE-4CCC-95E2-58AE12BA6B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836BA8A-13FC-40A3-B398-FCFD0621BEA0}" type="slidenum">
              <a:rPr lang="en-US" smtClean="0"/>
              <a:pPr/>
              <a:t>42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95680-0B63-4865-9A82-4F492D6039E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67EDD-795F-4B3F-BC68-CB1B05962AD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CB111-D6FA-42B5-B84B-6D24FEC3EF8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3B572-3857-4F95-87C0-3C7DCEC3DC0F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A5F93-3FFF-4C98-8546-55A2AF12C8C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DDEB4-759F-4D1F-8D31-09F513BF7EE0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C5B8C-1967-4048-8B1E-863920BF0A8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7F63D-2D70-46FC-AD15-7003596BFEB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CF6B5-8DED-49B6-9093-A843A722898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9E641-F9AB-4BFB-BB0B-0977D4935AE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849DF-618F-4E4A-A67B-DBD23FD2C0A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FE57F08-BEFB-4596-851F-46BF99279C77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Rectangle 19"/>
          <p:cNvSpPr>
            <a:spLocks noChangeArrowheads="1"/>
          </p:cNvSpPr>
          <p:nvPr/>
        </p:nvSpPr>
        <p:spPr bwMode="auto">
          <a:xfrm>
            <a:off x="214313" y="428625"/>
            <a:ext cx="8643937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54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</a:rPr>
              <a:t>‘’У ДОДИРУ СА ПРИРОДОМ’’</a:t>
            </a:r>
          </a:p>
          <a:p>
            <a:pPr algn="ctr">
              <a:defRPr/>
            </a:pPr>
            <a:endParaRPr lang="en-US" sz="5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en-US" sz="40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en-US" sz="40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endParaRPr lang="sr-Cyrl-RS" sz="2400" dirty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algn="ctr">
              <a:defRPr/>
            </a:pPr>
            <a:r>
              <a:rPr lang="en-US" sz="32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</a:rPr>
              <a:t>РИБАРСКА БАЊА 2017./2018.</a:t>
            </a:r>
            <a:endParaRPr lang="es-ES" sz="32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</a:endParaRPr>
          </a:p>
        </p:txBody>
      </p:sp>
      <p:sp>
        <p:nvSpPr>
          <p:cNvPr id="2051" name="Rectangle 20"/>
          <p:cNvSpPr>
            <a:spLocks noChangeArrowheads="1"/>
          </p:cNvSpPr>
          <p:nvPr/>
        </p:nvSpPr>
        <p:spPr bwMode="auto">
          <a:xfrm>
            <a:off x="1357313" y="2000250"/>
            <a:ext cx="64008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endParaRPr lang="en-US" sz="3200"/>
          </a:p>
        </p:txBody>
      </p:sp>
      <p:pic>
        <p:nvPicPr>
          <p:cNvPr id="2052" name="Picture 5" descr="C:\Users\korisnik\Desktop\Слике\''Лептирић''\Излет\IMG-5e4cfccff63a2eb96a448ed58ef63b93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00125" y="1571625"/>
            <a:ext cx="7262813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357188"/>
            <a:ext cx="8715375" cy="714375"/>
          </a:xfrm>
        </p:spPr>
        <p:txBody>
          <a:bodyPr/>
          <a:lstStyle/>
          <a:p>
            <a:pPr eaLnBrk="1" hangingPunct="1">
              <a:defRPr/>
            </a:pPr>
            <a:r>
              <a:rPr lang="en-US" sz="32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РЕКРЕАТИВНИ БОРАВАК И ИЗЛЕТ ДЕЦЕ </a:t>
            </a:r>
            <a:br>
              <a:rPr lang="en-US" sz="32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</a:br>
            <a:endParaRPr lang="es-ES" sz="32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928688"/>
            <a:ext cx="8286750" cy="5572125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buFontTx/>
              <a:buNone/>
            </a:pPr>
            <a:r>
              <a:rPr lang="sr-Cyrl-CS" sz="2000" smtClean="0">
                <a:solidFill>
                  <a:srgbClr val="003300"/>
                </a:solidFill>
                <a:latin typeface="Cambria Math" pitchFamily="18" charset="0"/>
              </a:rPr>
              <a:t>	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У форми активног одмора и рекреације у јесењем и пролећном периоду реализован је рекреативни боравак и излет деце у вртићу ''Јеленко'' у Рибарској Бањи.  Ово је посебно значајно јер деца због савременог стила живота, не проводе довољно времена на отвореном простору а нарочито у природи. 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</a:pP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	 Предшколска Установа у складу са потребама деце и породице пружа прилику да се кроз боравак  у овом прелепом амбијенту компензује недовољан боравак у природи.</a:t>
            </a:r>
            <a:endParaRPr lang="en-US" sz="2400" b="1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</a:pP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	Током године у објекту ''Јеленко'',  борави око 80% од укупног броја уписане узраста од 4 год. до поласка у школу што представља велики допринос ПУ у психофизичком развоју деце.</a:t>
            </a:r>
            <a:endParaRPr lang="en-US" sz="2400" b="1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eaLnBrk="1" hangingPunct="1">
              <a:buFontTx/>
              <a:buNone/>
            </a:pPr>
            <a:endParaRPr lang="es-E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800" smtClean="0">
                <a:solidFill>
                  <a:srgbClr val="003300"/>
                </a:solidFill>
                <a:latin typeface="Cambria Math" pitchFamily="18" charset="0"/>
              </a:rPr>
              <a:t>	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У јесењем периоду рекреативни боравак је реализован у месецу новембру у једној смени у тајању од 6 дана (пет ноћења) у периоду од 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06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.11.201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7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.год. до 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11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.11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.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201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7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.год. У овом периоду на рекреативном боравку било је 61 дете и 7 васпитача старијих и  припремних група .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endParaRPr lang="sr-Cyrl-CS" sz="2400" smtClean="0">
              <a:solidFill>
                <a:srgbClr val="003300"/>
              </a:solidFill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</a:rPr>
              <a:t>	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У пролећном периоду рекреативни боравак је реализован у месецу априлу у три смене у трајању од  3 дана (два ноћења) и у једној смени у трајању од 6 дана (пет ноћења) у периоду од 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17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.04.201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8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.год. до 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28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.04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.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201</a:t>
            </a:r>
            <a:r>
              <a:rPr lang="ru-RU" sz="2400" b="1" smtClean="0">
                <a:solidFill>
                  <a:srgbClr val="003300"/>
                </a:solidFill>
                <a:latin typeface="Cambria Math" pitchFamily="18" charset="0"/>
              </a:rPr>
              <a:t>8</a:t>
            </a: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.год. У овом периоду на рекреативном боравку било је 307 детета и 34 васпитача средњих, старијих и припремних група. 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	 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latin typeface="Cambria Math" pitchFamily="18" charset="0"/>
              </a:rPr>
              <a:t>	</a:t>
            </a: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У радној 2017./2018</a:t>
            </a:r>
            <a:r>
              <a:rPr lang="en-U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.</a:t>
            </a: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 години на рекреативном боравку у Рибарској Бањи укупно је било 368 детета.</a:t>
            </a:r>
            <a:endParaRPr lang="en-US" sz="240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latin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dirty="0" smtClean="0">
                <a:latin typeface="Cambria Math" pitchFamily="18" charset="0"/>
              </a:rPr>
              <a:t>	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latin typeface="Cambria Math" pitchFamily="18" charset="0"/>
              </a:rPr>
              <a:t>	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У јесењем периоду излет је реализован радним данима у месецу октобру и новембру у 16 група у  периоду од 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11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.10.201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7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.год. до 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01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.11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.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201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7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.год. 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	У овом периоду на излету је било 1076 детета и 98 васпитача млађих, средњих, старијих и припремних група .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endParaRPr lang="sr-Cyrl-CS" sz="2400" dirty="0" smtClean="0"/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/>
              <a:t>	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У пролећном периоду излет је реализован радним данима у месецу мају и јуну у 17 група у  периоду од 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15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.05.201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8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 год.  до 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07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.06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.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201</a:t>
            </a:r>
            <a:r>
              <a:rPr lang="ru-RU" sz="2400" b="1" dirty="0" smtClean="0">
                <a:solidFill>
                  <a:srgbClr val="003300"/>
                </a:solidFill>
                <a:latin typeface="Cambria Math" pitchFamily="18" charset="0"/>
              </a:rPr>
              <a:t>8</a:t>
            </a: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. год. 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	У овом периоду на излету је било 1230 детета и  130 васпитача млађих, средњих, старијих и припремних група.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latin typeface="Cambria Math" pitchFamily="18" charset="0"/>
              </a:rPr>
              <a:t>	</a:t>
            </a:r>
            <a:r>
              <a:rPr lang="sr-Cyrl-CS" sz="2400" b="1" dirty="0" smtClean="0"/>
              <a:t> </a:t>
            </a:r>
            <a:endParaRPr lang="sr-Cyrl-CS" sz="2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	У радној 2017./2018</a:t>
            </a:r>
            <a:r>
              <a:rPr lang="en-U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.</a:t>
            </a: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 години на излету у Рибарској Бањи укупно је било 2306 детета.</a:t>
            </a:r>
            <a:endParaRPr lang="en-US" sz="2400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latin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Grp="1" noChangeArrowheads="1"/>
          </p:cNvSpPr>
          <p:nvPr>
            <p:ph type="body" idx="1"/>
          </p:nvPr>
        </p:nvSpPr>
        <p:spPr>
          <a:xfrm>
            <a:off x="357188" y="285750"/>
            <a:ext cx="8501062" cy="6511925"/>
          </a:xfrm>
        </p:spPr>
        <p:txBody>
          <a:bodyPr anchor="ctr">
            <a:spAutoFit/>
          </a:bodyPr>
          <a:lstStyle/>
          <a:p>
            <a:pPr marL="0" indent="0" algn="just" eaLnBrk="1" hangingPunct="1">
              <a:buFontTx/>
              <a:buNone/>
              <a:defRPr/>
            </a:pPr>
            <a:r>
              <a:rPr lang="sr-Cyrl-CS" sz="1100" dirty="0" smtClean="0">
                <a:cs typeface="Calibri" pitchFamily="34" charset="0"/>
              </a:rPr>
              <a:t>	</a:t>
            </a: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Реализација излета и рекреативног боравка представља посебан вид организације васпитно-образовног рада са децом у природи, а планирање садржаја рада условљено је могућностима објекта, ближе и шире околине, временским условима и интересовањима и потребама деце.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На овај начин остварују се основни циљеви током боравка, а то су:</a:t>
            </a:r>
          </a:p>
          <a:p>
            <a:pPr marL="0" indent="0" algn="just" eaLnBrk="1" hangingPunct="1">
              <a:buFontTx/>
              <a:buNone/>
              <a:defRPr/>
            </a:pPr>
            <a:endParaRPr lang="en-US" sz="11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eaLnBrk="1" hangingPunct="1"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 Очување и унапређивање здравља деце 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just">
              <a:spcBef>
                <a:spcPct val="0"/>
              </a:spcBef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Активан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одмор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92075" indent="-92075" algn="just">
              <a:spcBef>
                <a:spcPct val="0"/>
              </a:spcBef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Развијање природних облика кретања и моторичких способности деце у природним условима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just">
              <a:spcBef>
                <a:spcPct val="0"/>
              </a:spcBef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 Развијање навика о здравом начину живота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173038" indent="-173038" algn="just">
              <a:spcBef>
                <a:spcPct val="0"/>
              </a:spcBef>
              <a:defRPr/>
            </a:pP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Развијање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способности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доживљавања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и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упознавања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природе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њених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законитости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и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лепота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173038" indent="-173038" algn="just">
              <a:spcBef>
                <a:spcPct val="0"/>
              </a:spcBef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Формирање и доградња моралних ставова о поступцима човека у односу на природу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just">
              <a:spcBef>
                <a:spcPct val="0"/>
              </a:spcBef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  Развијање навика креативног провођења слободног времена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173038" indent="-173038" algn="just">
              <a:spcBef>
                <a:spcPct val="0"/>
              </a:spcBef>
              <a:defRPr/>
            </a:pPr>
            <a:r>
              <a:rPr lang="ru-RU" sz="2000" b="1" dirty="0" smtClean="0">
                <a:solidFill>
                  <a:srgbClr val="003300"/>
                </a:solidFill>
                <a:latin typeface="Cambria Math" pitchFamily="18" charset="0"/>
              </a:rPr>
              <a:t> Стицање искуства у колективном животу и заједништву, уз развијање толеранције у односима са другима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173038" indent="-173038" algn="just">
              <a:spcBef>
                <a:spcPct val="0"/>
              </a:spcBef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 Успостављање позитивне социо-емотивне климе у групи и објекту и подстицање веселог расположења 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just">
              <a:spcBef>
                <a:spcPct val="0"/>
              </a:spcBef>
              <a:buFontTx/>
              <a:buNone/>
              <a:defRPr/>
            </a:pPr>
            <a:endParaRPr lang="en-US" sz="2000" dirty="0" smtClean="0">
              <a:latin typeface="Cambria Math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429375"/>
          </a:xfrm>
        </p:spPr>
        <p:txBody>
          <a:bodyPr/>
          <a:lstStyle/>
          <a:p>
            <a:pPr marL="0" indent="0" algn="ctr" eaLnBrk="1" hangingPunct="1">
              <a:buFontTx/>
              <a:buNone/>
              <a:defRPr/>
            </a:pPr>
            <a:r>
              <a:rPr lang="sr-Cyrl-CS" sz="2800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sr-Cyrl-CS" sz="2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  <a:cs typeface="Cordia New" pitchFamily="34" charset="-34"/>
              </a:rPr>
              <a:t>У складу са Програмом рекративног боравка реализоване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  <a:cs typeface="Cordia New" pitchFamily="34" charset="-34"/>
              </a:rPr>
              <a:t>су следеће активности:</a:t>
            </a:r>
          </a:p>
          <a:p>
            <a:pPr marL="0" indent="0" algn="ctr" eaLnBrk="1" hangingPunct="1"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Буђење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устајање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лична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хигијена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облачење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спремање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постељине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и 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личних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ствари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</a:rPr>
              <a:t>  </a:t>
            </a:r>
            <a:r>
              <a:rPr lang="ru-RU" sz="2000" b="1" dirty="0" smtClean="0">
                <a:solidFill>
                  <a:srgbClr val="003300"/>
                </a:solidFill>
                <a:latin typeface="Cambria Math" pitchFamily="18" charset="0"/>
              </a:rPr>
              <a:t>Јутарње телесно вежбање</a:t>
            </a:r>
          </a:p>
          <a:p>
            <a:pPr marL="0" indent="0" algn="ctr" eaLnBrk="1" hangingPunct="1">
              <a:defRPr/>
            </a:pPr>
            <a:r>
              <a:rPr lang="ru-RU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Дoручaк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хигиjeнскe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пoтрeбe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Вaспитнo-образовне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aктивнoсти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у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прирoди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Припремa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зa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ручaк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ручaк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Пoпoднeвни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oдмoр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Устajaњe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oблaчeњe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пoспрeмaњe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хигиjeнскe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пoтрeбe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Ужинa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Вaспитнo-образовне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aктивнoсти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у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прирoди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Mирнe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aктивнoсти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(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игре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кoнструктoрима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друштвене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игре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сликoвницe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ликoвнe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aктивнoсти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...)</a:t>
            </a: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Припрeмa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зa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вeчeру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,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вeчeрa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Вечерње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активности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забавног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карактера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</a:p>
          <a:p>
            <a:pPr marL="0" indent="0" algn="ctr" eaLnBrk="1" hangingPunct="1">
              <a:defRPr/>
            </a:pP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Одлазак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на</a:t>
            </a:r>
            <a:r>
              <a:rPr lang="en-US" sz="2000" b="1" dirty="0" smtClean="0">
                <a:solidFill>
                  <a:srgbClr val="003300"/>
                </a:solidFill>
                <a:latin typeface="Cambria Math" pitchFamily="18" charset="0"/>
              </a:rPr>
              <a:t> </a:t>
            </a:r>
            <a:r>
              <a:rPr lang="en-US" sz="2000" b="1" dirty="0" err="1" smtClean="0">
                <a:solidFill>
                  <a:srgbClr val="003300"/>
                </a:solidFill>
                <a:latin typeface="Cambria Math" pitchFamily="18" charset="0"/>
              </a:rPr>
              <a:t>спавање</a:t>
            </a:r>
            <a:endParaRPr lang="en-US" sz="2000" b="1" dirty="0" smtClean="0">
              <a:solidFill>
                <a:srgbClr val="003300"/>
              </a:solidFill>
              <a:latin typeface="Cambria Math" pitchFamily="18" charset="0"/>
            </a:endParaRPr>
          </a:p>
          <a:p>
            <a:pPr marL="0" indent="0" algn="just" eaLnBrk="1" hangingPunct="1">
              <a:buFontTx/>
              <a:buNone/>
              <a:defRPr/>
            </a:pPr>
            <a:endParaRPr lang="sr-Cyrl-CS" sz="20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Доживљаји са рекреативног боравка</a:t>
            </a:r>
            <a:endParaRPr lang="sr-Cyrl-CS" sz="1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105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Шетња у природи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36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36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8195" name="Picture 3" descr="C:\Users\korisnik\Desktop\Слике\Рекреативни боравак\IMG-6ce704ea61e072026cfa8ea3aef47988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38" y="1643063"/>
            <a:ext cx="371475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C:\Users\korisnik\Desktop\Слике\Рекреативни боравак\IMG-78b638bccec666d2904a042f98e47037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7750" y="1714500"/>
            <a:ext cx="3589338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Посета сеоског домаћинства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9219" name="Picture 4" descr="C:\Users\korisnik\Desktop\Слике\Рекреативни боравак\IMG-bdf8d5d44ba6ce7c66edc23687a5827a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63" y="1000125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Посета цркве 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0243" name="Picture 2" descr="C:\Users\korisnik\Desktop\Слике\Рекреативни боравак\IMG-a726e2db890b748032103979e1060641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500" y="1143000"/>
            <a:ext cx="371475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C:\Users\korisnik\Desktop\Слике\Рекреативни боравак\IMG-8783127d273ff7e81352c5e7af9ac556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1143000"/>
            <a:ext cx="38576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1267" name="Picture 3" descr="C:\Users\korisnik\Desktop\Слике\Рекреативни боравак\IMG-89e77ed3f1c7c19ae8df1c5abc7a77fa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4438" y="1017588"/>
            <a:ext cx="6929437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2291" name="Picture 3" descr="C:\Users\korisnik\Desktop\Слике\Рекреативни боравак\IMG-c233659f231e7a57f8bf6d366db16db8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75" y="1000125"/>
            <a:ext cx="7877175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3315" name="Picture 5" descr="C:\Users\korisnik\Desktop\Слике\Рекреативни боравак\IMG-80b3853d8509407bf1b9207d56b1c78a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3000" y="1143000"/>
            <a:ext cx="70723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4339" name="Picture 2" descr="C:\Users\korisnik\Desktop\Слике\Рекреативни боравак\IMG-42af99f4c9dc15befe8e62b4e34f398e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29188" y="1071563"/>
            <a:ext cx="37861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 descr="C:\Users\korisnik\Desktop\Слике\Рекреативни боравак\IMG-3ada80a27cbc8c91a9e224a1db81fb4d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500" y="1000125"/>
            <a:ext cx="3857625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5363" name="Picture 3" descr="C:\Users\korisnik\Desktop\Слике\Рекреативни боравак\IMG-56453f74d50925c926fc891070c4b067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88" y="1143000"/>
            <a:ext cx="7429500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285750"/>
            <a:ext cx="8643937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R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центру Рибарске Бање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6387" name="Picture 3" descr="C:\Users\korisnik\Desktop\Слике\Рекреативни боравак\IMG-f158bc4e3d6b639d3a3a5a175fbfd5d5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14438" y="1071563"/>
            <a:ext cx="6643687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R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центру Рибарске Бање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7411" name="Picture 2" descr="C:\Users\korisnik\Desktop\Слике\Рекреативни боравак\IMG-0c2f5fe73c2f9d7f72cb36ccfb9d1e40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63" y="1214438"/>
            <a:ext cx="6986587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објекту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8435" name="Picture 3" descr="C:\Users\korisnik\Desktop\Слике\Рекреативни боравак\IMG-a89f7f05f45f7c0fd4bf043b7c136928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500" y="1000125"/>
            <a:ext cx="3963988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C:\Users\korisnik\Desktop\Слике\IMG-f4b2e224d20ef9776d9b5f3a3078f44d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7750" y="1000125"/>
            <a:ext cx="3875088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Вечерње активности забавног карактера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19459" name="Picture 3" descr="C:\Users\korisnik\Desktop\Слике\Рекреативни боравак\IMG-1a980f5ac793c076e9fbf9e586375016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3000" y="1071563"/>
            <a:ext cx="6858000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Вечерње активности забавног карактера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0483" name="Picture 2" descr="C:\Users\korisnik\Desktop\Слике\Рекреативни боравак\IMG-77219a5b4329e1264812e5362570e413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75" y="1285875"/>
            <a:ext cx="6715125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Вечерње активности забавног карактера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1507" name="Picture 2" descr="C:\Users\korisnik\Desktop\Слике\Рекреативни боравак\IMG-90989ebd1f47294ea59be234b4da870b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285875" y="1143000"/>
            <a:ext cx="676275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Вечерње активности забавног карактера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2531" name="Picture 2" descr="C:\Users\korisnik\Desktop\Слике\Рекреативни боравак\IMG-10b88788a1c24c59f5bad051bb6fdec0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500" y="928688"/>
            <a:ext cx="3929063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korisnik\Desktop\Слике\Рекреативни боравак\IMG-a44ee3651edaaa4d347f17f0cf0ce7fb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928688"/>
            <a:ext cx="3911600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Вечерње активности забавног карактера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3555" name="Picture 2" descr="C:\Users\korisnik\Desktop\Слике\Рекреативни боравак\IMG-385508af8034aa4f0a0c2a25d7642fb6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3000" y="1000125"/>
            <a:ext cx="6953250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Вечерње активности забавног карактера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4579" name="Picture 2" descr="C:\Users\korisnik\Desktop\Слике\Рекреативни боравак\IMG-e14eaed2a35e1986b8a7bc7d74b0bb30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38" y="1166813"/>
            <a:ext cx="38576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 descr="C:\Users\korisnik\Desktop\Слике\Рекреативни боравак\IMG-4ada13c9b0f9e484384a38e8ad72fa4d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1214438"/>
            <a:ext cx="3857625" cy="507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Активности  по повратку из  Рибарске Бање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5603" name="Picture 2" descr="C:\Users\korisnik\Desktop\Слике\Рекреативни боравак\IMG-97b06822d6bf029842a674cd7c9007b3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500" y="1000125"/>
            <a:ext cx="5929313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8" y="142875"/>
            <a:ext cx="8572500" cy="6572250"/>
          </a:xfrm>
        </p:spPr>
        <p:txBody>
          <a:bodyPr/>
          <a:lstStyle/>
          <a:p>
            <a:pPr marL="0" indent="0" algn="just" eaLnBrk="1" hangingPunct="1">
              <a:buFontTx/>
              <a:buNone/>
              <a:defRPr/>
            </a:pPr>
            <a:endParaRPr lang="sr-Cyrl-C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У складу са Програмом излета реализоване су следеће активности:</a:t>
            </a:r>
          </a:p>
          <a:p>
            <a:pPr marL="0" indent="0" algn="just" eaLnBrk="1" hangingPunct="1">
              <a:buFontTx/>
              <a:buNone/>
              <a:defRPr/>
            </a:pPr>
            <a:endParaRPr lang="sr-Cyrl-CS" sz="1050" b="1" dirty="0" smtClean="0">
              <a:solidFill>
                <a:srgbClr val="003300"/>
              </a:solidFill>
              <a:latin typeface="Cambria Math" pitchFamily="18" charset="0"/>
              <a:ea typeface="Cambria Math" pitchFamily="18" charset="0"/>
              <a:cs typeface="Times New Roman" pitchFamily="18" charset="0"/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Полазак за Рибарску Бању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Доручк</a:t>
            </a:r>
          </a:p>
          <a:p>
            <a:pPr marL="173038" indent="-173038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Васпитно-образовне активности у природи (шетња у природи, природни   облици кретања уз савладавање природних препрека, сналажење у природи, примена теоретских и практичних знања у природи, еколошке активности, упознавање са историјом краја уз обилазак значајних објеката).</a:t>
            </a:r>
          </a:p>
          <a:p>
            <a:pPr marL="173038" indent="-173038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 Ужина</a:t>
            </a:r>
          </a:p>
          <a:p>
            <a:pPr marL="173038" indent="-173038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Активности у дворишту вртића (елементарне, штафетне, мини спортске игре и игре на справама). 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Ручак</a:t>
            </a:r>
          </a:p>
          <a:p>
            <a:pPr marL="173038" indent="-173038" algn="ctr" eaLnBrk="1" hangingPunct="1">
              <a:buFontTx/>
              <a:buNone/>
              <a:tabLst>
                <a:tab pos="0" algn="l"/>
              </a:tabLst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Мирне игре (друштвене игре, игре конструкторима, разгледање сликовница...).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Шетња на брду ''Самар''.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Ужина</a:t>
            </a:r>
          </a:p>
          <a:p>
            <a:pPr marL="0" indent="0" algn="ctr" eaLnBrk="1" hangingPunct="1"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latin typeface="Cambria Math" pitchFamily="18" charset="0"/>
                <a:ea typeface="Cambria Math" pitchFamily="18" charset="0"/>
                <a:cs typeface="Times New Roman" pitchFamily="18" charset="0"/>
              </a:rPr>
              <a:t>* Повратак за Крушевац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14313"/>
            <a:ext cx="8643938" cy="6357937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Доживљаји са излета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9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7651" name="Picture 1" descr="C:\Users\korisnik\Desktop\Слике\IMG-7acb28ff668170d69bfabc1e5bbc89dd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500" y="1500188"/>
            <a:ext cx="3857625" cy="497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3" descr="C:\Users\korisnik\Desktop\Слике\IMG-45031269bc8b732ab4316b11e5d4209c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1500188"/>
            <a:ext cx="4071937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endParaRPr lang="es-ES" sz="36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8675" name="Picture 2" descr="C:\Users\korisnik\Desktop\Слике\IMG-196819bc4456a225f80d7e93f5be4cde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86313" y="1071563"/>
            <a:ext cx="40005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2" descr="C:\Users\korisnik\Desktop\Слике\IMG-b7c7471cbdad8a98e28ae13bbe35801b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625" y="1071563"/>
            <a:ext cx="4071938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9699" name="Picture 2" descr="C:\Users\korisnik\Desktop\Слике\IMG-a0118dd924679d8e31ea96e30182a051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3000" y="1071563"/>
            <a:ext cx="714375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36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2" name="Picture 2" descr="C:\Users\korisnik\Desktop\Слике\IMG-b1bfa9c12f3da14abd28742be1987d6f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928688"/>
            <a:ext cx="4214813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3" descr="C:\Users\korisnik\Desktop\Слике\IMG-cfea3663627f1108b40abaeedddf35a4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88" y="928688"/>
            <a:ext cx="400050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36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1747" name="Picture 2" descr="C:\Users\korisnik\Desktop\Слике\IMG-d74122c94af3ab4a12dfb2799c6f713c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5" y="1071563"/>
            <a:ext cx="36433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3" descr="C:\Users\korisnik\Desktop\Слике\IMG-f4fd8f178eb45fda4c6c3858f6905012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00563" y="1143000"/>
            <a:ext cx="4333875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2771" name="Picture 3" descr="C:\Users\korisnik\Desktop\Слике\IMG-3e067bb6fb097abd27b98133d7a6db0b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928688"/>
            <a:ext cx="41433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5" descr="C:\Users\korisnik\Desktop\Слике\Рекреативни боравак\IMG-7d097803f843179b3a0a9a351f09e9c2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88" y="952500"/>
            <a:ext cx="40005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3795" name="Picture 4" descr="C:\Users\korisnik\Desktop\Слике\IMG-6617889bea6772bc70b1cc67d3b33bbf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3000" y="928688"/>
            <a:ext cx="7072313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4819" name="Picture 3" descr="C:\Users\korisnik\Desktop\Слике\IMG-a1a5c822c6ac54b038ee644b518ab9b6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357313" y="1071563"/>
            <a:ext cx="6715125" cy="503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5843" name="Picture 3" descr="C:\Users\korisnik\Desktop\Слике\''Звончић''\Излет\IMG-26c8cb9e2823b757f3e1fc1d0bb42a16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43438" y="1000125"/>
            <a:ext cx="3983037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 descr="C:\Users\korisnik\Desktop\Слике\''Звончић''\Излет\IMG-1a53320646a98543ee08d296eb1112fc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71500" y="1000125"/>
            <a:ext cx="3786188" cy="550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6867" name="Picture 3" descr="C:\Users\korisnik\Desktop\Слике\''Лабуд''\Излет\IMG-10f46b5d9a7fcfcbc72836753671835b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00125" y="1214438"/>
            <a:ext cx="7223125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7891" name="Picture 2" descr="C:\Users\korisnik\Desktop\Слике\IMG-1acbb61626f19cec633ad970303d330a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88" y="1000125"/>
            <a:ext cx="7572375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0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8915" name="Picture 2" descr="C:\Users\korisnik\Desktop\Слике\Владо Јурић\Излет\IMG-35ddba30605886c08cb5cc10d0acefd8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63" y="1000125"/>
            <a:ext cx="38576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2" descr="C:\Users\korisnik\Desktop\Слике\''Лептирић''\Излет\IMG-3b8ab8c81a6b5e8812f9ee61fe0dc73e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5" y="928688"/>
            <a:ext cx="3929063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357938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природи</a:t>
            </a: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39939" name="Picture 2" descr="C:\Users\korisnik\Desktop\Слике\''Наша радост''\Рибарска бања\IMG-76c2a6030c5c9c8705c2d7363c94b847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7188" y="1000125"/>
            <a:ext cx="4197350" cy="559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 descr="C:\Users\korisnik\Desktop\Слике\IMG-7fd011aa5467ec6dcba974fb2e5edf35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1000125"/>
            <a:ext cx="4143375" cy="559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центру Рибарске Бање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0963" name="Picture 2" descr="C:\Users\korisnik\Desktop\Слике\IMG-f3e1526d61f82a99c0041f31e9c09956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38" y="1000125"/>
            <a:ext cx="3786187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3" descr="C:\Users\korisnik\Desktop\Слике\IMG-e591fa1cf7f88ed1a1b52b555741e7cb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1000125"/>
            <a:ext cx="3875087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центру Рибарске Бање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1987" name="Picture 4" descr="C:\Users\korisnik\Desktop\Слике\''Лептирић''\Излет\IMG-27e33821876741c5929442f7fa4ddfa1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500" y="1071563"/>
            <a:ext cx="3857625" cy="519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5" descr="C:\Users\korisnik\Desktop\Слике\''Лептирић''\Излет\IMG-ad281d51292b7798dd21b0a6ca1d9c9b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5" y="1071563"/>
            <a:ext cx="3929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центру Рибарске Бање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3011" name="Picture 3" descr="C:\Users\korisnik\Desktop\Слике\IMG-5c25d83de80d40e5b9e173bfa80c3d49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813" y="857250"/>
            <a:ext cx="3643312" cy="53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C:\Users\korisnik\Desktop\Слике\IMG-44e50e5d6f10592a70aaf25ee9d9d603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928688"/>
            <a:ext cx="3929062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центру Рибарске Бање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4035" name="Picture 3" descr="C:\Users\korisnik\Desktop\Слике\IMG-125672a646c583bd49936efbd8495c61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57250" y="1214438"/>
            <a:ext cx="7643813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285750"/>
            <a:ext cx="8643938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објекту</a:t>
            </a:r>
            <a:endParaRPr lang="es-E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5059" name="Picture 5" descr="C:\Users\korisnik\Desktop\Слике\IMG-bd88677c068e61993f9fa04531017c2d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38" y="1039813"/>
            <a:ext cx="3714750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6" descr="C:\Users\korisnik\Desktop\Слике\IMG-eb23480cc4b9a00957e72e156d4ab704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1000125"/>
            <a:ext cx="3857625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858250" cy="6429375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6083" name="Picture 3" descr="C:\Users\korisnik\Desktop\Слике\''Лептирић''\Излет\IMG-4d87c39ac63cb37afa2a72a9e72a2c5d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14375" y="904875"/>
            <a:ext cx="3714750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3" descr="C:\Users\korisnik\Desktop\Слике\IMG-6adf351fde377794e3e45d7d888380e2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5" y="928688"/>
            <a:ext cx="3857625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858250" cy="6286500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7107" name="Picture 3" descr="C:\Users\korisnik\Desktop\Слике\IMG-efd787a27e57d6b155dc19fe04884005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625" y="1060450"/>
            <a:ext cx="3643313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4" descr="C:\Users\korisnik\Desktop\Слике\IMG-7bd2aa3bb9f487647d790d1e5f3fa5c2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38" y="1098550"/>
            <a:ext cx="3786187" cy="497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8131" name="Picture 3" descr="C:\Users\korisnik\Desktop\Слике\Golub mira\Излет\IMG-0c010299c25970dac206c2156678c3ea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357313" y="1143000"/>
            <a:ext cx="6643687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49155" name="Picture 3" descr="C:\Users\korisnik\Desktop\Слике\IMG-21f318cb84e7a74ec1bd8343535e2e13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71563" y="1143000"/>
            <a:ext cx="7143750" cy="489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50179" name="Picture 2" descr="C:\Users\korisnik\Desktop\Слике\IMG-82d7d0c4425fa57bb9baf50fccc152fe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42938" y="1071563"/>
            <a:ext cx="3643312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3" descr="C:\Users\korisnik\Desktop\Слике\IMG-96c83377249bf89ea7c54c5494e2e65e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1071563"/>
            <a:ext cx="3751262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51203" name="Picture 2" descr="C:\Users\korisnik\Desktop\Слике\IMG-aef988d24563d2d3ded0878218664d91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88" y="1000125"/>
            <a:ext cx="7358062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52227" name="Picture 2" descr="C:\Users\korisnik\Desktop\Слике\IMG-fbb339e20b7a5ad77721210aaa47a725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88" y="1143000"/>
            <a:ext cx="7310437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2150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Васпитно-образовне активности у дворишту вртића ‘’Јеленко’’</a:t>
            </a: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53251" name="Picture 2" descr="C:\Users\korisnik\Desktop\Слике\IMG-449f694e4c01c7e16d3ad8f9da99aca1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63" y="1214438"/>
            <a:ext cx="428625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2" name="Picture 3" descr="C:\Users\korisnik\Desktop\Слике\IMG-466b5d301591f532a7ebc148181d8b63-V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14938" y="1214438"/>
            <a:ext cx="3214687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75" y="285750"/>
            <a:ext cx="8786813" cy="6357938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Активности  по повратку из  Рибарске Бање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endParaRPr lang="sr-Cyrl-CS" sz="20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  <a:defRPr/>
            </a:pPr>
            <a:r>
              <a:rPr lang="sr-Cyrl-C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		</a:t>
            </a:r>
            <a:r>
              <a:rPr lang="sr-Cyrl-CS" sz="18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 Math" pitchFamily="18" charset="0"/>
              </a:rPr>
              <a:t>Весна Радмановац, стручни сарадник за физичко васпитање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sr-Cyrl-C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endParaRPr lang="es-ES" sz="24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mbria Math" pitchFamily="18" charset="0"/>
            </a:endParaRPr>
          </a:p>
        </p:txBody>
      </p:sp>
      <p:pic>
        <p:nvPicPr>
          <p:cNvPr id="54275" name="Picture 2" descr="C:\Users\korisnik\Desktop\Слике\Пано\IMG-dc318e30203d28822c2c646e96ba39a7-V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500188" y="857250"/>
            <a:ext cx="6500812" cy="487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1062</TotalTime>
  <Words>376</Words>
  <Application>Microsoft Office PowerPoint</Application>
  <PresentationFormat>On-screen Show (4:3)</PresentationFormat>
  <Paragraphs>152</Paragraphs>
  <Slides>52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8" baseType="lpstr">
      <vt:lpstr>Arial</vt:lpstr>
      <vt:lpstr>Calibri</vt:lpstr>
      <vt:lpstr>Cambria Math</vt:lpstr>
      <vt:lpstr>Times New Roman</vt:lpstr>
      <vt:lpstr>Cordia New</vt:lpstr>
      <vt:lpstr>Diseño predeterminado</vt:lpstr>
      <vt:lpstr>Slide 1</vt:lpstr>
      <vt:lpstr>РЕКРЕАТИВНИ БОРАВАК И ИЗЛЕТ ДЕЦЕ 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Steva</cp:lastModifiedBy>
  <cp:revision>92</cp:revision>
  <dcterms:created xsi:type="dcterms:W3CDTF">2010-05-23T14:28:12Z</dcterms:created>
  <dcterms:modified xsi:type="dcterms:W3CDTF">2018-07-31T07:23:04Z</dcterms:modified>
</cp:coreProperties>
</file>