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79" r:id="rId5"/>
    <p:sldId id="261" r:id="rId6"/>
    <p:sldId id="280" r:id="rId7"/>
    <p:sldId id="262" r:id="rId8"/>
    <p:sldId id="263" r:id="rId9"/>
    <p:sldId id="265" r:id="rId10"/>
    <p:sldId id="266" r:id="rId11"/>
    <p:sldId id="267" r:id="rId12"/>
    <p:sldId id="268" r:id="rId13"/>
    <p:sldId id="282" r:id="rId14"/>
    <p:sldId id="269" r:id="rId15"/>
    <p:sldId id="281" r:id="rId16"/>
    <p:sldId id="270" r:id="rId17"/>
    <p:sldId id="273" r:id="rId18"/>
    <p:sldId id="274" r:id="rId19"/>
    <p:sldId id="275" r:id="rId20"/>
    <p:sldId id="276" r:id="rId21"/>
    <p:sldId id="278" r:id="rId22"/>
    <p:sldId id="285" r:id="rId23"/>
    <p:sldId id="284" r:id="rId24"/>
  </p:sldIdLst>
  <p:sldSz cx="9144000" cy="6858000" type="screen4x3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rgbClr val="04607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50" b="0" i="0">
                <a:solidFill>
                  <a:srgbClr val="04607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50" b="0" i="0">
                <a:solidFill>
                  <a:srgbClr val="04607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50" b="0" i="0">
                <a:solidFill>
                  <a:srgbClr val="04607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-57" y="837"/>
            <a:ext cx="9144057" cy="103123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406529" y="0"/>
            <a:ext cx="4737470" cy="59766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089747" cy="1020572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-834" y="52323"/>
            <a:ext cx="9145723" cy="90182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0370" y="108902"/>
            <a:ext cx="8303259" cy="172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rgbClr val="04607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905" y="-152400"/>
            <a:ext cx="9145905" cy="7010400"/>
            <a:chOff x="-834" y="0"/>
            <a:chExt cx="914590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57" y="837"/>
              <a:ext cx="9144057" cy="103123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06529" y="0"/>
              <a:ext cx="4737470" cy="59766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089747" cy="102057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834" y="52323"/>
              <a:ext cx="9145723" cy="901826"/>
            </a:xfrm>
            <a:prstGeom prst="rect">
              <a:avLst/>
            </a:prstGeom>
          </p:spPr>
        </p:pic>
      </p:grpSp>
      <p:sp>
        <p:nvSpPr>
          <p:cNvPr id="11" name="TextBox 10"/>
          <p:cNvSpPr txBox="1"/>
          <p:nvPr/>
        </p:nvSpPr>
        <p:spPr>
          <a:xfrm>
            <a:off x="1524000" y="3276600"/>
            <a:ext cx="64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Билтен </a:t>
            </a:r>
            <a:endParaRPr lang="en-US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5562600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Септембар,2025.год.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200" y="1066800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Вртић ,, Дечији клуб”</a:t>
            </a:r>
            <a:endParaRPr lang="en-US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400" y="990600"/>
            <a:ext cx="8763000" cy="18896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7020" marR="5080" indent="-274955" algn="just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  <a:tab pos="4294505" algn="l"/>
              </a:tabLst>
            </a:pP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01.09.</a:t>
            </a:r>
            <a:r>
              <a:rPr sz="24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2025</a:t>
            </a:r>
            <a:r>
              <a:rPr sz="2400" spc="-2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2400" spc="-9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sz="24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апочела</a:t>
            </a:r>
            <a:r>
              <a:rPr sz="2400" spc="-8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sz="2400" spc="-15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реализација</a:t>
            </a:r>
            <a:r>
              <a:rPr sz="2400" spc="-14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Програма и услуга ПВО у вртићу Дечији клуб . </a:t>
            </a:r>
          </a:p>
          <a:p>
            <a:pPr marL="287020" marR="5080" indent="-274955" algn="just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  <a:tab pos="4294505" algn="l"/>
              </a:tabLst>
            </a:pP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 целодневном облику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рада : 2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јаслене вас.гр. </a:t>
            </a:r>
            <a:r>
              <a:rPr lang="sr-Cyrl-BA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млађа, старија 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припремна  вас.гр. ,</a:t>
            </a:r>
            <a:r>
              <a:rPr lang="sr-Cyrl-BA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sr-Cyrl-RS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ао </a:t>
            </a:r>
            <a:r>
              <a:rPr lang="sr-Cyrl-BA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Latn-RS" sz="2400" spc="-1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sr-Cyrl-BA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припремна вас.гр.у полудневном облику рада ван седишта вртића у Дедини.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2971800"/>
            <a:ext cx="87630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400" y="914400"/>
            <a:ext cx="8763000" cy="1122742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287020" marR="5080" indent="-274955">
              <a:lnSpc>
                <a:spcPct val="100299"/>
              </a:lnSpc>
              <a:spcBef>
                <a:spcPts val="114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lang="sr-Cyrl-RS" sz="2400" spc="-1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24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06.09.2025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2400" spc="-1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13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оквиру</a:t>
            </a:r>
            <a:r>
              <a:rPr sz="24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радне</a:t>
            </a:r>
            <a:r>
              <a:rPr sz="2400" spc="-1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суботе</a:t>
            </a:r>
            <a:r>
              <a:rPr sz="2400" spc="-1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сви</a:t>
            </a:r>
            <a:r>
              <a:rPr sz="2400" spc="-7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запослени</a:t>
            </a:r>
            <a:r>
              <a:rPr sz="2400" spc="-1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 </a:t>
            </a:r>
            <a:r>
              <a:rPr sz="24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учествовали</a:t>
            </a:r>
            <a:r>
              <a:rPr sz="2400" spc="-8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spc="-8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 стварању услова за подстицај за игру и </a:t>
            </a:r>
            <a:r>
              <a:rPr lang="sr-Cyrl-RS" sz="2400" spc="-8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истраживање деце у дворишно простору.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133600"/>
            <a:ext cx="4419600" cy="42672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7800" y="2209800"/>
            <a:ext cx="3276600" cy="4229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676400"/>
            <a:ext cx="2895599" cy="25146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00" y="1752600"/>
            <a:ext cx="2895600" cy="51054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95600" y="1752600"/>
            <a:ext cx="3352800" cy="5105400"/>
          </a:xfrm>
          <a:prstGeom prst="rect">
            <a:avLst/>
          </a:prstGeom>
        </p:spPr>
      </p:pic>
      <p:pic>
        <p:nvPicPr>
          <p:cNvPr id="5" name="object 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4143375"/>
            <a:ext cx="2895600" cy="27146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19200" y="914400"/>
            <a:ext cx="6705600" cy="444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30480" algn="ctr">
              <a:lnSpc>
                <a:spcPct val="100800"/>
              </a:lnSpc>
              <a:spcBef>
                <a:spcPts val="85"/>
              </a:spcBef>
            </a:pPr>
            <a:r>
              <a:rPr lang="sr-Cyrl-BA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Инспиративни простор за истраживање </a:t>
            </a:r>
            <a:endParaRPr lang="sr-Cyrl-BA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43000"/>
            <a:ext cx="4276725" cy="5715000"/>
          </a:xfrm>
          <a:prstGeom prst="rect">
            <a:avLst/>
          </a:prstGeom>
        </p:spPr>
      </p:pic>
      <p:pic>
        <p:nvPicPr>
          <p:cNvPr id="9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7200" y="1143000"/>
            <a:ext cx="48768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574" y="914400"/>
            <a:ext cx="8074025" cy="49372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73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600" dirty="0">
                <a:solidFill>
                  <a:schemeClr val="tx2"/>
                </a:solidFill>
                <a:latin typeface="Constantia"/>
                <a:cs typeface="Constantia"/>
              </a:rPr>
              <a:t>У</a:t>
            </a:r>
            <a:r>
              <a:rPr sz="2600" spc="-145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65" dirty="0">
                <a:solidFill>
                  <a:schemeClr val="tx2"/>
                </a:solidFill>
                <a:latin typeface="Constantia"/>
                <a:cs typeface="Constantia"/>
              </a:rPr>
              <a:t>холу</a:t>
            </a:r>
            <a:r>
              <a:rPr sz="2600" spc="-114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dirty="0">
                <a:solidFill>
                  <a:schemeClr val="tx2"/>
                </a:solidFill>
                <a:latin typeface="Constantia"/>
                <a:cs typeface="Constantia"/>
              </a:rPr>
              <a:t>вртића</a:t>
            </a:r>
            <a:r>
              <a:rPr sz="2600" spc="-110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10">
                <a:solidFill>
                  <a:schemeClr val="tx2"/>
                </a:solidFill>
                <a:latin typeface="Constantia"/>
                <a:cs typeface="Constantia"/>
              </a:rPr>
              <a:t>формирани</a:t>
            </a:r>
            <a:r>
              <a:rPr sz="2600" spc="-15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25" smtClean="0">
                <a:solidFill>
                  <a:schemeClr val="tx2"/>
                </a:solidFill>
                <a:latin typeface="Constantia"/>
                <a:cs typeface="Constantia"/>
              </a:rPr>
              <a:t>су</a:t>
            </a:r>
            <a:r>
              <a:rPr lang="sr-Cyrl-RS" sz="2600" spc="-25" dirty="0" smtClean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i="1" spc="-40" smtClean="0">
                <a:solidFill>
                  <a:schemeClr val="tx2"/>
                </a:solidFill>
                <a:latin typeface="Constantia"/>
                <a:cs typeface="Constantia"/>
              </a:rPr>
              <a:t>Хватачи</a:t>
            </a:r>
            <a:r>
              <a:rPr sz="2600" spc="-95" smtClean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Constantia"/>
                <a:cs typeface="Constantia"/>
              </a:rPr>
              <a:t>светлости</a:t>
            </a:r>
            <a:endParaRPr sz="2600">
              <a:solidFill>
                <a:schemeClr val="tx2"/>
              </a:solidFill>
              <a:latin typeface="Constantia"/>
              <a:cs typeface="Constant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00" y="2057400"/>
            <a:ext cx="64770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bject 4"/>
          <p:cNvSpPr/>
          <p:nvPr/>
        </p:nvSpPr>
        <p:spPr>
          <a:xfrm>
            <a:off x="3735451" y="2666238"/>
            <a:ext cx="536575" cy="311785"/>
          </a:xfrm>
          <a:custGeom>
            <a:avLst/>
            <a:gdLst/>
            <a:ahLst/>
            <a:cxnLst/>
            <a:rect l="l" t="t" r="r" b="b"/>
            <a:pathLst>
              <a:path w="536575" h="311785">
                <a:moveTo>
                  <a:pt x="502002" y="297924"/>
                </a:moveTo>
                <a:lnTo>
                  <a:pt x="437261" y="298576"/>
                </a:lnTo>
                <a:lnTo>
                  <a:pt x="433832" y="298576"/>
                </a:lnTo>
                <a:lnTo>
                  <a:pt x="431038" y="301371"/>
                </a:lnTo>
                <a:lnTo>
                  <a:pt x="431038" y="308483"/>
                </a:lnTo>
                <a:lnTo>
                  <a:pt x="433959" y="311276"/>
                </a:lnTo>
                <a:lnTo>
                  <a:pt x="437388" y="311276"/>
                </a:lnTo>
                <a:lnTo>
                  <a:pt x="536575" y="310388"/>
                </a:lnTo>
                <a:lnTo>
                  <a:pt x="536135" y="309625"/>
                </a:lnTo>
                <a:lnTo>
                  <a:pt x="522477" y="309625"/>
                </a:lnTo>
                <a:lnTo>
                  <a:pt x="502002" y="297924"/>
                </a:lnTo>
                <a:close/>
              </a:path>
              <a:path w="536575" h="311785">
                <a:moveTo>
                  <a:pt x="514628" y="297797"/>
                </a:moveTo>
                <a:lnTo>
                  <a:pt x="502002" y="297924"/>
                </a:lnTo>
                <a:lnTo>
                  <a:pt x="522477" y="309625"/>
                </a:lnTo>
                <a:lnTo>
                  <a:pt x="523837" y="307213"/>
                </a:lnTo>
                <a:lnTo>
                  <a:pt x="520064" y="307213"/>
                </a:lnTo>
                <a:lnTo>
                  <a:pt x="514702" y="297924"/>
                </a:lnTo>
                <a:lnTo>
                  <a:pt x="514628" y="297797"/>
                </a:lnTo>
                <a:close/>
              </a:path>
              <a:path w="536575" h="311785">
                <a:moveTo>
                  <a:pt x="481329" y="220472"/>
                </a:moveTo>
                <a:lnTo>
                  <a:pt x="478282" y="222250"/>
                </a:lnTo>
                <a:lnTo>
                  <a:pt x="475234" y="223900"/>
                </a:lnTo>
                <a:lnTo>
                  <a:pt x="474218" y="227837"/>
                </a:lnTo>
                <a:lnTo>
                  <a:pt x="475996" y="230886"/>
                </a:lnTo>
                <a:lnTo>
                  <a:pt x="508371" y="286959"/>
                </a:lnTo>
                <a:lnTo>
                  <a:pt x="528701" y="298576"/>
                </a:lnTo>
                <a:lnTo>
                  <a:pt x="522477" y="309625"/>
                </a:lnTo>
                <a:lnTo>
                  <a:pt x="536135" y="309625"/>
                </a:lnTo>
                <a:lnTo>
                  <a:pt x="487045" y="224536"/>
                </a:lnTo>
                <a:lnTo>
                  <a:pt x="485266" y="221487"/>
                </a:lnTo>
                <a:lnTo>
                  <a:pt x="481329" y="220472"/>
                </a:lnTo>
                <a:close/>
              </a:path>
              <a:path w="536575" h="311785">
                <a:moveTo>
                  <a:pt x="508371" y="286959"/>
                </a:moveTo>
                <a:lnTo>
                  <a:pt x="520064" y="307213"/>
                </a:lnTo>
                <a:lnTo>
                  <a:pt x="525390" y="297924"/>
                </a:lnTo>
                <a:lnTo>
                  <a:pt x="525463" y="297797"/>
                </a:lnTo>
                <a:lnTo>
                  <a:pt x="527337" y="297797"/>
                </a:lnTo>
                <a:lnTo>
                  <a:pt x="508371" y="286959"/>
                </a:lnTo>
                <a:close/>
              </a:path>
              <a:path w="536575" h="311785">
                <a:moveTo>
                  <a:pt x="527337" y="297797"/>
                </a:moveTo>
                <a:lnTo>
                  <a:pt x="525463" y="297797"/>
                </a:lnTo>
                <a:lnTo>
                  <a:pt x="520064" y="307213"/>
                </a:lnTo>
                <a:lnTo>
                  <a:pt x="523837" y="307213"/>
                </a:lnTo>
                <a:lnTo>
                  <a:pt x="528701" y="298576"/>
                </a:lnTo>
                <a:lnTo>
                  <a:pt x="527337" y="297797"/>
                </a:lnTo>
                <a:close/>
              </a:path>
              <a:path w="536575" h="311785">
                <a:moveTo>
                  <a:pt x="6223" y="0"/>
                </a:moveTo>
                <a:lnTo>
                  <a:pt x="0" y="11049"/>
                </a:lnTo>
                <a:lnTo>
                  <a:pt x="502002" y="297924"/>
                </a:lnTo>
                <a:lnTo>
                  <a:pt x="514628" y="297797"/>
                </a:lnTo>
                <a:lnTo>
                  <a:pt x="508371" y="286959"/>
                </a:lnTo>
                <a:lnTo>
                  <a:pt x="6223" y="0"/>
                </a:lnTo>
                <a:close/>
              </a:path>
            </a:pathLst>
          </a:custGeom>
          <a:solidFill>
            <a:srgbClr val="05509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575" y="1942782"/>
            <a:ext cx="7936865" cy="403879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7020" marR="5080" indent="-274955" algn="just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600" spc="-16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недељи</a:t>
            </a:r>
            <a:r>
              <a:rPr sz="2600" spc="-1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08.09</a:t>
            </a:r>
            <a:r>
              <a:rPr sz="2600" spc="-1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2600" spc="-7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12.09</a:t>
            </a:r>
            <a:r>
              <a:rPr lang="sr-Cyrl-RS" sz="26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.2025.</a:t>
            </a:r>
            <a:r>
              <a:rPr sz="2600" spc="-15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600" spc="-14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свим</a:t>
            </a:r>
            <a:r>
              <a:rPr sz="2600" spc="-13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600" spc="-13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вас.</a:t>
            </a:r>
            <a:r>
              <a:rPr sz="26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групама</a:t>
            </a:r>
            <a:r>
              <a:rPr sz="2600" spc="-19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одржани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sz="2600" spc="-16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родитељски</a:t>
            </a:r>
            <a:r>
              <a:rPr sz="2600" spc="-15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састанци</a:t>
            </a:r>
            <a:r>
              <a:rPr sz="26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sr-Cyrl-RS" sz="2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marR="5080" indent="-274955" algn="just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600" spc="-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Изабрани</a:t>
            </a:r>
            <a:r>
              <a:rPr sz="2600" spc="-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sz="2600" spc="-1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чланови </a:t>
            </a:r>
            <a:r>
              <a:rPr sz="2600" spc="-3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родитељског</a:t>
            </a:r>
            <a:r>
              <a:rPr sz="2600" spc="-17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одбора</a:t>
            </a:r>
            <a:r>
              <a:rPr sz="2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2600" spc="-2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600" spc="-25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marR="5080" indent="-274955" algn="just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600" spc="-3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Родитељи</a:t>
            </a:r>
            <a:r>
              <a:rPr sz="2600" spc="-9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</a:t>
            </a:r>
            <a:r>
              <a:rPr sz="2600" spc="-1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упознати</a:t>
            </a:r>
            <a:r>
              <a:rPr sz="2600" spc="-14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sr-Cyrl-RS" sz="2600" spc="-2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sz="26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algn="just">
              <a:lnSpc>
                <a:spcPts val="3080"/>
              </a:lnSpc>
            </a:pPr>
            <a:r>
              <a:rPr lang="sr-Cyrl-RS" sz="26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sz="26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итмом</a:t>
            </a:r>
            <a:r>
              <a:rPr sz="2600" spc="-10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дана</a:t>
            </a:r>
            <a:r>
              <a:rPr sz="26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6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вртићу</a:t>
            </a:r>
            <a:r>
              <a:rPr sz="2600" spc="-114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600" spc="-114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sr-Cyrl-RS" sz="2600" spc="-145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algn="just">
              <a:lnSpc>
                <a:spcPts val="3080"/>
              </a:lnSpc>
            </a:pPr>
            <a:r>
              <a:rPr sz="2600" spc="-3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Основама</a:t>
            </a:r>
            <a:r>
              <a:rPr sz="2600" spc="-114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програма</a:t>
            </a:r>
            <a:r>
              <a:rPr sz="2600" spc="-7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“Године</a:t>
            </a:r>
            <a:r>
              <a:rPr sz="2600" spc="-15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5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узлета</a:t>
            </a:r>
            <a:r>
              <a:rPr sz="2600" spc="-5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sr-Cyrl-RS" sz="2600" spc="-5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287020" algn="just">
              <a:lnSpc>
                <a:spcPts val="3080"/>
              </a:lnSpc>
            </a:pPr>
            <a:r>
              <a:rPr sz="2600" spc="-1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Правилником</a:t>
            </a:r>
            <a:r>
              <a:rPr sz="2600" spc="-7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sz="2600" spc="-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заштити</a:t>
            </a:r>
            <a:r>
              <a:rPr sz="26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деце</a:t>
            </a:r>
            <a:r>
              <a:rPr sz="2600" spc="-1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насиља,</a:t>
            </a:r>
            <a:r>
              <a:rPr sz="2600" spc="-8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злостављања,</a:t>
            </a:r>
            <a:r>
              <a:rPr sz="2600" spc="-8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занемаривања</a:t>
            </a:r>
            <a:r>
              <a:rPr sz="2600" spc="-1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5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26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дискриминације</a:t>
            </a:r>
            <a:r>
              <a:rPr lang="sr-Cyrl-RS"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sr-Cyrl-RS" sz="2600" spc="-1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algn="just">
              <a:lnSpc>
                <a:spcPts val="3080"/>
              </a:lnSpc>
            </a:pPr>
            <a:r>
              <a:rPr sz="2600" spc="-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Правилником</a:t>
            </a:r>
            <a:r>
              <a:rPr sz="2600" spc="-1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sz="2600" spc="-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поступку</a:t>
            </a:r>
            <a:r>
              <a:rPr sz="2600" spc="-8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5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26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начину</a:t>
            </a:r>
            <a:r>
              <a:rPr sz="2600" spc="-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заштите</a:t>
            </a:r>
            <a:r>
              <a:rPr sz="2600" spc="-8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2600" spc="-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безбедности</a:t>
            </a:r>
            <a:r>
              <a:rPr sz="2600" spc="-1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деце.</a:t>
            </a:r>
            <a:endParaRPr sz="26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0371" y="108902"/>
            <a:ext cx="8266430" cy="1510284"/>
          </a:xfrm>
          <a:prstGeom prst="rect">
            <a:avLst/>
          </a:prstGeom>
        </p:spPr>
        <p:txBody>
          <a:bodyPr vert="horz" wrap="square" lIns="0" tIns="657478" rIns="0" bIns="0" rtlCol="0">
            <a:spAutoFit/>
          </a:bodyPr>
          <a:lstStyle/>
          <a:p>
            <a:pPr marL="113030" marR="5080">
              <a:lnSpc>
                <a:spcPct val="100000"/>
              </a:lnSpc>
              <a:spcBef>
                <a:spcPts val="125"/>
              </a:spcBef>
            </a:pPr>
            <a:r>
              <a:rPr lang="sr-Cyrl-RS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Родитељи деце јасленог узраста дали су свој допринос  у опремању дела кинестетичке просторне </a:t>
            </a:r>
            <a:r>
              <a:rPr lang="sr-Cyrl-RS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целин</a:t>
            </a:r>
            <a:r>
              <a:rPr lang="sr-Cyrl-RS" spc="-10" dirty="0" smtClean="0">
                <a:solidFill>
                  <a:schemeClr val="tx2"/>
                </a:solidFill>
              </a:rPr>
              <a:t>е. </a:t>
            </a:r>
            <a:endParaRPr spc="-10" dirty="0">
              <a:solidFill>
                <a:schemeClr val="tx2"/>
              </a:solidFill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50" y="1981200"/>
            <a:ext cx="8401050" cy="4086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6575" y="990600"/>
            <a:ext cx="7986395" cy="121635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sr-Cyrl-RS" sz="2600" spc="-30" dirty="0" smtClean="0">
                <a:solidFill>
                  <a:srgbClr val="000000"/>
                </a:solidFill>
                <a:latin typeface="Constantia"/>
                <a:cs typeface="Constantia"/>
              </a:rPr>
              <a:t>У складу са темама/пројектима у васпитним групама родитељи </a:t>
            </a:r>
            <a:r>
              <a:rPr lang="sr-Cyrl-BA" sz="2600" spc="-30" dirty="0" smtClean="0">
                <a:solidFill>
                  <a:srgbClr val="000000"/>
                </a:solidFill>
                <a:latin typeface="Constantia"/>
                <a:cs typeface="Constantia"/>
              </a:rPr>
              <a:t> су </a:t>
            </a:r>
            <a:r>
              <a:rPr lang="sr-Cyrl-BA" sz="2600" spc="-30" dirty="0" smtClean="0">
                <a:solidFill>
                  <a:srgbClr val="000000"/>
                </a:solidFill>
                <a:latin typeface="Constantia"/>
                <a:cs typeface="Constantia"/>
              </a:rPr>
              <a:t>учествовали</a:t>
            </a:r>
            <a:r>
              <a:rPr lang="sr-Cyrl-BA" sz="2600" spc="-30" dirty="0" smtClean="0">
                <a:solidFill>
                  <a:srgbClr val="000000"/>
                </a:solidFill>
                <a:latin typeface="Constantia"/>
                <a:cs typeface="Constantia"/>
              </a:rPr>
              <a:t> </a:t>
            </a:r>
            <a:r>
              <a:rPr lang="sr-Cyrl-BA" sz="2600" spc="-30" dirty="0" smtClean="0">
                <a:solidFill>
                  <a:srgbClr val="000000"/>
                </a:solidFill>
                <a:latin typeface="Constantia"/>
                <a:cs typeface="Constantia"/>
              </a:rPr>
              <a:t>у креирању средине за учење  и развој деце </a:t>
            </a:r>
            <a:r>
              <a:rPr lang="sr-Cyrl-BA" sz="2600" spc="-10" dirty="0" smtClean="0">
                <a:solidFill>
                  <a:srgbClr val="000000"/>
                </a:solidFill>
                <a:latin typeface="Constantia"/>
                <a:cs typeface="Constantia"/>
              </a:rPr>
              <a:t>.</a:t>
            </a:r>
            <a:endParaRPr sz="2600">
              <a:latin typeface="Constantia"/>
              <a:cs typeface="Constant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286000"/>
            <a:ext cx="3886200" cy="40386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24400" y="2209800"/>
            <a:ext cx="3733800" cy="4124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" y="1066800"/>
            <a:ext cx="4114800" cy="5486400"/>
          </a:xfrm>
          <a:prstGeom prst="rect">
            <a:avLst/>
          </a:prstGeom>
        </p:spPr>
      </p:pic>
      <p:pic>
        <p:nvPicPr>
          <p:cNvPr id="3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53000" y="1066800"/>
            <a:ext cx="38862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00600" y="152400"/>
            <a:ext cx="3962400" cy="33528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" y="990600"/>
            <a:ext cx="3810000" cy="5715000"/>
          </a:xfrm>
          <a:prstGeom prst="rect">
            <a:avLst/>
          </a:prstGeom>
        </p:spPr>
      </p:pic>
      <p:pic>
        <p:nvPicPr>
          <p:cNvPr id="5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24400" y="3581400"/>
            <a:ext cx="4038600" cy="312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838200"/>
            <a:ext cx="2733675" cy="57150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048000" y="228600"/>
            <a:ext cx="5924550" cy="6324600"/>
            <a:chOff x="2819400" y="381000"/>
            <a:chExt cx="5924550" cy="48006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6000" y="381000"/>
              <a:ext cx="2647950" cy="35337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9400" y="838200"/>
              <a:ext cx="3257550" cy="4343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762000"/>
            <a:ext cx="7715884" cy="82676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7020" marR="5080" indent="-274955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600" spc="-30" dirty="0">
                <a:solidFill>
                  <a:schemeClr val="tx2"/>
                </a:solidFill>
                <a:latin typeface="Constantia"/>
                <a:cs typeface="Constantia"/>
              </a:rPr>
              <a:t>Родитељи</a:t>
            </a:r>
            <a:r>
              <a:rPr sz="2600" spc="-85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dirty="0">
                <a:solidFill>
                  <a:schemeClr val="tx2"/>
                </a:solidFill>
                <a:latin typeface="Constantia"/>
                <a:cs typeface="Constantia"/>
              </a:rPr>
              <a:t>су</a:t>
            </a:r>
            <a:r>
              <a:rPr sz="2600" spc="-125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Constantia"/>
                <a:cs typeface="Constantia"/>
              </a:rPr>
              <a:t>присутвовали</a:t>
            </a:r>
            <a:r>
              <a:rPr sz="2600" spc="-155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dirty="0">
                <a:solidFill>
                  <a:schemeClr val="tx2"/>
                </a:solidFill>
                <a:latin typeface="Constantia"/>
                <a:cs typeface="Constantia"/>
              </a:rPr>
              <a:t>прослави</a:t>
            </a:r>
            <a:r>
              <a:rPr sz="2600" spc="-80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Constantia"/>
                <a:cs typeface="Constantia"/>
              </a:rPr>
              <a:t>рођендана</a:t>
            </a:r>
            <a:r>
              <a:rPr sz="2600" spc="-120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50" dirty="0">
                <a:solidFill>
                  <a:schemeClr val="tx2"/>
                </a:solidFill>
                <a:latin typeface="Constantia"/>
                <a:cs typeface="Constantia"/>
              </a:rPr>
              <a:t>у </a:t>
            </a:r>
            <a:r>
              <a:rPr sz="2600" spc="-10" dirty="0">
                <a:solidFill>
                  <a:schemeClr val="tx2"/>
                </a:solidFill>
                <a:latin typeface="Constantia"/>
                <a:cs typeface="Constantia"/>
              </a:rPr>
              <a:t>дворишту</a:t>
            </a:r>
            <a:r>
              <a:rPr sz="2600" spc="-95" dirty="0">
                <a:solidFill>
                  <a:schemeClr val="tx2"/>
                </a:solidFill>
                <a:latin typeface="Constantia"/>
                <a:cs typeface="Constantia"/>
              </a:rPr>
              <a:t> </a:t>
            </a:r>
            <a:r>
              <a:rPr sz="2600" spc="-10" dirty="0">
                <a:solidFill>
                  <a:schemeClr val="tx2"/>
                </a:solidFill>
                <a:latin typeface="Constantia"/>
                <a:cs typeface="Constantia"/>
              </a:rPr>
              <a:t>вртића.</a:t>
            </a:r>
            <a:endParaRPr sz="2600">
              <a:solidFill>
                <a:schemeClr val="tx2"/>
              </a:solidFill>
              <a:latin typeface="Constantia"/>
              <a:cs typeface="Constant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1676401"/>
            <a:ext cx="7015861" cy="449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838200"/>
            <a:ext cx="7848600" cy="112402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87020" indent="-274320" algn="ctr">
              <a:lnSpc>
                <a:spcPct val="100000"/>
              </a:lnSpc>
              <a:spcBef>
                <a:spcPts val="125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400" spc="-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Стигао</a:t>
            </a:r>
            <a:r>
              <a:rPr sz="2400" spc="-1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sz="2400" spc="-18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часопис</a:t>
            </a:r>
            <a:r>
              <a:rPr sz="2400" spc="-1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sz="24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Крцко</a:t>
            </a:r>
            <a:r>
              <a:rPr sz="24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sr-Cyrl-RS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,чији садржаји интегрисани у реализацију активности  теме/пројекта доприносе  унапређивању квалитета васпитно-образовног рада.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8200" y="2286000"/>
            <a:ext cx="7239000" cy="434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3400" y="914400"/>
            <a:ext cx="7204075" cy="7546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Хоризонтална</a:t>
            </a:r>
            <a:r>
              <a:rPr sz="2400" spc="-12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размена</a:t>
            </a:r>
            <a:r>
              <a:rPr sz="2400" spc="-19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1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радној</a:t>
            </a:r>
            <a:r>
              <a:rPr sz="2400" spc="-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2025/26</a:t>
            </a:r>
            <a:r>
              <a:rPr sz="2400" spc="-5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години.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algn="ctr">
              <a:lnSpc>
                <a:spcPct val="100000"/>
              </a:lnSpc>
              <a:spcBef>
                <a:spcPts val="35"/>
              </a:spcBef>
            </a:pPr>
            <a:r>
              <a:rPr sz="2400" spc="-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sz="2400" spc="-10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“Е-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Бонтон</a:t>
            </a:r>
            <a:r>
              <a:rPr sz="24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sz="2400" spc="-13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васпитаче”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2057400"/>
            <a:ext cx="8001000" cy="4067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1" y="838200"/>
            <a:ext cx="8458200" cy="11435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7020" marR="5080" indent="-274955" algn="ctr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Дани</a:t>
            </a:r>
            <a:r>
              <a:rPr sz="2400" spc="-15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спорта</a:t>
            </a:r>
            <a:r>
              <a:rPr sz="2400" spc="-1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2400" spc="-15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изазова</a:t>
            </a:r>
            <a:r>
              <a:rPr sz="2400" spc="-114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19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Дедини</a:t>
            </a:r>
            <a:r>
              <a:rPr sz="2400" spc="-8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400" spc="-8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7020" marR="5080" indent="-274955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Вас.гр.</a:t>
            </a:r>
            <a:r>
              <a:rPr sz="24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19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сарадњи</a:t>
            </a:r>
            <a:r>
              <a:rPr sz="2400" spc="-15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sr-Cyrl-R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ђацима </a:t>
            </a:r>
            <a:r>
              <a:rPr sz="2400" spc="-114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sr-Cyrl-RS" sz="2400" spc="-2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Ш ,,Б.Радићевић”</a:t>
            </a:r>
            <a:r>
              <a:rPr sz="2400" spc="-2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2400" spc="-55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патронажном</a:t>
            </a:r>
            <a:r>
              <a:rPr lang="sr-Cyrl-RS" sz="2400" spc="-2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службом</a:t>
            </a:r>
            <a:r>
              <a:rPr lang="sr-Cyrl-RS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Дома здравља Крушевац.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200" y="2209800"/>
            <a:ext cx="4038600" cy="44958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000" y="2209800"/>
            <a:ext cx="3505200" cy="441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4800" y="990600"/>
            <a:ext cx="8610599" cy="75764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7020" marR="5080" indent="-274955" algn="ctr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sz="2400" spc="-3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Недеља</a:t>
            </a:r>
            <a:r>
              <a:rPr sz="2400" spc="-1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мобилности</a:t>
            </a:r>
            <a:r>
              <a:rPr lang="sr-Cyrl-RS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у вртићу ,,Дечији клуб”</a:t>
            </a:r>
          </a:p>
          <a:p>
            <a:pPr marL="287020" marR="5080" indent="-274955" algn="ctr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lang="sr-Cyrl-RS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вас.</a:t>
            </a:r>
            <a:r>
              <a:rPr sz="2400" spc="-25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групе</a:t>
            </a:r>
            <a:r>
              <a:rPr sz="2400" spc="-17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деце</a:t>
            </a:r>
            <a:r>
              <a:rPr sz="2400" spc="-17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1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sz="2400" spc="-5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 </a:t>
            </a:r>
            <a:r>
              <a:rPr sz="2400" spc="-3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полазак</a:t>
            </a:r>
            <a:r>
              <a:rPr sz="2400" spc="-145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2400" spc="-9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школу</a:t>
            </a:r>
            <a:endParaRPr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2133600"/>
            <a:ext cx="3581400" cy="44958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14800" y="2209800"/>
            <a:ext cx="4572000" cy="441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0" y="1447800"/>
            <a:ext cx="7846244" cy="4924425"/>
            <a:chOff x="914400" y="990600"/>
            <a:chExt cx="7389181" cy="49244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" y="990600"/>
              <a:ext cx="3695700" cy="49244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45981" y="990600"/>
              <a:ext cx="3657600" cy="48768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2057400"/>
            <a:ext cx="375285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95800" y="2133600"/>
            <a:ext cx="4467225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bject 4"/>
          <p:cNvSpPr txBox="1"/>
          <p:nvPr/>
        </p:nvSpPr>
        <p:spPr>
          <a:xfrm>
            <a:off x="304800" y="685800"/>
            <a:ext cx="8839200" cy="1130053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ctr">
              <a:lnSpc>
                <a:spcPct val="100800"/>
              </a:lnSpc>
              <a:spcBef>
                <a:spcPts val="85"/>
              </a:spcBef>
              <a:tabLst>
                <a:tab pos="678815" algn="l"/>
              </a:tabLst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Учимо о својој безбедности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 о безбедности других. </a:t>
            </a: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800"/>
              </a:lnSpc>
              <a:spcBef>
                <a:spcPts val="85"/>
              </a:spcBef>
              <a:tabLst>
                <a:tab pos="678815" algn="l"/>
              </a:tabLst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Постере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позивних бројева хитних служби, израдила су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вас.гр.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години пред полазак у школу за све вас.гр у вртићу.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" y="152401"/>
            <a:ext cx="8915400" cy="1977208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36830" marR="5080" algn="ctr">
              <a:lnSpc>
                <a:spcPct val="102400"/>
              </a:lnSpc>
              <a:spcBef>
                <a:spcPts val="45"/>
              </a:spcBef>
            </a:pP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Једна ,,нова”васпитно-образовна ситуација 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збор</a:t>
            </a:r>
            <a:r>
              <a:rPr sz="2400" spc="195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>
                <a:latin typeface="Times New Roman" pitchFamily="18" charset="0"/>
                <a:cs typeface="Times New Roman" pitchFamily="18" charset="0"/>
              </a:rPr>
              <a:t>представаника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sz="2400" spc="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>
                <a:latin typeface="Times New Roman" pitchFamily="18" charset="0"/>
                <a:cs typeface="Times New Roman" pitchFamily="18" charset="0"/>
              </a:rPr>
              <a:t>такмичење</a:t>
            </a:r>
            <a:r>
              <a:rPr sz="2400" spc="13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рецитатора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spc="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smtClean="0">
                <a:latin typeface="Times New Roman" pitchFamily="18" charset="0"/>
                <a:cs typeface="Times New Roman" pitchFamily="18" charset="0"/>
              </a:rPr>
              <a:t>Расинског округа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“Лете,лете</a:t>
            </a:r>
            <a:r>
              <a:rPr sz="2400" spc="7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latin typeface="Times New Roman" pitchFamily="18" charset="0"/>
                <a:cs typeface="Times New Roman" pitchFamily="18" charset="0"/>
              </a:rPr>
              <a:t>лепе</a:t>
            </a:r>
            <a:r>
              <a:rPr sz="2400" spc="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latin typeface="Times New Roman" pitchFamily="18" charset="0"/>
                <a:cs typeface="Times New Roman" pitchFamily="18" charset="0"/>
              </a:rPr>
              <a:t>речи”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286000"/>
            <a:ext cx="8001000" cy="434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0" y="311530"/>
            <a:ext cx="6781800" cy="113428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15570" marR="5080" indent="-103505" algn="ctr">
              <a:lnSpc>
                <a:spcPts val="4280"/>
              </a:lnSpc>
              <a:spcBef>
                <a:spcPts val="245"/>
              </a:spcBef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sz="2400" smtClean="0">
                <a:latin typeface="Times New Roman" pitchFamily="18" charset="0"/>
                <a:cs typeface="Times New Roman" pitchFamily="18" charset="0"/>
              </a:rPr>
              <a:t>Међувршњачке</a:t>
            </a:r>
            <a:r>
              <a:rPr sz="2400" spc="-17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latin typeface="Times New Roman" pitchFamily="18" charset="0"/>
                <a:cs typeface="Times New Roman" pitchFamily="18" charset="0"/>
              </a:rPr>
              <a:t>игре </a:t>
            </a:r>
            <a:r>
              <a:rPr sz="2400" dirty="0">
                <a:latin typeface="Times New Roman" pitchFamily="18" charset="0"/>
                <a:cs typeface="Times New Roman" pitchFamily="18" charset="0"/>
              </a:rPr>
              <a:t>“Рано</a:t>
            </a:r>
            <a:r>
              <a:rPr sz="2400" spc="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latin typeface="Times New Roman" pitchFamily="18" charset="0"/>
                <a:cs typeface="Times New Roman" pitchFamily="18" charset="0"/>
              </a:rPr>
              <a:t>ујутру”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" y="1676400"/>
            <a:ext cx="8001000" cy="4857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0200" y="914400"/>
            <a:ext cx="5791200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600200" y="5638800"/>
            <a:ext cx="5791200" cy="838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7020" marR="5080" indent="-274955" algn="ctr">
              <a:lnSpc>
                <a:spcPct val="101099"/>
              </a:lnSpc>
              <a:spcBef>
                <a:spcPts val="90"/>
              </a:spcBef>
              <a:buClr>
                <a:srgbClr val="0AD0D9"/>
              </a:buClr>
              <a:buSzPct val="94230"/>
              <a:tabLst>
                <a:tab pos="287020" algn="l"/>
              </a:tabLst>
            </a:pPr>
            <a:r>
              <a:rPr lang="ru-RU" sz="2400" spc="-2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spc="-2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спратили</a:t>
            </a:r>
            <a:r>
              <a:rPr lang="ru-RU" sz="2400" spc="-1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смо</a:t>
            </a:r>
            <a:r>
              <a:rPr lang="ru-RU" sz="2400" spc="-145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3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колегиницу</a:t>
            </a:r>
            <a:r>
              <a:rPr lang="ru-RU" sz="2400" spc="-13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2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Смиљу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Миловановић  </a:t>
            </a:r>
            <a:r>
              <a:rPr lang="ru-RU" sz="2400" spc="-5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spc="-1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пен</a:t>
            </a:r>
            <a:r>
              <a:rPr lang="ru-RU" sz="2400" spc="-10" dirty="0" smtClean="0">
                <a:latin typeface="Constantia"/>
                <a:cs typeface="Constantia"/>
              </a:rPr>
              <a:t>зију</a:t>
            </a:r>
            <a:endParaRPr lang="ru-RU" sz="2400" dirty="0">
              <a:latin typeface="Constantia"/>
              <a:cs typeface="Constant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933" y="193432"/>
            <a:ext cx="7408526" cy="12397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Састанци стручних органа Установе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8020" y="814752"/>
            <a:ext cx="2126344" cy="3833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815" y="798620"/>
            <a:ext cx="2336375" cy="3849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2276" y="852852"/>
            <a:ext cx="2175915" cy="5852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807" y="1195752"/>
            <a:ext cx="1943101" cy="5433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Placeholder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63" b="1963"/>
          <a:stretch>
            <a:fillRect/>
          </a:stretch>
        </p:blipFill>
        <p:spPr>
          <a:xfrm>
            <a:off x="2209800" y="4724400"/>
            <a:ext cx="4602773" cy="198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324</Words>
  <Application>Microsoft Office PowerPoint</Application>
  <PresentationFormat>On-screen Show (4:3)</PresentationFormat>
  <Paragraphs>31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Родитељи деце јасленог узраста дали су свој допринос  у опремању дела кинестетичке просторне целине. </vt:lpstr>
      <vt:lpstr>У складу са темама/пројектима у васпитним групама родитељи  су учествовали у креирању средине за учење  и развој деце .</vt:lpstr>
      <vt:lpstr>Slide 10</vt:lpstr>
      <vt:lpstr>Slide 11</vt:lpstr>
      <vt:lpstr>Slide 12</vt:lpstr>
      <vt:lpstr>Slide 13</vt:lpstr>
      <vt:lpstr>Slide 14</vt:lpstr>
      <vt:lpstr>Хоризонтална размена у радној 2025/26 години. Тема: “Е-Бонтон за васпитаче”</vt:lpstr>
      <vt:lpstr>Slide 16</vt:lpstr>
      <vt:lpstr>Slide 17</vt:lpstr>
      <vt:lpstr>Slide 18</vt:lpstr>
      <vt:lpstr>Slide 19</vt:lpstr>
      <vt:lpstr>  Једна ,,нова”васпитно-образовна ситуација  Избор представаника за такмичење рецитатора  Расинског округа“Лете,лете лепе речи”</vt:lpstr>
      <vt:lpstr> Међувршњачке игре “Рано ујутру”</vt:lpstr>
      <vt:lpstr>Slide 22</vt:lpstr>
      <vt:lpstr>Састанци стручних органа Установе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NN</dc:creator>
  <cp:lastModifiedBy>NN</cp:lastModifiedBy>
  <cp:revision>18</cp:revision>
  <dcterms:created xsi:type="dcterms:W3CDTF">2025-10-10T20:40:50Z</dcterms:created>
  <dcterms:modified xsi:type="dcterms:W3CDTF">2025-10-15T16:36:18Z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2025-10-08T00:00:00Z</vt:filetime>
  </property>
  <property fmtid="{D5CDD505-2E9C-101B-9397-08002B2CF9AE}" pid="3" name="LastSaved">
    <vt:filetime>2025-10-10T00:00:00Z</vt:filetime>
  </property>
</Properties>
</file>