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6858000" cy="9144000"/>
  <p:embeddedFontLst>
    <p:embeddedFont>
      <p:font typeface="Calibri" pitchFamily="34" charset="0"/>
      <p:regular r:id="rId9"/>
      <p:bold r:id="rId10"/>
      <p:italic r:id="rId11"/>
      <p:boldItalic r:id="rId12"/>
    </p:embeddedFont>
    <p:embeddedFont>
      <p:font typeface="BM Hanna" charset="-127"/>
      <p:regular r:id="rId13"/>
    </p:embeddedFont>
    <p:embeddedFont>
      <p:font typeface="KG Primary Penmanship" charset="-18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-754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4.sv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5.png"/><Relationship Id="rId5" Type="http://schemas.openxmlformats.org/officeDocument/2006/relationships/image" Target="../media/image4.svg"/><Relationship Id="rId10" Type="http://schemas.openxmlformats.org/officeDocument/2006/relationships/image" Target="../media/image14.jpeg"/><Relationship Id="rId4" Type="http://schemas.openxmlformats.org/officeDocument/2006/relationships/image" Target="../media/image3.png"/><Relationship Id="rId9" Type="http://schemas.openxmlformats.org/officeDocument/2006/relationships/image" Target="../media/image13.png"/><Relationship Id="rId14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jpeg"/><Relationship Id="rId2" Type="http://schemas.openxmlformats.org/officeDocument/2006/relationships/image" Target="../media/image1.png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9.png"/><Relationship Id="rId5" Type="http://schemas.openxmlformats.org/officeDocument/2006/relationships/image" Target="../media/image4.svg"/><Relationship Id="rId15" Type="http://schemas.openxmlformats.org/officeDocument/2006/relationships/image" Target="../media/image21.jpeg"/><Relationship Id="rId10" Type="http://schemas.openxmlformats.org/officeDocument/2006/relationships/image" Target="../media/image20.svg"/><Relationship Id="rId4" Type="http://schemas.openxmlformats.org/officeDocument/2006/relationships/image" Target="../media/image3.png"/><Relationship Id="rId9" Type="http://schemas.openxmlformats.org/officeDocument/2006/relationships/image" Target="../media/image18.png"/><Relationship Id="rId14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5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9.png"/><Relationship Id="rId2" Type="http://schemas.openxmlformats.org/officeDocument/2006/relationships/image" Target="../media/image1.png"/><Relationship Id="rId16" Type="http://schemas.openxmlformats.org/officeDocument/2006/relationships/image" Target="../media/image1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0.svg"/><Relationship Id="rId5" Type="http://schemas.openxmlformats.org/officeDocument/2006/relationships/image" Target="../media/image4.svg"/><Relationship Id="rId1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17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20.svg"/><Relationship Id="rId17" Type="http://schemas.openxmlformats.org/officeDocument/2006/relationships/image" Target="../media/image28.jpeg"/><Relationship Id="rId2" Type="http://schemas.openxmlformats.org/officeDocument/2006/relationships/image" Target="../media/image1.png"/><Relationship Id="rId16" Type="http://schemas.openxmlformats.org/officeDocument/2006/relationships/image" Target="../media/image1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18.png"/><Relationship Id="rId5" Type="http://schemas.openxmlformats.org/officeDocument/2006/relationships/image" Target="../media/image4.svg"/><Relationship Id="rId15" Type="http://schemas.openxmlformats.org/officeDocument/2006/relationships/image" Target="../media/image10.png"/><Relationship Id="rId10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20.svg"/><Relationship Id="rId2" Type="http://schemas.openxmlformats.org/officeDocument/2006/relationships/image" Target="../media/image1.png"/><Relationship Id="rId16" Type="http://schemas.openxmlformats.org/officeDocument/2006/relationships/image" Target="../media/image1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18.png"/><Relationship Id="rId5" Type="http://schemas.openxmlformats.org/officeDocument/2006/relationships/image" Target="../media/image4.svg"/><Relationship Id="rId15" Type="http://schemas.openxmlformats.org/officeDocument/2006/relationships/image" Target="../media/image10.png"/><Relationship Id="rId10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1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19.png"/><Relationship Id="rId18" Type="http://schemas.openxmlformats.org/officeDocument/2006/relationships/image" Target="../media/image34.png"/><Relationship Id="rId3" Type="http://schemas.openxmlformats.org/officeDocument/2006/relationships/image" Target="../media/image2.png"/><Relationship Id="rId21" Type="http://schemas.openxmlformats.org/officeDocument/2006/relationships/image" Target="../media/image39.svg"/><Relationship Id="rId7" Type="http://schemas.openxmlformats.org/officeDocument/2006/relationships/image" Target="../media/image6.png"/><Relationship Id="rId12" Type="http://schemas.openxmlformats.org/officeDocument/2006/relationships/image" Target="../media/image20.svg"/><Relationship Id="rId17" Type="http://schemas.openxmlformats.org/officeDocument/2006/relationships/image" Target="../media/image33.jpeg"/><Relationship Id="rId2" Type="http://schemas.openxmlformats.org/officeDocument/2006/relationships/image" Target="../media/image1.png"/><Relationship Id="rId16" Type="http://schemas.openxmlformats.org/officeDocument/2006/relationships/image" Target="../media/image12.sv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18.png"/><Relationship Id="rId5" Type="http://schemas.openxmlformats.org/officeDocument/2006/relationships/image" Target="../media/image4.svg"/><Relationship Id="rId15" Type="http://schemas.openxmlformats.org/officeDocument/2006/relationships/image" Target="../media/image10.png"/><Relationship Id="rId10" Type="http://schemas.openxmlformats.org/officeDocument/2006/relationships/image" Target="../media/image17.png"/><Relationship Id="rId19" Type="http://schemas.openxmlformats.org/officeDocument/2006/relationships/image" Target="../media/image35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3839555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4048474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1214382" y="1071534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6" name="Freeform 6"/>
          <p:cNvSpPr/>
          <p:nvPr/>
        </p:nvSpPr>
        <p:spPr>
          <a:xfrm rot="-1146182">
            <a:off x="14835935" y="4547027"/>
            <a:ext cx="3289719" cy="2668784"/>
          </a:xfrm>
          <a:custGeom>
            <a:avLst/>
            <a:gdLst/>
            <a:ahLst/>
            <a:cxnLst/>
            <a:rect l="l" t="t" r="r" b="b"/>
            <a:pathLst>
              <a:path w="3289719" h="2668784">
                <a:moveTo>
                  <a:pt x="0" y="0"/>
                </a:moveTo>
                <a:lnTo>
                  <a:pt x="3289719" y="0"/>
                </a:lnTo>
                <a:lnTo>
                  <a:pt x="3289719" y="2668785"/>
                </a:lnTo>
                <a:lnTo>
                  <a:pt x="0" y="26687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519418">
            <a:off x="310857" y="3939578"/>
            <a:ext cx="2992697" cy="4353014"/>
          </a:xfrm>
          <a:custGeom>
            <a:avLst/>
            <a:gdLst/>
            <a:ahLst/>
            <a:cxnLst/>
            <a:rect l="l" t="t" r="r" b="b"/>
            <a:pathLst>
              <a:path w="2992697" h="4353014">
                <a:moveTo>
                  <a:pt x="0" y="0"/>
                </a:moveTo>
                <a:lnTo>
                  <a:pt x="2992697" y="0"/>
                </a:lnTo>
                <a:lnTo>
                  <a:pt x="2992697" y="4353014"/>
                </a:lnTo>
                <a:lnTo>
                  <a:pt x="0" y="435301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583747" y="7939886"/>
            <a:ext cx="2897048" cy="1767199"/>
          </a:xfrm>
          <a:custGeom>
            <a:avLst/>
            <a:gdLst/>
            <a:ahLst/>
            <a:cxnLst/>
            <a:rect l="l" t="t" r="r" b="b"/>
            <a:pathLst>
              <a:path w="2897048" h="1767199">
                <a:moveTo>
                  <a:pt x="0" y="0"/>
                </a:moveTo>
                <a:lnTo>
                  <a:pt x="2897048" y="0"/>
                </a:lnTo>
                <a:lnTo>
                  <a:pt x="2897048" y="1767199"/>
                </a:lnTo>
                <a:lnTo>
                  <a:pt x="0" y="176719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546258" y="7680639"/>
            <a:ext cx="4072445" cy="2165183"/>
          </a:xfrm>
          <a:custGeom>
            <a:avLst/>
            <a:gdLst/>
            <a:ahLst/>
            <a:cxnLst/>
            <a:rect l="l" t="t" r="r" b="b"/>
            <a:pathLst>
              <a:path w="4072445" h="2165183">
                <a:moveTo>
                  <a:pt x="4072445" y="0"/>
                </a:moveTo>
                <a:lnTo>
                  <a:pt x="0" y="0"/>
                </a:lnTo>
                <a:lnTo>
                  <a:pt x="0" y="2165183"/>
                </a:lnTo>
                <a:lnTo>
                  <a:pt x="4072445" y="2165183"/>
                </a:lnTo>
                <a:lnTo>
                  <a:pt x="4072445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831430">
            <a:off x="14289827" y="1208564"/>
            <a:ext cx="3322720" cy="2931234"/>
          </a:xfrm>
          <a:custGeom>
            <a:avLst/>
            <a:gdLst/>
            <a:ahLst/>
            <a:cxnLst/>
            <a:rect l="l" t="t" r="r" b="b"/>
            <a:pathLst>
              <a:path w="3322720" h="2931234">
                <a:moveTo>
                  <a:pt x="0" y="0"/>
                </a:moveTo>
                <a:lnTo>
                  <a:pt x="3322720" y="0"/>
                </a:lnTo>
                <a:lnTo>
                  <a:pt x="3322720" y="2931234"/>
                </a:lnTo>
                <a:lnTo>
                  <a:pt x="0" y="293123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986938">
            <a:off x="285225" y="988280"/>
            <a:ext cx="3637766" cy="2540374"/>
          </a:xfrm>
          <a:custGeom>
            <a:avLst/>
            <a:gdLst/>
            <a:ahLst/>
            <a:cxnLst/>
            <a:rect l="l" t="t" r="r" b="b"/>
            <a:pathLst>
              <a:path w="3637766" h="2540374">
                <a:moveTo>
                  <a:pt x="0" y="0"/>
                </a:moveTo>
                <a:lnTo>
                  <a:pt x="3637766" y="0"/>
                </a:lnTo>
                <a:lnTo>
                  <a:pt x="3637766" y="2540373"/>
                </a:lnTo>
                <a:lnTo>
                  <a:pt x="0" y="254037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4780913" y="3017292"/>
            <a:ext cx="8248110" cy="726131"/>
            <a:chOff x="0" y="0"/>
            <a:chExt cx="4616289" cy="4064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616290" cy="406400"/>
            </a:xfrm>
            <a:custGeom>
              <a:avLst/>
              <a:gdLst/>
              <a:ahLst/>
              <a:cxnLst/>
              <a:rect l="l" t="t" r="r" b="b"/>
              <a:pathLst>
                <a:path w="4616290" h="406400">
                  <a:moveTo>
                    <a:pt x="4413090" y="0"/>
                  </a:moveTo>
                  <a:cubicBezTo>
                    <a:pt x="4525314" y="0"/>
                    <a:pt x="4616290" y="90976"/>
                    <a:pt x="4616290" y="203200"/>
                  </a:cubicBezTo>
                  <a:cubicBezTo>
                    <a:pt x="4616290" y="315424"/>
                    <a:pt x="4525314" y="406400"/>
                    <a:pt x="441309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DE6036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57150"/>
              <a:ext cx="4616289" cy="463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954808" y="2429916"/>
            <a:ext cx="10378385" cy="5370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sr-Latn-RS" sz="5000" dirty="0">
                <a:solidFill>
                  <a:srgbClr val="DE6036"/>
                </a:solidFill>
                <a:latin typeface="BM Hanna"/>
                <a:ea typeface="BM Hanna"/>
                <a:cs typeface="BM Hanna"/>
                <a:sym typeface="BM Hanna"/>
              </a:rPr>
              <a:t>Месечни билтен</a:t>
            </a:r>
            <a:r>
              <a:rPr lang="en-US" sz="5000" dirty="0">
                <a:solidFill>
                  <a:srgbClr val="DE6036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sr-Latn-RS" sz="5000" dirty="0">
                <a:solidFill>
                  <a:srgbClr val="DE6036"/>
                </a:solidFill>
                <a:latin typeface="BM Hanna"/>
                <a:ea typeface="BM Hanna"/>
                <a:cs typeface="BM Hanna"/>
                <a:sym typeface="BM Hanna"/>
              </a:rPr>
              <a:t>за</a:t>
            </a:r>
            <a:r>
              <a:rPr lang="en-US" sz="5000" dirty="0">
                <a:solidFill>
                  <a:srgbClr val="DE6036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5000" dirty="0" err="1">
                <a:solidFill>
                  <a:srgbClr val="DE6036"/>
                </a:solidFill>
                <a:latin typeface="BM Hanna"/>
                <a:ea typeface="BM Hanna"/>
                <a:cs typeface="BM Hanna"/>
                <a:sym typeface="BM Hanna"/>
              </a:rPr>
              <a:t>септемб</a:t>
            </a:r>
            <a:r>
              <a:rPr lang="sr-Latn-RS" sz="5000" dirty="0">
                <a:solidFill>
                  <a:srgbClr val="DE6036"/>
                </a:solidFill>
                <a:latin typeface="BM Hanna"/>
                <a:ea typeface="BM Hanna"/>
                <a:cs typeface="BM Hanna"/>
                <a:sym typeface="BM Hanna"/>
              </a:rPr>
              <a:t>ар</a:t>
            </a:r>
            <a:endParaRPr lang="en-US" sz="5000" dirty="0">
              <a:solidFill>
                <a:srgbClr val="DE6036"/>
              </a:solidFill>
              <a:latin typeface="BM Hanna"/>
              <a:ea typeface="BM Hanna"/>
              <a:cs typeface="BM Hanna"/>
              <a:sym typeface="BM Hanna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-4744638" y="7931863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0" y="0"/>
                </a:moveTo>
                <a:lnTo>
                  <a:pt x="7315200" y="0"/>
                </a:lnTo>
                <a:lnTo>
                  <a:pt x="7315200" y="2652874"/>
                </a:lnTo>
                <a:lnTo>
                  <a:pt x="0" y="2652874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print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5019945" y="3153517"/>
            <a:ext cx="7770046" cy="552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Вртић Бисери</a:t>
            </a:r>
          </a:p>
        </p:txBody>
      </p:sp>
      <p:sp>
        <p:nvSpPr>
          <p:cNvPr id="18" name="Freeform 18"/>
          <p:cNvSpPr/>
          <p:nvPr/>
        </p:nvSpPr>
        <p:spPr>
          <a:xfrm flipH="1">
            <a:off x="15717438" y="7939886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12" cstate="print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8"/>
          <p:cNvSpPr txBox="1"/>
          <p:nvPr/>
        </p:nvSpPr>
        <p:spPr>
          <a:xfrm>
            <a:off x="6000728" y="7000888"/>
            <a:ext cx="6858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Септембар ,2025.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3839555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4048474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1042734" y="1189520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813147" y="8079820"/>
            <a:ext cx="2667648" cy="1627265"/>
          </a:xfrm>
          <a:custGeom>
            <a:avLst/>
            <a:gdLst/>
            <a:ahLst/>
            <a:cxnLst/>
            <a:rect l="l" t="t" r="r" b="b"/>
            <a:pathLst>
              <a:path w="2667648" h="1627265">
                <a:moveTo>
                  <a:pt x="0" y="0"/>
                </a:moveTo>
                <a:lnTo>
                  <a:pt x="2667648" y="0"/>
                </a:lnTo>
                <a:lnTo>
                  <a:pt x="2667648" y="1627265"/>
                </a:lnTo>
                <a:lnTo>
                  <a:pt x="0" y="16272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1807205" y="7830407"/>
            <a:ext cx="3529802" cy="1876678"/>
          </a:xfrm>
          <a:custGeom>
            <a:avLst/>
            <a:gdLst/>
            <a:ahLst/>
            <a:cxnLst/>
            <a:rect l="l" t="t" r="r" b="b"/>
            <a:pathLst>
              <a:path w="3529802" h="1876678">
                <a:moveTo>
                  <a:pt x="3529802" y="0"/>
                </a:moveTo>
                <a:lnTo>
                  <a:pt x="0" y="0"/>
                </a:lnTo>
                <a:lnTo>
                  <a:pt x="0" y="1876678"/>
                </a:lnTo>
                <a:lnTo>
                  <a:pt x="3529802" y="1876678"/>
                </a:lnTo>
                <a:lnTo>
                  <a:pt x="3529802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25493">
            <a:off x="639768" y="1395878"/>
            <a:ext cx="2444352" cy="2063441"/>
          </a:xfrm>
          <a:custGeom>
            <a:avLst/>
            <a:gdLst/>
            <a:ahLst/>
            <a:cxnLst/>
            <a:rect l="l" t="t" r="r" b="b"/>
            <a:pathLst>
              <a:path w="2444352" h="2063441">
                <a:moveTo>
                  <a:pt x="0" y="0"/>
                </a:moveTo>
                <a:lnTo>
                  <a:pt x="2444353" y="0"/>
                </a:lnTo>
                <a:lnTo>
                  <a:pt x="2444353" y="2063440"/>
                </a:lnTo>
                <a:lnTo>
                  <a:pt x="0" y="2063440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623136">
            <a:off x="669670" y="4575668"/>
            <a:ext cx="1773728" cy="2340268"/>
          </a:xfrm>
          <a:custGeom>
            <a:avLst/>
            <a:gdLst/>
            <a:ahLst/>
            <a:cxnLst/>
            <a:rect l="l" t="t" r="r" b="b"/>
            <a:pathLst>
              <a:path w="1773728" h="2340268">
                <a:moveTo>
                  <a:pt x="0" y="0"/>
                </a:moveTo>
                <a:lnTo>
                  <a:pt x="1773728" y="0"/>
                </a:lnTo>
                <a:lnTo>
                  <a:pt x="1773728" y="2340268"/>
                </a:lnTo>
                <a:lnTo>
                  <a:pt x="0" y="2340268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0344925" y="2215515"/>
            <a:ext cx="5855970" cy="5855970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0"/>
              <a:stretch>
                <a:fillRect l="-16666" r="-16666"/>
              </a:stretch>
            </a:blipFill>
          </p:spPr>
        </p:sp>
      </p:grpSp>
      <p:sp>
        <p:nvSpPr>
          <p:cNvPr id="12" name="Freeform 12"/>
          <p:cNvSpPr/>
          <p:nvPr/>
        </p:nvSpPr>
        <p:spPr>
          <a:xfrm rot="-915738">
            <a:off x="14863273" y="1247036"/>
            <a:ext cx="3247999" cy="2410286"/>
          </a:xfrm>
          <a:custGeom>
            <a:avLst/>
            <a:gdLst/>
            <a:ahLst/>
            <a:cxnLst/>
            <a:rect l="l" t="t" r="r" b="b"/>
            <a:pathLst>
              <a:path w="3247999" h="2410286">
                <a:moveTo>
                  <a:pt x="0" y="0"/>
                </a:moveTo>
                <a:lnTo>
                  <a:pt x="3248000" y="0"/>
                </a:lnTo>
                <a:lnTo>
                  <a:pt x="3248000" y="2410286"/>
                </a:lnTo>
                <a:lnTo>
                  <a:pt x="0" y="2410286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892058">
            <a:off x="15453072" y="5372931"/>
            <a:ext cx="2055445" cy="2047223"/>
          </a:xfrm>
          <a:custGeom>
            <a:avLst/>
            <a:gdLst/>
            <a:ahLst/>
            <a:cxnLst/>
            <a:rect l="l" t="t" r="r" b="b"/>
            <a:pathLst>
              <a:path w="2055445" h="2047223">
                <a:moveTo>
                  <a:pt x="0" y="0"/>
                </a:moveTo>
                <a:lnTo>
                  <a:pt x="2055445" y="0"/>
                </a:lnTo>
                <a:lnTo>
                  <a:pt x="2055445" y="2047223"/>
                </a:lnTo>
                <a:lnTo>
                  <a:pt x="0" y="204722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4744638" y="7931863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0" y="0"/>
                </a:moveTo>
                <a:lnTo>
                  <a:pt x="7315200" y="0"/>
                </a:lnTo>
                <a:lnTo>
                  <a:pt x="7315200" y="2652874"/>
                </a:lnTo>
                <a:lnTo>
                  <a:pt x="0" y="2652874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H="1">
            <a:off x="15717438" y="7939886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854200" y="1555001"/>
            <a:ext cx="5412252" cy="77970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239"/>
              </a:lnSpc>
            </a:pPr>
            <a:r>
              <a:rPr lang="en-US" sz="26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Почетком месеца реализовани су родитељски састанци на нивоу група.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l">
              <a:lnSpc>
                <a:spcPts val="3239"/>
              </a:lnSpc>
            </a:pPr>
            <a:r>
              <a:rPr lang="en-US" sz="26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Практичари вртића су присуствовали седници Васпитно-образовног већа.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l">
              <a:lnSpc>
                <a:spcPts val="3239"/>
              </a:lnSpc>
            </a:pPr>
            <a:r>
              <a:rPr lang="en-US" sz="26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Тимови на нивоу установе, чији су чланови практичари вртића имали су састанке на којима су представљени планови за текућу радну годину. 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l">
              <a:lnSpc>
                <a:spcPts val="3239"/>
              </a:lnSpc>
            </a:pPr>
            <a:r>
              <a:rPr lang="en-US" sz="26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Клубови за децу и родитеље активно планирају радионице.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l">
              <a:lnSpc>
                <a:spcPts val="3239"/>
              </a:lnSpc>
            </a:pPr>
            <a:r>
              <a:rPr lang="en-US" sz="26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У свим вртићким групама покренути су пројекти.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3839555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4048474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1042734" y="1189520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813147" y="8079820"/>
            <a:ext cx="2667648" cy="1627265"/>
          </a:xfrm>
          <a:custGeom>
            <a:avLst/>
            <a:gdLst/>
            <a:ahLst/>
            <a:cxnLst/>
            <a:rect l="l" t="t" r="r" b="b"/>
            <a:pathLst>
              <a:path w="2667648" h="1627265">
                <a:moveTo>
                  <a:pt x="0" y="0"/>
                </a:moveTo>
                <a:lnTo>
                  <a:pt x="2667648" y="0"/>
                </a:lnTo>
                <a:lnTo>
                  <a:pt x="2667648" y="1627265"/>
                </a:lnTo>
                <a:lnTo>
                  <a:pt x="0" y="16272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1807205" y="7830407"/>
            <a:ext cx="3529802" cy="1876678"/>
          </a:xfrm>
          <a:custGeom>
            <a:avLst/>
            <a:gdLst/>
            <a:ahLst/>
            <a:cxnLst/>
            <a:rect l="l" t="t" r="r" b="b"/>
            <a:pathLst>
              <a:path w="3529802" h="1876678">
                <a:moveTo>
                  <a:pt x="3529802" y="0"/>
                </a:moveTo>
                <a:lnTo>
                  <a:pt x="0" y="0"/>
                </a:lnTo>
                <a:lnTo>
                  <a:pt x="0" y="1876678"/>
                </a:lnTo>
                <a:lnTo>
                  <a:pt x="3529802" y="1876678"/>
                </a:lnTo>
                <a:lnTo>
                  <a:pt x="3529802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711406">
            <a:off x="14880900" y="1648772"/>
            <a:ext cx="2445222" cy="2052536"/>
          </a:xfrm>
          <a:custGeom>
            <a:avLst/>
            <a:gdLst/>
            <a:ahLst/>
            <a:cxnLst/>
            <a:rect l="l" t="t" r="r" b="b"/>
            <a:pathLst>
              <a:path w="2445222" h="2052536">
                <a:moveTo>
                  <a:pt x="0" y="0"/>
                </a:moveTo>
                <a:lnTo>
                  <a:pt x="2445222" y="0"/>
                </a:lnTo>
                <a:lnTo>
                  <a:pt x="2445222" y="2052536"/>
                </a:lnTo>
                <a:lnTo>
                  <a:pt x="0" y="2052536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697090">
            <a:off x="590359" y="4941748"/>
            <a:ext cx="1899293" cy="2342177"/>
          </a:xfrm>
          <a:custGeom>
            <a:avLst/>
            <a:gdLst/>
            <a:ahLst/>
            <a:cxnLst/>
            <a:rect l="l" t="t" r="r" b="b"/>
            <a:pathLst>
              <a:path w="1899293" h="2342177">
                <a:moveTo>
                  <a:pt x="0" y="0"/>
                </a:moveTo>
                <a:lnTo>
                  <a:pt x="1899293" y="0"/>
                </a:lnTo>
                <a:lnTo>
                  <a:pt x="1899293" y="2342177"/>
                </a:lnTo>
                <a:lnTo>
                  <a:pt x="0" y="234217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724141">
            <a:off x="16049689" y="4925820"/>
            <a:ext cx="1454801" cy="2318407"/>
          </a:xfrm>
          <a:custGeom>
            <a:avLst/>
            <a:gdLst/>
            <a:ahLst/>
            <a:cxnLst/>
            <a:rect l="l" t="t" r="r" b="b"/>
            <a:pathLst>
              <a:path w="1454801" h="2318407">
                <a:moveTo>
                  <a:pt x="0" y="0"/>
                </a:moveTo>
                <a:lnTo>
                  <a:pt x="1454801" y="0"/>
                </a:lnTo>
                <a:lnTo>
                  <a:pt x="1454801" y="2318407"/>
                </a:lnTo>
                <a:lnTo>
                  <a:pt x="0" y="231840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190203">
            <a:off x="885951" y="1565983"/>
            <a:ext cx="2088621" cy="2052070"/>
          </a:xfrm>
          <a:custGeom>
            <a:avLst/>
            <a:gdLst/>
            <a:ahLst/>
            <a:cxnLst/>
            <a:rect l="l" t="t" r="r" b="b"/>
            <a:pathLst>
              <a:path w="2088621" h="2052070">
                <a:moveTo>
                  <a:pt x="0" y="0"/>
                </a:moveTo>
                <a:lnTo>
                  <a:pt x="2088621" y="0"/>
                </a:lnTo>
                <a:lnTo>
                  <a:pt x="2088621" y="2052070"/>
                </a:lnTo>
                <a:lnTo>
                  <a:pt x="0" y="205207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-4744638" y="7931863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0" y="0"/>
                </a:moveTo>
                <a:lnTo>
                  <a:pt x="7315200" y="0"/>
                </a:lnTo>
                <a:lnTo>
                  <a:pt x="7315200" y="2652874"/>
                </a:lnTo>
                <a:lnTo>
                  <a:pt x="0" y="2652874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flipH="1">
            <a:off x="15717438" y="7939886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3029714" y="2107031"/>
            <a:ext cx="4048626" cy="3036469"/>
          </a:xfrm>
          <a:custGeom>
            <a:avLst/>
            <a:gdLst/>
            <a:ahLst/>
            <a:cxnLst/>
            <a:rect l="l" t="t" r="r" b="b"/>
            <a:pathLst>
              <a:path w="4048626" h="3036469">
                <a:moveTo>
                  <a:pt x="0" y="0"/>
                </a:moveTo>
                <a:lnTo>
                  <a:pt x="4048626" y="0"/>
                </a:lnTo>
                <a:lnTo>
                  <a:pt x="4048626" y="3036469"/>
                </a:lnTo>
                <a:lnTo>
                  <a:pt x="0" y="3036469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951368" y="2030792"/>
            <a:ext cx="4150277" cy="3112708"/>
          </a:xfrm>
          <a:custGeom>
            <a:avLst/>
            <a:gdLst/>
            <a:ahLst/>
            <a:cxnLst/>
            <a:rect l="l" t="t" r="r" b="b"/>
            <a:pathLst>
              <a:path w="4150277" h="3112708">
                <a:moveTo>
                  <a:pt x="0" y="0"/>
                </a:moveTo>
                <a:lnTo>
                  <a:pt x="4150277" y="0"/>
                </a:lnTo>
                <a:lnTo>
                  <a:pt x="4150277" y="3112708"/>
                </a:lnTo>
                <a:lnTo>
                  <a:pt x="0" y="3112708"/>
                </a:lnTo>
                <a:lnTo>
                  <a:pt x="0" y="0"/>
                </a:ln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363439" y="2107031"/>
            <a:ext cx="4351594" cy="3036469"/>
          </a:xfrm>
          <a:custGeom>
            <a:avLst/>
            <a:gdLst/>
            <a:ahLst/>
            <a:cxnLst/>
            <a:rect l="l" t="t" r="r" b="b"/>
            <a:pathLst>
              <a:path w="4351594" h="3036469">
                <a:moveTo>
                  <a:pt x="0" y="0"/>
                </a:moveTo>
                <a:lnTo>
                  <a:pt x="4351594" y="0"/>
                </a:lnTo>
                <a:lnTo>
                  <a:pt x="4351594" y="3036469"/>
                </a:lnTo>
                <a:lnTo>
                  <a:pt x="0" y="3036469"/>
                </a:lnTo>
                <a:lnTo>
                  <a:pt x="0" y="0"/>
                </a:lnTo>
                <a:close/>
              </a:path>
            </a:pathLst>
          </a:custGeom>
          <a:blipFill>
            <a:blip r:embed="rId17" cstate="print"/>
            <a:stretch>
              <a:fillRect t="-7483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-2854074" y="5233269"/>
            <a:ext cx="16202531" cy="1253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Редован стоматолошки преглед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у сарадњи са Домом здравља Крушевац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endParaRPr lang="en-US" sz="2400">
              <a:solidFill>
                <a:srgbClr val="000000"/>
              </a:solidFill>
              <a:latin typeface="BM Hanna"/>
              <a:ea typeface="BM Hanna"/>
              <a:cs typeface="BM Hanna"/>
              <a:sym typeface="BM Hann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8474861" y="5202787"/>
            <a:ext cx="8496919" cy="12721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Заједнички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састанак</a:t>
            </a:r>
            <a:r>
              <a:rPr lang="sr-Latn-R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практичара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,</a:t>
            </a:r>
            <a:r>
              <a:rPr lang="sr-Latn-R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представника</a:t>
            </a:r>
            <a:endParaRPr lang="en-US" sz="2400" dirty="0">
              <a:solidFill>
                <a:srgbClr val="000000"/>
              </a:solidFill>
              <a:latin typeface="BM Hanna"/>
              <a:ea typeface="BM Hanna"/>
              <a:cs typeface="BM Hanna"/>
              <a:sym typeface="BM Hanna"/>
            </a:endParaRPr>
          </a:p>
          <a:p>
            <a:pPr algn="l">
              <a:lnSpc>
                <a:spcPts val="3359"/>
              </a:lnSpc>
            </a:pP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Тима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за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стручно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усавршавање</a:t>
            </a:r>
            <a:r>
              <a:rPr lang="sr-Latn-R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и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Тима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за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ИКТ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-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договор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о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покретању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акционог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истраживања</a:t>
            </a:r>
            <a:endParaRPr lang="en-US" sz="2400" dirty="0">
              <a:solidFill>
                <a:srgbClr val="000000"/>
              </a:solidFill>
              <a:latin typeface="BM Hanna"/>
              <a:ea typeface="BM Hanna"/>
              <a:cs typeface="BM Hanna"/>
              <a:sym typeface="BM Hann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3839555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4048474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1042734" y="1189520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094601" y="3959334"/>
            <a:ext cx="5865009" cy="4398756"/>
          </a:xfrm>
          <a:custGeom>
            <a:avLst/>
            <a:gdLst/>
            <a:ahLst/>
            <a:cxnLst/>
            <a:rect l="l" t="t" r="r" b="b"/>
            <a:pathLst>
              <a:path w="5865009" h="4398756">
                <a:moveTo>
                  <a:pt x="0" y="0"/>
                </a:moveTo>
                <a:lnTo>
                  <a:pt x="5865009" y="0"/>
                </a:lnTo>
                <a:lnTo>
                  <a:pt x="5865009" y="4398757"/>
                </a:lnTo>
                <a:lnTo>
                  <a:pt x="0" y="439875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813147" y="8079820"/>
            <a:ext cx="2667648" cy="1627265"/>
          </a:xfrm>
          <a:custGeom>
            <a:avLst/>
            <a:gdLst/>
            <a:ahLst/>
            <a:cxnLst/>
            <a:rect l="l" t="t" r="r" b="b"/>
            <a:pathLst>
              <a:path w="2667648" h="1627265">
                <a:moveTo>
                  <a:pt x="0" y="0"/>
                </a:moveTo>
                <a:lnTo>
                  <a:pt x="2667648" y="0"/>
                </a:lnTo>
                <a:lnTo>
                  <a:pt x="2667648" y="1627265"/>
                </a:lnTo>
                <a:lnTo>
                  <a:pt x="0" y="16272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>
            <a:off x="1807205" y="7830407"/>
            <a:ext cx="3529802" cy="1876678"/>
          </a:xfrm>
          <a:custGeom>
            <a:avLst/>
            <a:gdLst/>
            <a:ahLst/>
            <a:cxnLst/>
            <a:rect l="l" t="t" r="r" b="b"/>
            <a:pathLst>
              <a:path w="3529802" h="1876678">
                <a:moveTo>
                  <a:pt x="3529802" y="0"/>
                </a:moveTo>
                <a:lnTo>
                  <a:pt x="0" y="0"/>
                </a:lnTo>
                <a:lnTo>
                  <a:pt x="0" y="1876678"/>
                </a:lnTo>
                <a:lnTo>
                  <a:pt x="3529802" y="1876678"/>
                </a:lnTo>
                <a:lnTo>
                  <a:pt x="3529802" y="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711406">
            <a:off x="14880900" y="1648772"/>
            <a:ext cx="2445222" cy="2052536"/>
          </a:xfrm>
          <a:custGeom>
            <a:avLst/>
            <a:gdLst/>
            <a:ahLst/>
            <a:cxnLst/>
            <a:rect l="l" t="t" r="r" b="b"/>
            <a:pathLst>
              <a:path w="2445222" h="2052536">
                <a:moveTo>
                  <a:pt x="0" y="0"/>
                </a:moveTo>
                <a:lnTo>
                  <a:pt x="2445222" y="0"/>
                </a:lnTo>
                <a:lnTo>
                  <a:pt x="2445222" y="2052536"/>
                </a:lnTo>
                <a:lnTo>
                  <a:pt x="0" y="2052536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697090">
            <a:off x="590359" y="4941748"/>
            <a:ext cx="1899293" cy="2342177"/>
          </a:xfrm>
          <a:custGeom>
            <a:avLst/>
            <a:gdLst/>
            <a:ahLst/>
            <a:cxnLst/>
            <a:rect l="l" t="t" r="r" b="b"/>
            <a:pathLst>
              <a:path w="1899293" h="2342177">
                <a:moveTo>
                  <a:pt x="0" y="0"/>
                </a:moveTo>
                <a:lnTo>
                  <a:pt x="1899293" y="0"/>
                </a:lnTo>
                <a:lnTo>
                  <a:pt x="1899293" y="2342177"/>
                </a:lnTo>
                <a:lnTo>
                  <a:pt x="0" y="2342177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1724141">
            <a:off x="16049689" y="4925820"/>
            <a:ext cx="1454801" cy="2318407"/>
          </a:xfrm>
          <a:custGeom>
            <a:avLst/>
            <a:gdLst/>
            <a:ahLst/>
            <a:cxnLst/>
            <a:rect l="l" t="t" r="r" b="b"/>
            <a:pathLst>
              <a:path w="1454801" h="2318407">
                <a:moveTo>
                  <a:pt x="0" y="0"/>
                </a:moveTo>
                <a:lnTo>
                  <a:pt x="1454801" y="0"/>
                </a:lnTo>
                <a:lnTo>
                  <a:pt x="1454801" y="2318407"/>
                </a:lnTo>
                <a:lnTo>
                  <a:pt x="0" y="231840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572106" y="3959334"/>
            <a:ext cx="5865009" cy="4398756"/>
          </a:xfrm>
          <a:custGeom>
            <a:avLst/>
            <a:gdLst/>
            <a:ahLst/>
            <a:cxnLst/>
            <a:rect l="l" t="t" r="r" b="b"/>
            <a:pathLst>
              <a:path w="5865009" h="4398756">
                <a:moveTo>
                  <a:pt x="0" y="0"/>
                </a:moveTo>
                <a:lnTo>
                  <a:pt x="5865009" y="0"/>
                </a:lnTo>
                <a:lnTo>
                  <a:pt x="5865009" y="4398757"/>
                </a:lnTo>
                <a:lnTo>
                  <a:pt x="0" y="43987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90203">
            <a:off x="885951" y="1565983"/>
            <a:ext cx="2088621" cy="2052070"/>
          </a:xfrm>
          <a:custGeom>
            <a:avLst/>
            <a:gdLst/>
            <a:ahLst/>
            <a:cxnLst/>
            <a:rect l="l" t="t" r="r" b="b"/>
            <a:pathLst>
              <a:path w="2088621" h="2052070">
                <a:moveTo>
                  <a:pt x="0" y="0"/>
                </a:moveTo>
                <a:lnTo>
                  <a:pt x="2088621" y="0"/>
                </a:lnTo>
                <a:lnTo>
                  <a:pt x="2088621" y="2052070"/>
                </a:lnTo>
                <a:lnTo>
                  <a:pt x="0" y="205207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4744638" y="7931863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0" y="0"/>
                </a:moveTo>
                <a:lnTo>
                  <a:pt x="7315200" y="0"/>
                </a:lnTo>
                <a:lnTo>
                  <a:pt x="7315200" y="2652874"/>
                </a:lnTo>
                <a:lnTo>
                  <a:pt x="0" y="2652874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H="1">
            <a:off x="15717438" y="7939886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2749798" y="2385554"/>
            <a:ext cx="12269281" cy="1272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На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иницијативу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сарадника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из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локалне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заједнице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реализована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је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планирана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ситуација</a:t>
            </a:r>
            <a:r>
              <a:rPr lang="en-U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учења</a:t>
            </a:r>
            <a:r>
              <a:rPr lang="sr-Latn-RS" sz="2400" dirty="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током које су се деца упознала са занимањем апотекар кроз низ експеримената и мноштво реалних предмета.</a:t>
            </a:r>
            <a:endParaRPr lang="en-US" sz="2400" dirty="0">
              <a:solidFill>
                <a:srgbClr val="000000"/>
              </a:solidFill>
              <a:latin typeface="BM Hanna"/>
              <a:ea typeface="BM Hanna"/>
              <a:cs typeface="BM Hanna"/>
              <a:sym typeface="BM Hann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3839555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1042734" y="1189520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995804" y="4998543"/>
            <a:ext cx="4232075" cy="3174056"/>
          </a:xfrm>
          <a:custGeom>
            <a:avLst/>
            <a:gdLst/>
            <a:ahLst/>
            <a:cxnLst/>
            <a:rect l="l" t="t" r="r" b="b"/>
            <a:pathLst>
              <a:path w="4232075" h="3174056">
                <a:moveTo>
                  <a:pt x="0" y="0"/>
                </a:moveTo>
                <a:lnTo>
                  <a:pt x="4232074" y="0"/>
                </a:lnTo>
                <a:lnTo>
                  <a:pt x="4232074" y="3174056"/>
                </a:lnTo>
                <a:lnTo>
                  <a:pt x="0" y="31740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048474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813147" y="8079820"/>
            <a:ext cx="2667648" cy="1627265"/>
          </a:xfrm>
          <a:custGeom>
            <a:avLst/>
            <a:gdLst/>
            <a:ahLst/>
            <a:cxnLst/>
            <a:rect l="l" t="t" r="r" b="b"/>
            <a:pathLst>
              <a:path w="2667648" h="1627265">
                <a:moveTo>
                  <a:pt x="0" y="0"/>
                </a:moveTo>
                <a:lnTo>
                  <a:pt x="2667648" y="0"/>
                </a:lnTo>
                <a:lnTo>
                  <a:pt x="2667648" y="1627265"/>
                </a:lnTo>
                <a:lnTo>
                  <a:pt x="0" y="16272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572106" y="4998543"/>
            <a:ext cx="4232075" cy="3174056"/>
          </a:xfrm>
          <a:custGeom>
            <a:avLst/>
            <a:gdLst/>
            <a:ahLst/>
            <a:cxnLst/>
            <a:rect l="l" t="t" r="r" b="b"/>
            <a:pathLst>
              <a:path w="4232075" h="3174056">
                <a:moveTo>
                  <a:pt x="0" y="0"/>
                </a:moveTo>
                <a:lnTo>
                  <a:pt x="4232075" y="0"/>
                </a:lnTo>
                <a:lnTo>
                  <a:pt x="4232075" y="3174056"/>
                </a:lnTo>
                <a:lnTo>
                  <a:pt x="0" y="317405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807205" y="7830407"/>
            <a:ext cx="3529802" cy="1876678"/>
          </a:xfrm>
          <a:custGeom>
            <a:avLst/>
            <a:gdLst/>
            <a:ahLst/>
            <a:cxnLst/>
            <a:rect l="l" t="t" r="r" b="b"/>
            <a:pathLst>
              <a:path w="3529802" h="1876678">
                <a:moveTo>
                  <a:pt x="3529802" y="0"/>
                </a:moveTo>
                <a:lnTo>
                  <a:pt x="0" y="0"/>
                </a:lnTo>
                <a:lnTo>
                  <a:pt x="0" y="1876678"/>
                </a:lnTo>
                <a:lnTo>
                  <a:pt x="3529802" y="1876678"/>
                </a:lnTo>
                <a:lnTo>
                  <a:pt x="3529802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711406">
            <a:off x="14880900" y="1648772"/>
            <a:ext cx="2445222" cy="2052536"/>
          </a:xfrm>
          <a:custGeom>
            <a:avLst/>
            <a:gdLst/>
            <a:ahLst/>
            <a:cxnLst/>
            <a:rect l="l" t="t" r="r" b="b"/>
            <a:pathLst>
              <a:path w="2445222" h="2052536">
                <a:moveTo>
                  <a:pt x="0" y="0"/>
                </a:moveTo>
                <a:lnTo>
                  <a:pt x="2445222" y="0"/>
                </a:lnTo>
                <a:lnTo>
                  <a:pt x="2445222" y="2052536"/>
                </a:lnTo>
                <a:lnTo>
                  <a:pt x="0" y="2052536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697090">
            <a:off x="590359" y="4941748"/>
            <a:ext cx="1899293" cy="2342177"/>
          </a:xfrm>
          <a:custGeom>
            <a:avLst/>
            <a:gdLst/>
            <a:ahLst/>
            <a:cxnLst/>
            <a:rect l="l" t="t" r="r" b="b"/>
            <a:pathLst>
              <a:path w="1899293" h="2342177">
                <a:moveTo>
                  <a:pt x="0" y="0"/>
                </a:moveTo>
                <a:lnTo>
                  <a:pt x="1899293" y="0"/>
                </a:lnTo>
                <a:lnTo>
                  <a:pt x="1899293" y="2342177"/>
                </a:lnTo>
                <a:lnTo>
                  <a:pt x="0" y="2342177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724141">
            <a:off x="16049689" y="4925820"/>
            <a:ext cx="1454801" cy="2318407"/>
          </a:xfrm>
          <a:custGeom>
            <a:avLst/>
            <a:gdLst/>
            <a:ahLst/>
            <a:cxnLst/>
            <a:rect l="l" t="t" r="r" b="b"/>
            <a:pathLst>
              <a:path w="1454801" h="2318407">
                <a:moveTo>
                  <a:pt x="0" y="0"/>
                </a:moveTo>
                <a:lnTo>
                  <a:pt x="1454801" y="0"/>
                </a:lnTo>
                <a:lnTo>
                  <a:pt x="1454801" y="2318407"/>
                </a:lnTo>
                <a:lnTo>
                  <a:pt x="0" y="231840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90203">
            <a:off x="885951" y="1565983"/>
            <a:ext cx="2088621" cy="2052070"/>
          </a:xfrm>
          <a:custGeom>
            <a:avLst/>
            <a:gdLst/>
            <a:ahLst/>
            <a:cxnLst/>
            <a:rect l="l" t="t" r="r" b="b"/>
            <a:pathLst>
              <a:path w="2088621" h="2052070">
                <a:moveTo>
                  <a:pt x="0" y="0"/>
                </a:moveTo>
                <a:lnTo>
                  <a:pt x="2088621" y="0"/>
                </a:lnTo>
                <a:lnTo>
                  <a:pt x="2088621" y="2052070"/>
                </a:lnTo>
                <a:lnTo>
                  <a:pt x="0" y="205207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4744638" y="7931863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0" y="0"/>
                </a:moveTo>
                <a:lnTo>
                  <a:pt x="7315200" y="0"/>
                </a:lnTo>
                <a:lnTo>
                  <a:pt x="7315200" y="2652874"/>
                </a:lnTo>
                <a:lnTo>
                  <a:pt x="0" y="2652874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H="1">
            <a:off x="15717438" y="7939886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04128" y="1509803"/>
            <a:ext cx="3822088" cy="6662796"/>
          </a:xfrm>
          <a:custGeom>
            <a:avLst/>
            <a:gdLst/>
            <a:ahLst/>
            <a:cxnLst/>
            <a:rect l="l" t="t" r="r" b="b"/>
            <a:pathLst>
              <a:path w="2285245" h="4954460">
                <a:moveTo>
                  <a:pt x="0" y="0"/>
                </a:moveTo>
                <a:lnTo>
                  <a:pt x="2285245" y="0"/>
                </a:lnTo>
                <a:lnTo>
                  <a:pt x="2285245" y="4954460"/>
                </a:lnTo>
                <a:lnTo>
                  <a:pt x="0" y="495446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3211405" y="2534868"/>
            <a:ext cx="11146140" cy="1746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Практичари вртића "Бисери" </a:t>
            </a:r>
          </a:p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и деца из мешовите групе Пчелица</a:t>
            </a:r>
          </a:p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учествовали су на Ноћи истраживача 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одржаној 26.09.2025. у Пионирском парку.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3839555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1042734" y="1189520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169094" y="4718867"/>
            <a:ext cx="4977877" cy="3733407"/>
          </a:xfrm>
          <a:custGeom>
            <a:avLst/>
            <a:gdLst/>
            <a:ahLst/>
            <a:cxnLst/>
            <a:rect l="l" t="t" r="r" b="b"/>
            <a:pathLst>
              <a:path w="4977877" h="3733407">
                <a:moveTo>
                  <a:pt x="0" y="0"/>
                </a:moveTo>
                <a:lnTo>
                  <a:pt x="4977877" y="0"/>
                </a:lnTo>
                <a:lnTo>
                  <a:pt x="4977877" y="3733407"/>
                </a:lnTo>
                <a:lnTo>
                  <a:pt x="0" y="37334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048474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813147" y="8079820"/>
            <a:ext cx="2667648" cy="1627265"/>
          </a:xfrm>
          <a:custGeom>
            <a:avLst/>
            <a:gdLst/>
            <a:ahLst/>
            <a:cxnLst/>
            <a:rect l="l" t="t" r="r" b="b"/>
            <a:pathLst>
              <a:path w="2667648" h="1627265">
                <a:moveTo>
                  <a:pt x="0" y="0"/>
                </a:moveTo>
                <a:lnTo>
                  <a:pt x="2667648" y="0"/>
                </a:lnTo>
                <a:lnTo>
                  <a:pt x="2667648" y="1627265"/>
                </a:lnTo>
                <a:lnTo>
                  <a:pt x="0" y="16272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619718" y="4718867"/>
            <a:ext cx="4977877" cy="3733407"/>
          </a:xfrm>
          <a:custGeom>
            <a:avLst/>
            <a:gdLst/>
            <a:ahLst/>
            <a:cxnLst/>
            <a:rect l="l" t="t" r="r" b="b"/>
            <a:pathLst>
              <a:path w="4977877" h="3733407">
                <a:moveTo>
                  <a:pt x="0" y="0"/>
                </a:moveTo>
                <a:lnTo>
                  <a:pt x="4977876" y="0"/>
                </a:lnTo>
                <a:lnTo>
                  <a:pt x="4977876" y="3733407"/>
                </a:lnTo>
                <a:lnTo>
                  <a:pt x="0" y="373340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807205" y="7830407"/>
            <a:ext cx="3529802" cy="1876678"/>
          </a:xfrm>
          <a:custGeom>
            <a:avLst/>
            <a:gdLst/>
            <a:ahLst/>
            <a:cxnLst/>
            <a:rect l="l" t="t" r="r" b="b"/>
            <a:pathLst>
              <a:path w="3529802" h="1876678">
                <a:moveTo>
                  <a:pt x="3529802" y="0"/>
                </a:moveTo>
                <a:lnTo>
                  <a:pt x="0" y="0"/>
                </a:lnTo>
                <a:lnTo>
                  <a:pt x="0" y="1876678"/>
                </a:lnTo>
                <a:lnTo>
                  <a:pt x="3529802" y="1876678"/>
                </a:lnTo>
                <a:lnTo>
                  <a:pt x="3529802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711406">
            <a:off x="14880900" y="1648772"/>
            <a:ext cx="2445222" cy="2052536"/>
          </a:xfrm>
          <a:custGeom>
            <a:avLst/>
            <a:gdLst/>
            <a:ahLst/>
            <a:cxnLst/>
            <a:rect l="l" t="t" r="r" b="b"/>
            <a:pathLst>
              <a:path w="2445222" h="2052536">
                <a:moveTo>
                  <a:pt x="0" y="0"/>
                </a:moveTo>
                <a:lnTo>
                  <a:pt x="2445222" y="0"/>
                </a:lnTo>
                <a:lnTo>
                  <a:pt x="2445222" y="2052536"/>
                </a:lnTo>
                <a:lnTo>
                  <a:pt x="0" y="2052536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697090">
            <a:off x="590359" y="4941748"/>
            <a:ext cx="1899293" cy="2342177"/>
          </a:xfrm>
          <a:custGeom>
            <a:avLst/>
            <a:gdLst/>
            <a:ahLst/>
            <a:cxnLst/>
            <a:rect l="l" t="t" r="r" b="b"/>
            <a:pathLst>
              <a:path w="1899293" h="2342177">
                <a:moveTo>
                  <a:pt x="0" y="0"/>
                </a:moveTo>
                <a:lnTo>
                  <a:pt x="1899293" y="0"/>
                </a:lnTo>
                <a:lnTo>
                  <a:pt x="1899293" y="2342177"/>
                </a:lnTo>
                <a:lnTo>
                  <a:pt x="0" y="2342177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724141">
            <a:off x="16049689" y="4925820"/>
            <a:ext cx="1454801" cy="2318407"/>
          </a:xfrm>
          <a:custGeom>
            <a:avLst/>
            <a:gdLst/>
            <a:ahLst/>
            <a:cxnLst/>
            <a:rect l="l" t="t" r="r" b="b"/>
            <a:pathLst>
              <a:path w="1454801" h="2318407">
                <a:moveTo>
                  <a:pt x="0" y="0"/>
                </a:moveTo>
                <a:lnTo>
                  <a:pt x="1454801" y="0"/>
                </a:lnTo>
                <a:lnTo>
                  <a:pt x="1454801" y="2318407"/>
                </a:lnTo>
                <a:lnTo>
                  <a:pt x="0" y="231840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90203">
            <a:off x="885951" y="1565983"/>
            <a:ext cx="2088621" cy="2052070"/>
          </a:xfrm>
          <a:custGeom>
            <a:avLst/>
            <a:gdLst/>
            <a:ahLst/>
            <a:cxnLst/>
            <a:rect l="l" t="t" r="r" b="b"/>
            <a:pathLst>
              <a:path w="2088621" h="2052070">
                <a:moveTo>
                  <a:pt x="0" y="0"/>
                </a:moveTo>
                <a:lnTo>
                  <a:pt x="2088621" y="0"/>
                </a:lnTo>
                <a:lnTo>
                  <a:pt x="2088621" y="2052070"/>
                </a:lnTo>
                <a:lnTo>
                  <a:pt x="0" y="205207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4744638" y="7931863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0" y="0"/>
                </a:moveTo>
                <a:lnTo>
                  <a:pt x="7315200" y="0"/>
                </a:lnTo>
                <a:lnTo>
                  <a:pt x="7315200" y="2652874"/>
                </a:lnTo>
                <a:lnTo>
                  <a:pt x="0" y="2652874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H="1">
            <a:off x="15717438" y="7939886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4615268" y="3292022"/>
            <a:ext cx="10113020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Деца из групе у години пред полазак у школу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посетила су лабораторију Пољопривредног факултета у Крушевцу.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3839555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1042734" y="1189520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098920" y="5211822"/>
            <a:ext cx="4090161" cy="2728064"/>
          </a:xfrm>
          <a:custGeom>
            <a:avLst/>
            <a:gdLst/>
            <a:ahLst/>
            <a:cxnLst/>
            <a:rect l="l" t="t" r="r" b="b"/>
            <a:pathLst>
              <a:path w="4090161" h="2728064">
                <a:moveTo>
                  <a:pt x="0" y="0"/>
                </a:moveTo>
                <a:lnTo>
                  <a:pt x="4090160" y="0"/>
                </a:lnTo>
                <a:lnTo>
                  <a:pt x="4090160" y="2728064"/>
                </a:lnTo>
                <a:lnTo>
                  <a:pt x="0" y="27280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154" r="-3154" b="-19541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048474" y="-254527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813147" y="8079820"/>
            <a:ext cx="2667648" cy="1627265"/>
          </a:xfrm>
          <a:custGeom>
            <a:avLst/>
            <a:gdLst/>
            <a:ahLst/>
            <a:cxnLst/>
            <a:rect l="l" t="t" r="r" b="b"/>
            <a:pathLst>
              <a:path w="2667648" h="1627265">
                <a:moveTo>
                  <a:pt x="0" y="0"/>
                </a:moveTo>
                <a:lnTo>
                  <a:pt x="2667648" y="0"/>
                </a:lnTo>
                <a:lnTo>
                  <a:pt x="2667648" y="1627265"/>
                </a:lnTo>
                <a:lnTo>
                  <a:pt x="0" y="16272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799674" y="5211822"/>
            <a:ext cx="4283573" cy="2728064"/>
          </a:xfrm>
          <a:custGeom>
            <a:avLst/>
            <a:gdLst/>
            <a:ahLst/>
            <a:cxnLst/>
            <a:rect l="l" t="t" r="r" b="b"/>
            <a:pathLst>
              <a:path w="4283573" h="2728064">
                <a:moveTo>
                  <a:pt x="0" y="0"/>
                </a:moveTo>
                <a:lnTo>
                  <a:pt x="4283573" y="0"/>
                </a:lnTo>
                <a:lnTo>
                  <a:pt x="4283573" y="2728064"/>
                </a:lnTo>
                <a:lnTo>
                  <a:pt x="0" y="2728064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/>
            <a:stretch>
              <a:fillRect b="-17764"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807205" y="7830407"/>
            <a:ext cx="3529802" cy="1876678"/>
          </a:xfrm>
          <a:custGeom>
            <a:avLst/>
            <a:gdLst/>
            <a:ahLst/>
            <a:cxnLst/>
            <a:rect l="l" t="t" r="r" b="b"/>
            <a:pathLst>
              <a:path w="3529802" h="1876678">
                <a:moveTo>
                  <a:pt x="3529802" y="0"/>
                </a:moveTo>
                <a:lnTo>
                  <a:pt x="0" y="0"/>
                </a:lnTo>
                <a:lnTo>
                  <a:pt x="0" y="1876678"/>
                </a:lnTo>
                <a:lnTo>
                  <a:pt x="3529802" y="1876678"/>
                </a:lnTo>
                <a:lnTo>
                  <a:pt x="3529802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711406">
            <a:off x="14880900" y="1648772"/>
            <a:ext cx="2445222" cy="2052536"/>
          </a:xfrm>
          <a:custGeom>
            <a:avLst/>
            <a:gdLst/>
            <a:ahLst/>
            <a:cxnLst/>
            <a:rect l="l" t="t" r="r" b="b"/>
            <a:pathLst>
              <a:path w="2445222" h="2052536">
                <a:moveTo>
                  <a:pt x="0" y="0"/>
                </a:moveTo>
                <a:lnTo>
                  <a:pt x="2445222" y="0"/>
                </a:lnTo>
                <a:lnTo>
                  <a:pt x="2445222" y="2052536"/>
                </a:lnTo>
                <a:lnTo>
                  <a:pt x="0" y="2052536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697090">
            <a:off x="590359" y="4941748"/>
            <a:ext cx="1899293" cy="2342177"/>
          </a:xfrm>
          <a:custGeom>
            <a:avLst/>
            <a:gdLst/>
            <a:ahLst/>
            <a:cxnLst/>
            <a:rect l="l" t="t" r="r" b="b"/>
            <a:pathLst>
              <a:path w="1899293" h="2342177">
                <a:moveTo>
                  <a:pt x="0" y="0"/>
                </a:moveTo>
                <a:lnTo>
                  <a:pt x="1899293" y="0"/>
                </a:lnTo>
                <a:lnTo>
                  <a:pt x="1899293" y="2342177"/>
                </a:lnTo>
                <a:lnTo>
                  <a:pt x="0" y="2342177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724141">
            <a:off x="16049689" y="4925820"/>
            <a:ext cx="1454801" cy="2318407"/>
          </a:xfrm>
          <a:custGeom>
            <a:avLst/>
            <a:gdLst/>
            <a:ahLst/>
            <a:cxnLst/>
            <a:rect l="l" t="t" r="r" b="b"/>
            <a:pathLst>
              <a:path w="1454801" h="2318407">
                <a:moveTo>
                  <a:pt x="0" y="0"/>
                </a:moveTo>
                <a:lnTo>
                  <a:pt x="1454801" y="0"/>
                </a:lnTo>
                <a:lnTo>
                  <a:pt x="1454801" y="2318407"/>
                </a:lnTo>
                <a:lnTo>
                  <a:pt x="0" y="231840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90203">
            <a:off x="885951" y="1565983"/>
            <a:ext cx="2088621" cy="2052070"/>
          </a:xfrm>
          <a:custGeom>
            <a:avLst/>
            <a:gdLst/>
            <a:ahLst/>
            <a:cxnLst/>
            <a:rect l="l" t="t" r="r" b="b"/>
            <a:pathLst>
              <a:path w="2088621" h="2052070">
                <a:moveTo>
                  <a:pt x="0" y="0"/>
                </a:moveTo>
                <a:lnTo>
                  <a:pt x="2088621" y="0"/>
                </a:lnTo>
                <a:lnTo>
                  <a:pt x="2088621" y="2052070"/>
                </a:lnTo>
                <a:lnTo>
                  <a:pt x="0" y="205207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4744638" y="7931863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0" y="0"/>
                </a:moveTo>
                <a:lnTo>
                  <a:pt x="7315200" y="0"/>
                </a:lnTo>
                <a:lnTo>
                  <a:pt x="7315200" y="2652874"/>
                </a:lnTo>
                <a:lnTo>
                  <a:pt x="0" y="2652874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H="1">
            <a:off x="15717438" y="7939886"/>
            <a:ext cx="7315200" cy="2652874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2408564" y="5181050"/>
            <a:ext cx="4079762" cy="2758837"/>
          </a:xfrm>
          <a:custGeom>
            <a:avLst/>
            <a:gdLst/>
            <a:ahLst/>
            <a:cxnLst/>
            <a:rect l="l" t="t" r="r" b="b"/>
            <a:pathLst>
              <a:path w="4079762" h="2758837">
                <a:moveTo>
                  <a:pt x="0" y="0"/>
                </a:moveTo>
                <a:lnTo>
                  <a:pt x="4079762" y="0"/>
                </a:lnTo>
                <a:lnTo>
                  <a:pt x="4079762" y="2758836"/>
                </a:lnTo>
                <a:lnTo>
                  <a:pt x="0" y="2758836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t="-97550" b="-123056"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656118" y="4502106"/>
            <a:ext cx="832209" cy="1282788"/>
          </a:xfrm>
          <a:custGeom>
            <a:avLst/>
            <a:gdLst/>
            <a:ahLst/>
            <a:cxnLst/>
            <a:rect l="l" t="t" r="r" b="b"/>
            <a:pathLst>
              <a:path w="832209" h="1282788">
                <a:moveTo>
                  <a:pt x="0" y="0"/>
                </a:moveTo>
                <a:lnTo>
                  <a:pt x="832208" y="0"/>
                </a:lnTo>
                <a:lnTo>
                  <a:pt x="832208" y="1282788"/>
                </a:lnTo>
                <a:lnTo>
                  <a:pt x="0" y="1282788"/>
                </a:lnTo>
                <a:lnTo>
                  <a:pt x="0" y="0"/>
                </a:lnTo>
                <a:close/>
              </a:path>
            </a:pathLst>
          </a:custGeom>
          <a:blipFill>
            <a:blip r:embed="rId18" cstate="print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9828032" y="7451179"/>
            <a:ext cx="1361048" cy="1282788"/>
          </a:xfrm>
          <a:custGeom>
            <a:avLst/>
            <a:gdLst/>
            <a:ahLst/>
            <a:cxnLst/>
            <a:rect l="l" t="t" r="r" b="b"/>
            <a:pathLst>
              <a:path w="1361048" h="1282788">
                <a:moveTo>
                  <a:pt x="0" y="0"/>
                </a:moveTo>
                <a:lnTo>
                  <a:pt x="1361048" y="0"/>
                </a:lnTo>
                <a:lnTo>
                  <a:pt x="1361048" y="1282788"/>
                </a:lnTo>
                <a:lnTo>
                  <a:pt x="0" y="1282788"/>
                </a:lnTo>
                <a:lnTo>
                  <a:pt x="0" y="0"/>
                </a:lnTo>
                <a:close/>
              </a:path>
            </a:pathLst>
          </a:custGeom>
          <a:blipFill>
            <a:blip r:embed="rId19" cstate="print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5202822" y="4502106"/>
            <a:ext cx="1029231" cy="1103733"/>
          </a:xfrm>
          <a:custGeom>
            <a:avLst/>
            <a:gdLst/>
            <a:ahLst/>
            <a:cxnLst/>
            <a:rect l="l" t="t" r="r" b="b"/>
            <a:pathLst>
              <a:path w="1029231" h="1103733">
                <a:moveTo>
                  <a:pt x="0" y="0"/>
                </a:moveTo>
                <a:lnTo>
                  <a:pt x="1029231" y="0"/>
                </a:lnTo>
                <a:lnTo>
                  <a:pt x="1029231" y="1103733"/>
                </a:lnTo>
                <a:lnTo>
                  <a:pt x="0" y="1103733"/>
                </a:lnTo>
                <a:lnTo>
                  <a:pt x="0" y="0"/>
                </a:lnTo>
                <a:close/>
              </a:path>
            </a:pathLst>
          </a:custGeom>
          <a:blipFill>
            <a:blip r:embed="rId20" cstate="print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5317076" y="3105741"/>
            <a:ext cx="9021912" cy="1253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У оквиру Клуба љубитеља науке и уметности</a:t>
            </a:r>
          </a:p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одржане су радионице за децу и родитеље</a:t>
            </a:r>
          </a:p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BM Hanna"/>
                <a:ea typeface="BM Hanna"/>
                <a:cs typeface="BM Hanna"/>
                <a:sym typeface="BM Hanna"/>
              </a:rPr>
              <a:t> у млађој јасленој, као и у  средњој и старијој вртићкој групи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195</Words>
  <Application>Microsoft Office PowerPoint</Application>
  <PresentationFormat>Custom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BM Hanna</vt:lpstr>
      <vt:lpstr>KG Primary Penmanship</vt:lpstr>
      <vt:lpstr>Times New Roman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Дешавања у септембру</dc:title>
  <dc:creator>NN</dc:creator>
  <cp:lastModifiedBy>NN</cp:lastModifiedBy>
  <cp:revision>5</cp:revision>
  <dcterms:created xsi:type="dcterms:W3CDTF">2006-08-16T00:00:00Z</dcterms:created>
  <dcterms:modified xsi:type="dcterms:W3CDTF">2025-10-06T10:21:49Z</dcterms:modified>
  <dc:identifier>DAG0KJcxRDY</dc:identifier>
</cp:coreProperties>
</file>