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305" r:id="rId3"/>
    <p:sldId id="271" r:id="rId4"/>
    <p:sldId id="266" r:id="rId5"/>
    <p:sldId id="268" r:id="rId6"/>
    <p:sldId id="297" r:id="rId7"/>
    <p:sldId id="287" r:id="rId8"/>
    <p:sldId id="288" r:id="rId9"/>
    <p:sldId id="285" r:id="rId10"/>
    <p:sldId id="258" r:id="rId11"/>
    <p:sldId id="259" r:id="rId12"/>
    <p:sldId id="262" r:id="rId13"/>
    <p:sldId id="263" r:id="rId14"/>
    <p:sldId id="264" r:id="rId15"/>
    <p:sldId id="265" r:id="rId16"/>
    <p:sldId id="273" r:id="rId17"/>
    <p:sldId id="299" r:id="rId18"/>
    <p:sldId id="283" r:id="rId19"/>
    <p:sldId id="301" r:id="rId20"/>
    <p:sldId id="275" r:id="rId21"/>
    <p:sldId id="302" r:id="rId22"/>
    <p:sldId id="303" r:id="rId23"/>
    <p:sldId id="304" r:id="rId24"/>
    <p:sldId id="295" r:id="rId25"/>
    <p:sldId id="296" r:id="rId26"/>
    <p:sldId id="293" r:id="rId27"/>
    <p:sldId id="274" r:id="rId28"/>
    <p:sldId id="277" r:id="rId29"/>
    <p:sldId id="300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F2F"/>
    <a:srgbClr val="9A3000"/>
    <a:srgbClr val="943206"/>
    <a:srgbClr val="8A561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938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0A44B7A-0DC7-49B6-808C-7F02892EEE03}" type="datetimeFigureOut">
              <a:rPr lang="en-US"/>
              <a:pPr>
                <a:defRPr/>
              </a:pPr>
              <a:t>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044D159-3676-460E-B9A1-48340442C6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3EE6AF5-36D7-4E66-B928-D533D42B03A5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CD058-4093-4658-90B3-BFF4B77D77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97A90E-C56A-4D92-94E0-DC19703425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F46A8-59E9-4049-8ABB-5B752BC8D0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4EF9F-36A6-4496-90A1-0487B66E5F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71E87-4334-4743-9225-04C1A18C03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58937-E8A3-4F7E-9C13-8479FFE05E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C3DCC-D707-4294-978C-FE180A163B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E0DD3-12B8-4159-808D-9A6D03950C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18F97-A771-44B6-95D3-BD2B85C6FA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A54B7-9786-49EE-95C5-3A40084E89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44B16-F88C-41A1-A0C1-0C5A21F3A4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4ABB856-6D33-4CE3-825D-6CE67F827D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57224" y="2643182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sr-Cyrl-CS" sz="4000" b="1" dirty="0" smtClean="0">
                <a:solidFill>
                  <a:schemeClr val="accent2">
                    <a:lumMod val="75000"/>
                  </a:schemeClr>
                </a:solidFill>
              </a:rPr>
              <a:t>Рани   узраст  као  доба  великих  могућности  за   развој  и  учење</a:t>
            </a:r>
            <a:r>
              <a:rPr lang="en-US" sz="4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0" y="188913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5780088"/>
            <a:ext cx="9144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sr-Cyrl-RS" sz="1600" dirty="0">
                <a:solidFill>
                  <a:schemeClr val="accent2">
                    <a:lumMod val="75000"/>
                  </a:schemeClr>
                </a:solidFill>
              </a:rPr>
              <a:t>Приредила </a:t>
            </a:r>
          </a:p>
          <a:p>
            <a:pPr algn="ctr">
              <a:defRPr/>
            </a:pPr>
            <a:r>
              <a:rPr lang="sr-Cyrl-RS" sz="1600" dirty="0">
                <a:solidFill>
                  <a:schemeClr val="accent2">
                    <a:lumMod val="75000"/>
                  </a:schemeClr>
                </a:solidFill>
              </a:rPr>
              <a:t>Далиборка Живковић, </a:t>
            </a:r>
            <a:r>
              <a:rPr lang="sr-Latn-RS" sz="1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r-Cyrl-RS" sz="1600" dirty="0" smtClean="0">
                <a:solidFill>
                  <a:schemeClr val="accent2">
                    <a:lumMod val="75000"/>
                  </a:schemeClr>
                </a:solidFill>
              </a:rPr>
              <a:t>координатор  у  реализацији  ППП  и  саветник </a:t>
            </a:r>
            <a:r>
              <a:rPr lang="sr-Cyrl-RS" sz="1600" dirty="0">
                <a:solidFill>
                  <a:schemeClr val="accent2">
                    <a:lumMod val="75000"/>
                  </a:schemeClr>
                </a:solidFill>
              </a:rPr>
              <a:t>- спољни сарадник  за предшколско васпитање и </a:t>
            </a:r>
            <a:r>
              <a:rPr lang="sr-Cyrl-RS" sz="1600" dirty="0" smtClean="0">
                <a:solidFill>
                  <a:schemeClr val="accent2">
                    <a:lumMod val="75000"/>
                  </a:schemeClr>
                </a:solidFill>
              </a:rPr>
              <a:t>образовање при  </a:t>
            </a:r>
          </a:p>
          <a:p>
            <a:pPr algn="ctr">
              <a:defRPr/>
            </a:pPr>
            <a:r>
              <a:rPr lang="sr-Cyrl-RS" sz="1600" dirty="0" smtClean="0">
                <a:solidFill>
                  <a:schemeClr val="accent2">
                    <a:lumMod val="75000"/>
                  </a:schemeClr>
                </a:solidFill>
              </a:rPr>
              <a:t>Министарству просвете, науке и технолошког развоја</a:t>
            </a:r>
            <a:endParaRPr lang="en-US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054" name="Picture 6" descr="C:\Users\komp\Desktop\2017-02-07_17514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1200150" cy="1152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57188" y="142875"/>
            <a:ext cx="8572500" cy="642937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14500" y="1143000"/>
            <a:ext cx="6202363" cy="3128963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b="1" smtClean="0">
                <a:solidFill>
                  <a:srgbClr val="262673"/>
                </a:solidFill>
              </a:rPr>
              <a:t>    </a:t>
            </a:r>
            <a:r>
              <a:rPr lang="sr-Cyrl-CS" b="1" smtClean="0">
                <a:solidFill>
                  <a:srgbClr val="262673"/>
                </a:solidFill>
              </a:rPr>
              <a:t>Указујемо на то да је </a:t>
            </a:r>
            <a:r>
              <a:rPr lang="sr-Cyrl-CS" b="1" smtClean="0">
                <a:solidFill>
                  <a:schemeClr val="accent2"/>
                </a:solidFill>
              </a:rPr>
              <a:t>рани   узраст   доба  великих  могућности  за   развој  и  учење</a:t>
            </a:r>
            <a:r>
              <a:rPr lang="en-US" b="1" smtClean="0">
                <a:solidFill>
                  <a:schemeClr val="accent2"/>
                </a:solidFill>
                <a:cs typeface="Arial" charset="0"/>
              </a:rPr>
              <a:t>. Зашто?</a:t>
            </a:r>
          </a:p>
        </p:txBody>
      </p:sp>
      <p:pic>
        <p:nvPicPr>
          <p:cNvPr id="3076" name="Picture 6" descr="inde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00675" y="3810000"/>
            <a:ext cx="360362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>
          <a:xfrm rot="5400000">
            <a:off x="-1821656" y="4607719"/>
            <a:ext cx="4071938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14313" y="6715125"/>
            <a:ext cx="4429125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korisnik\Desktop\image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5388" y="4949825"/>
            <a:ext cx="2181225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C:\Users\korisnik\Desktop\inde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1139825"/>
            <a:ext cx="257175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285750"/>
            <a:ext cx="49291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  сваког детета на квалитетно васпитање и образовање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4313" y="4214813"/>
            <a:ext cx="40719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Важност  похађања вртића</a:t>
            </a:r>
          </a:p>
          <a:p>
            <a:pPr algn="ctr"/>
            <a:r>
              <a:rPr lang="en-US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(вртић – институција )</a:t>
            </a:r>
          </a:p>
        </p:txBody>
      </p:sp>
      <p:sp>
        <p:nvSpPr>
          <p:cNvPr id="4102" name="TextBox 5"/>
          <p:cNvSpPr txBox="1">
            <a:spLocks noChangeArrowheads="1"/>
          </p:cNvSpPr>
          <p:nvPr/>
        </p:nvSpPr>
        <p:spPr bwMode="auto">
          <a:xfrm>
            <a:off x="5572125" y="0"/>
            <a:ext cx="35718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>
                <a:solidFill>
                  <a:srgbClr val="C00000"/>
                </a:solidFill>
              </a:rPr>
              <a:t>Узрочно-последична повезаност, међусобна условљеност свих чинилаца</a:t>
            </a:r>
          </a:p>
        </p:txBody>
      </p:sp>
      <p:pic>
        <p:nvPicPr>
          <p:cNvPr id="24580" name="Picture 4" descr="sshot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38" y="981075"/>
            <a:ext cx="3036887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41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428625"/>
            <a:ext cx="9144000" cy="614362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123" name="TextBox 2"/>
          <p:cNvSpPr txBox="1">
            <a:spLocks noChangeArrowheads="1"/>
          </p:cNvSpPr>
          <p:nvPr/>
        </p:nvSpPr>
        <p:spPr bwMode="auto">
          <a:xfrm>
            <a:off x="0" y="2214563"/>
            <a:ext cx="91440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Рани (</a:t>
            </a:r>
            <a:r>
              <a:rPr lang="sr-Cyrl-CS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предшколски) узраст </a:t>
            </a:r>
            <a:r>
              <a:rPr lang="sr-Cyrl-CS" sz="2400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је термин којим се означава  најбурнији  развојни  период  у детињству  за који се сматра да почиње рођењем, а завршава поласком детета у основну школу </a:t>
            </a:r>
            <a:r>
              <a:rPr lang="sr-Cyrl-CS" sz="2000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(Каменов, 1997)</a:t>
            </a:r>
            <a:r>
              <a:rPr lang="sr-Cyrl-CS" sz="2400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. Сваки од  нивоа у оквиру њега има своје специфичности. Овакво одређење појма имплицитно садржи и назнаку да је дете напуштањем овог периода досегло ниво развоја који омогућава активности школског учења и образовања. </a:t>
            </a:r>
            <a:endParaRPr lang="en-US" sz="2400">
              <a:solidFill>
                <a:srgbClr val="22226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928688" y="1428750"/>
            <a:ext cx="7358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Кључни  појмови...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6643688"/>
            <a:ext cx="4429125" cy="158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14875" y="357188"/>
            <a:ext cx="4429125" cy="158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714375"/>
            <a:ext cx="9144000" cy="51435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0" y="1989138"/>
            <a:ext cx="9144000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sr-Cyrl-CS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Развој  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је сложени процес законитог мењања живог система, који се остварује у оквиру  интеракције организма са средином. Не чини га само раст детета тј.</a:t>
            </a:r>
            <a:r>
              <a:rPr lang="sr-Cyrl-CS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квантитативне промене, чак ни само појава нових структура (искустава и понашања) на новим узрастима. ,,То је  појава нових структура и њихова интеграција са старим структурама, где трпе промене једне и друге'' (Манојловић и Младеновић, 2001). Тако створене нове структуре (облици понашања, искуства и способности) омогућавају  функционисање индивидуе (детета) на нов, успешнији начин.</a:t>
            </a:r>
          </a:p>
          <a:p>
            <a:endParaRPr lang="sr-Cyrl-C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C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C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C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C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C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900113" y="908050"/>
            <a:ext cx="7358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Кључни  појмови...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714875" y="357188"/>
            <a:ext cx="4429125" cy="158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00750"/>
            <a:ext cx="4429125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28625"/>
            <a:ext cx="9144000" cy="614362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71" name="Rectangle 1"/>
          <p:cNvSpPr>
            <a:spLocks noChangeArrowheads="1"/>
          </p:cNvSpPr>
          <p:nvPr/>
        </p:nvSpPr>
        <p:spPr bwMode="auto">
          <a:xfrm>
            <a:off x="0" y="1997075"/>
            <a:ext cx="91440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Учење</a:t>
            </a:r>
            <a:r>
              <a:rPr lang="ru-RU" sz="2400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је релативно трајна и прогресивна промена личности и понашања индивидуе настала као резултат њене претходне активности.</a:t>
            </a:r>
          </a:p>
          <a:p>
            <a:pPr algn="just"/>
            <a:r>
              <a:rPr 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Учењем се стичу навике, моторне вештине, усвајају се знања и информације, друштвена правила и социјалне норме, развијају се интересовања и мотиви, формирају се социјални ставови, вредности и иделогије, развијају се и мењају особине личности итд.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714875" y="357188"/>
            <a:ext cx="4429125" cy="158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3" name="TextBox 3"/>
          <p:cNvSpPr txBox="1">
            <a:spLocks noChangeArrowheads="1"/>
          </p:cNvSpPr>
          <p:nvPr/>
        </p:nvSpPr>
        <p:spPr bwMode="auto">
          <a:xfrm>
            <a:off x="857250" y="785813"/>
            <a:ext cx="7358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Кључни  појмови...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643688"/>
            <a:ext cx="4429125" cy="158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5" name="Text Box 8"/>
          <p:cNvSpPr txBox="1">
            <a:spLocks noChangeArrowheads="1"/>
          </p:cNvSpPr>
          <p:nvPr/>
        </p:nvSpPr>
        <p:spPr bwMode="auto">
          <a:xfrm>
            <a:off x="0" y="4868863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r-Cyrl-CS" sz="2400">
                <a:solidFill>
                  <a:schemeClr val="accent2"/>
                </a:solidFill>
                <a:latin typeface="Times New Roman" pitchFamily="18" charset="0"/>
              </a:rPr>
              <a:t>Учење  на</a:t>
            </a:r>
            <a:r>
              <a:rPr lang="en-US" sz="240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sr-Cyrl-CS" sz="2400">
                <a:solidFill>
                  <a:schemeClr val="accent2"/>
                </a:solidFill>
                <a:latin typeface="Times New Roman" pitchFamily="18" charset="0"/>
              </a:rPr>
              <a:t>  раном  </a:t>
            </a:r>
            <a:r>
              <a:rPr lang="en-US" sz="240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sr-Cyrl-CS" sz="2400">
                <a:solidFill>
                  <a:schemeClr val="accent2"/>
                </a:solidFill>
                <a:latin typeface="Times New Roman" pitchFamily="18" charset="0"/>
              </a:rPr>
              <a:t>узрасту  је     природно,  свакодневно - саставни   је    део   живота   и   активности  детета  у  средини  која</a:t>
            </a:r>
            <a:r>
              <a:rPr lang="en-US" sz="240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sr-Cyrl-CS" sz="2400">
                <a:solidFill>
                  <a:schemeClr val="accent2"/>
                </a:solidFill>
                <a:latin typeface="Times New Roman" pitchFamily="18" charset="0"/>
              </a:rPr>
              <a:t> је</a:t>
            </a:r>
            <a:r>
              <a:rPr lang="en-US" sz="240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sr-Cyrl-CS" sz="2400">
                <a:solidFill>
                  <a:schemeClr val="accent2"/>
                </a:solidFill>
                <a:latin typeface="Times New Roman" pitchFamily="18" charset="0"/>
              </a:rPr>
              <a:t> подсти-цајна.</a:t>
            </a:r>
            <a:endParaRPr lang="en-US" sz="2400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28625"/>
            <a:ext cx="9144000" cy="542925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0" y="785813"/>
            <a:ext cx="89296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Различита истраживања доказују да </a:t>
            </a:r>
            <a:r>
              <a:rPr lang="en-US" sz="2400" b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рани развој  </a:t>
            </a:r>
            <a:r>
              <a:rPr lang="en-US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има своје особености и изузетно </a:t>
            </a:r>
            <a:r>
              <a:rPr lang="en-US" sz="2400" b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велики утицај </a:t>
            </a:r>
          </a:p>
          <a:p>
            <a:pPr algn="ctr"/>
            <a:r>
              <a:rPr lang="en-US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учење и даљи развој јединке</a:t>
            </a:r>
            <a:r>
              <a:rPr lang="en-US"/>
              <a:t>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714875" y="357188"/>
            <a:ext cx="4429125" cy="158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0" y="6000750"/>
            <a:ext cx="4429125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4286250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Неопходно је знати како изгледају карактеристике раног развоја да би се креирали услови за потпуни развој  и учење сваког детета .</a:t>
            </a:r>
          </a:p>
        </p:txBody>
      </p:sp>
      <p:pic>
        <p:nvPicPr>
          <p:cNvPr id="8199" name="Picture 6" descr="inde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82875" y="2451100"/>
            <a:ext cx="3602038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00063" y="2071688"/>
            <a:ext cx="8358187" cy="3929062"/>
          </a:xfrm>
          <a:prstGeom prst="rect">
            <a:avLst/>
          </a:prstGeom>
          <a:solidFill>
            <a:srgbClr val="00206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Свако дете у моменту рођења поседује мање-више стабилан број неурона (око 100 милијарди), а под утицајем околних утисака и стимулација, одвија се невероватна неуронска активност, која неће значајно повећати њихов број, него ће успостављати нове међунеуронске везе  – синапсе </a:t>
            </a:r>
            <a:r>
              <a:rPr lang="sr-Cyrl-CS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(Слика 1). </a:t>
            </a: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Picture 3" descr="sshot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2143125"/>
            <a:ext cx="73310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7"/>
          <p:cNvSpPr>
            <a:spLocks noChangeArrowheads="1"/>
          </p:cNvSpPr>
          <p:nvPr/>
        </p:nvSpPr>
        <p:spPr bwMode="auto">
          <a:xfrm>
            <a:off x="1214438" y="6211888"/>
            <a:ext cx="6810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>
              <a:tabLst>
                <a:tab pos="6119813" algn="l"/>
              </a:tabLst>
            </a:pPr>
            <a:r>
              <a:rPr lang="sr-Cyrl-CS">
                <a:latin typeface="Times New Roman" pitchFamily="18" charset="0"/>
                <a:cs typeface="Times New Roman" pitchFamily="18" charset="0"/>
              </a:rPr>
              <a:t>Слика 1: </a:t>
            </a:r>
            <a:r>
              <a:rPr lang="sr-Cyrl-CS" i="1">
                <a:latin typeface="Times New Roman" pitchFamily="18" charset="0"/>
                <a:cs typeface="Times New Roman" pitchFamily="18" charset="0"/>
              </a:rPr>
              <a:t>Модел  нестимулисаног   и  подстицајним  активностима</a:t>
            </a:r>
          </a:p>
          <a:p>
            <a:pPr algn="ctr" eaLnBrk="0" hangingPunct="0">
              <a:tabLst>
                <a:tab pos="6119813" algn="l"/>
              </a:tabLst>
            </a:pPr>
            <a:r>
              <a:rPr lang="sr-Cyrl-CS" i="1">
                <a:latin typeface="Times New Roman" pitchFamily="18" charset="0"/>
                <a:cs typeface="Times New Roman" pitchFamily="18" charset="0"/>
              </a:rPr>
              <a:t>  стимулисаног  мозга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ES">
                <a:latin typeface="Times New Roman" pitchFamily="18" charset="0"/>
                <a:cs typeface="Times New Roman" pitchFamily="18" charset="0"/>
              </a:rPr>
              <a:t>Dryden</a:t>
            </a:r>
            <a:r>
              <a:rPr lang="sr-Cyrl-CS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s-ES">
                <a:latin typeface="Times New Roman" pitchFamily="18" charset="0"/>
                <a:cs typeface="Times New Roman" pitchFamily="18" charset="0"/>
              </a:rPr>
              <a:t>Vos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, 2004:</a:t>
            </a:r>
            <a:r>
              <a:rPr lang="sr-Cyrl-CS">
                <a:latin typeface="Times New Roman" pitchFamily="18" charset="0"/>
                <a:cs typeface="Times New Roman" pitchFamily="18" charset="0"/>
              </a:rPr>
              <a:t>232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)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14375"/>
            <a:ext cx="9144000" cy="5715000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0" y="85725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tabLst>
                <a:tab pos="6119813" algn="l"/>
              </a:tabLst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Почетни број  синапси (око 50 билиона) само у првом  месецу  живота  се  увећава  за  око  20  пута.</a:t>
            </a: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Звукови, слике, говор, лица и особе </a:t>
            </a: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које окружују  дете  најдиректније утичну  на  богатство  </a:t>
            </a: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почетних  веза  међу неуронима </a:t>
            </a:r>
            <a:r>
              <a:rPr lang="sr-Cyrl-CS" sz="16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sr-Latn-CS" sz="16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Pašalić Kreso</a:t>
            </a:r>
            <a:r>
              <a:rPr lang="sr-Cyrl-CS" sz="16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2011)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44" name="Picture 5" descr="C:\Users\korisnik\Desktop\childbrainsynapsegrowth-copy_ori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2786063"/>
            <a:ext cx="5429250" cy="318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>
          <a:xfrm>
            <a:off x="4714875" y="357188"/>
            <a:ext cx="4429125" cy="1587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6572250"/>
            <a:ext cx="4429125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2786063" y="5929313"/>
            <a:ext cx="37163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r-Cyrl-CS">
                <a:latin typeface="Times New Roman" pitchFamily="18" charset="0"/>
                <a:cs typeface="Times New Roman" pitchFamily="18" charset="0"/>
              </a:rPr>
              <a:t>Слика 1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sr-Cyrl-CS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>
                <a:latin typeface="Times New Roman" pitchFamily="18" charset="0"/>
                <a:cs typeface="Times New Roman" pitchFamily="18" charset="0"/>
              </a:rPr>
              <a:t>Увећавање броја синапси</a:t>
            </a:r>
            <a:r>
              <a:rPr lang="sr-Cyrl-CS" i="1">
                <a:latin typeface="Times New Roman" pitchFamily="18" charset="0"/>
                <a:cs typeface="Times New Roman" pitchFamily="18" charset="0"/>
              </a:rPr>
              <a:t> </a:t>
            </a:r>
            <a:endParaRPr lang="en-US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428625"/>
            <a:ext cx="9144000" cy="6143625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267" name="TextBox 3"/>
          <p:cNvSpPr txBox="1">
            <a:spLocks noChangeArrowheads="1"/>
          </p:cNvSpPr>
          <p:nvPr/>
        </p:nvSpPr>
        <p:spPr bwMode="auto">
          <a:xfrm>
            <a:off x="214313" y="714375"/>
            <a:ext cx="86439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Доказано је да  су  најраније  године  живота најважније за  психофизички,  социо-емоционални  и  когнитивни  развој  детета </a:t>
            </a:r>
            <a:r>
              <a:rPr lang="sr-Cyrl-CS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(Графикон 1). </a:t>
            </a: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Picture 2" descr="culna osetljivo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00250"/>
            <a:ext cx="9144000" cy="407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609917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tabLst>
                <a:tab pos="6119813" algn="l"/>
              </a:tabLst>
            </a:pPr>
            <a:r>
              <a:rPr lang="sr-Cyrl-CS">
                <a:latin typeface="Times New Roman" pitchFamily="18" charset="0"/>
                <a:cs typeface="Times New Roman" pitchFamily="18" charset="0"/>
              </a:rPr>
              <a:t>Графикон 1: </a:t>
            </a:r>
            <a:r>
              <a:rPr lang="sr-Cyrl-CS" i="1">
                <a:latin typeface="Times New Roman" pitchFamily="18" charset="0"/>
                <a:cs typeface="Times New Roman" pitchFamily="18" charset="0"/>
              </a:rPr>
              <a:t>Периоди  осетљивости</a:t>
            </a:r>
            <a:r>
              <a:rPr lang="sr-Cyrl-CS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Vandekerckhove и сар.</a:t>
            </a:r>
            <a:r>
              <a:rPr lang="sr-Cyrl-CS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2013</a:t>
            </a:r>
            <a:r>
              <a:rPr lang="sr-Cyrl-CS">
                <a:latin typeface="Times New Roman" pitchFamily="18" charset="0"/>
                <a:cs typeface="Times New Roman" pitchFamily="18" charset="0"/>
              </a:rPr>
              <a:t>)</a:t>
            </a:r>
            <a:endParaRPr lang="sr-Cyrl-CS">
              <a:latin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714875" y="357188"/>
            <a:ext cx="4429125" cy="1587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643688"/>
            <a:ext cx="4429125" cy="1587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428625"/>
            <a:ext cx="9144000" cy="6143625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2291" name="Picture 3" descr="C:\Users\korisnik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9163" y="4846638"/>
            <a:ext cx="3333750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Box 3"/>
          <p:cNvSpPr txBox="1">
            <a:spLocks noChangeArrowheads="1"/>
          </p:cNvSpPr>
          <p:nvPr/>
        </p:nvSpPr>
        <p:spPr bwMode="auto">
          <a:xfrm>
            <a:off x="0" y="1643063"/>
            <a:ext cx="91440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Истраживачи су  утврдили да човек око 50% својих способности развије током  прве  четири године живота, а наредних 30%  пре навршене  8  године. То  не значи  да  се  током  тих  првих  година  усвоји  висок  ниво  и   квантум  знања, или  развије висок ниво интелигенције  појединца,  већ да се током  тих  првих  година  у  мозгу  успостављају  главни   путеви  учења. Све друго што се учи током живота,  биће  утемељено  на  тој  основици (</a:t>
            </a:r>
            <a:r>
              <a:rPr lang="es-E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Dryden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s-E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Vos</a:t>
            </a:r>
            <a:r>
              <a:rPr 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2004). </a:t>
            </a: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643688"/>
            <a:ext cx="4429125" cy="1587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714875" y="357188"/>
            <a:ext cx="4429125" cy="1587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857250"/>
            <a:ext cx="9144000" cy="5286375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0" y="731838"/>
            <a:ext cx="91440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tabLst>
                <a:tab pos="6119813" algn="l"/>
              </a:tabLst>
            </a:pPr>
            <a:r>
              <a:rPr lang="sr-Cyrl-CS" sz="2400" i="1">
                <a:latin typeface="Times New Roman" pitchFamily="18" charset="0"/>
                <a:cs typeface="Times New Roman" pitchFamily="18" charset="0"/>
              </a:rPr>
              <a:t>                      </a:t>
            </a:r>
            <a:endParaRPr lang="sr-Cyrl-CS" sz="240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Са друге стране, мозак коме је ускраћено  стимулативно </a:t>
            </a: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окружење (дете које је имало велики број непријатних искустава, </a:t>
            </a: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било изложено честим стресним ситуацијама или је било </a:t>
            </a: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запостављено – социо-културно депривирано) </a:t>
            </a: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 u="sng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може  значајно  заостајати  у  укупном  развоју.</a:t>
            </a: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Такво дете неће остварити све своје потенцијале, </a:t>
            </a: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неће развити све оно што је могло.</a:t>
            </a:r>
          </a:p>
        </p:txBody>
      </p:sp>
      <p:pic>
        <p:nvPicPr>
          <p:cNvPr id="13316" name="Picture 7" descr="C:\Users\korisnik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13525" y="5389563"/>
            <a:ext cx="2865438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>
          <a:xfrm>
            <a:off x="0" y="6286500"/>
            <a:ext cx="4429125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714875" y="714375"/>
            <a:ext cx="4429125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9" name="Picture 7" descr="C:\Users\korisnik\Desktop\image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3025" y="3913188"/>
            <a:ext cx="326707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C:\Users\korisnik\Desktop\31 (2)_620x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14613" y="4333875"/>
            <a:ext cx="4535487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857250"/>
            <a:ext cx="9144000" cy="5572125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339" name="TextBox 9"/>
          <p:cNvSpPr txBox="1">
            <a:spLocks noChangeArrowheads="1"/>
          </p:cNvSpPr>
          <p:nvPr/>
        </p:nvSpPr>
        <p:spPr bwMode="auto">
          <a:xfrm>
            <a:off x="0" y="1857375"/>
            <a:ext cx="9144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sr-Cyrl-CS">
                <a:solidFill>
                  <a:schemeClr val="tx2"/>
                </a:solidFill>
              </a:rPr>
              <a:t>-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резултати истраживања америчких научника показују да дете које се не игра довољно, или је ретко грљено, има мозак који је за око 20-30% мањи него што је просечна величина мозга утврђена за тај узраст </a:t>
            </a:r>
            <a:r>
              <a:rPr lang="sr-Cyrl-C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sr-Latn-C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Pašalić Kreso</a:t>
            </a:r>
            <a:r>
              <a:rPr lang="sr-Cyrl-C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2011:9). </a:t>
            </a:r>
            <a:endParaRPr lang="en-US" sz="20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Picture 6" descr="C:\Users\korisnik\Desktop\inde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1963" y="4406900"/>
            <a:ext cx="3578225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8" descr="images1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2625" y="3992563"/>
            <a:ext cx="32131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/>
        </p:nvCxnSpPr>
        <p:spPr>
          <a:xfrm>
            <a:off x="4714875" y="714375"/>
            <a:ext cx="4429125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572250"/>
            <a:ext cx="4429125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60350"/>
            <a:ext cx="9144000" cy="6169025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6572250"/>
            <a:ext cx="4429125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6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/>
            </a:r>
            <a:br>
              <a:rPr lang="en-US" smtClean="0"/>
            </a:br>
            <a:endParaRPr lang="en-US" smtClean="0"/>
          </a:p>
        </p:txBody>
      </p:sp>
      <p:sp>
        <p:nvSpPr>
          <p:cNvPr id="15365" name="TextBox 4"/>
          <p:cNvSpPr txBox="1">
            <a:spLocks noChangeArrowheads="1"/>
          </p:cNvSpPr>
          <p:nvPr/>
        </p:nvSpPr>
        <p:spPr bwMode="auto">
          <a:xfrm>
            <a:off x="0" y="428625"/>
            <a:ext cx="914400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sr-Cyrl-CS">
                <a:solidFill>
                  <a:srgbClr val="222268"/>
                </a:solidFill>
              </a:rPr>
              <a:t>-</a:t>
            </a:r>
            <a:r>
              <a:rPr lang="sr-Cyrl-CS" sz="2400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Резултате сличних истраживања представља и </a:t>
            </a:r>
            <a:r>
              <a:rPr lang="en-US" sz="2400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Ankie Vandekerchove</a:t>
            </a:r>
            <a:r>
              <a:rPr lang="sr-Cyrl-CS" sz="2400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 са сарадницима, презентујући и снимак скенера  главе (Слика 2), на којој  је јасно уочљива разлика у структури и можданој функцији детета које одраста у здравом, безбедном  и  стимулативном  окружењу и детета које одраста у окружењу  које  није  подстицајно </a:t>
            </a:r>
            <a:r>
              <a:rPr lang="sr-Cyrl-CS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Vandekerckhove </a:t>
            </a:r>
            <a:r>
              <a:rPr lang="sr-Cyrl-CS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и сар</a:t>
            </a:r>
            <a:r>
              <a:rPr lang="sr-Latn-CS" i="1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sr-Cyrl-CS" i="1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CS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2013:13).</a:t>
            </a:r>
            <a:endParaRPr lang="en-US">
              <a:solidFill>
                <a:srgbClr val="22226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6" name="Picture 4" descr="razvoj moz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2643188"/>
            <a:ext cx="5643563" cy="296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Rectangle 3"/>
          <p:cNvSpPr>
            <a:spLocks noChangeArrowheads="1"/>
          </p:cNvSpPr>
          <p:nvPr/>
        </p:nvSpPr>
        <p:spPr bwMode="auto">
          <a:xfrm>
            <a:off x="280988" y="5643563"/>
            <a:ext cx="88630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>
              <a:tabLst>
                <a:tab pos="6119813" algn="l"/>
              </a:tabLst>
            </a:pPr>
            <a:r>
              <a:rPr lang="sr-Cyrl-C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Слика 2: </a:t>
            </a:r>
            <a:r>
              <a:rPr lang="sr-Cyrl-CS" sz="20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Развој  мозга  и  можданих  функција </a:t>
            </a:r>
            <a:r>
              <a:rPr lang="ru-RU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Vandekerckhove</a:t>
            </a:r>
            <a:r>
              <a:rPr lang="sr-Latn-C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C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сар</a:t>
            </a:r>
            <a:r>
              <a:rPr lang="sr-Latn-CS" sz="20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sr-Cyrl-CS" sz="20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C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2013</a:t>
            </a:r>
            <a:r>
              <a:rPr lang="ru-RU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sr-Cyrl-C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785813"/>
            <a:ext cx="88836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tabLst>
                <a:tab pos="6119813" algn="l"/>
              </a:tabLst>
            </a:pPr>
            <a:r>
              <a:rPr lang="sr-Cyrl-CS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Постоје различити  фактори  ризика који  повећавају </a:t>
            </a:r>
            <a:endParaRPr lang="en-US" sz="24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6119813" algn="l"/>
              </a:tabLst>
            </a:pPr>
            <a:r>
              <a:rPr lang="sr-Cyrl-CS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осетљивост детета</a:t>
            </a:r>
            <a:r>
              <a:rPr lang="en-US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CS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sr-Cyrl-CS" sz="2400" b="1">
              <a:solidFill>
                <a:srgbClr val="002060"/>
              </a:solidFill>
            </a:endParaRPr>
          </a:p>
        </p:txBody>
      </p:sp>
      <p:sp>
        <p:nvSpPr>
          <p:cNvPr id="16387" name="Text Box 8"/>
          <p:cNvSpPr txBox="1">
            <a:spLocks noChangeArrowheads="1"/>
          </p:cNvSpPr>
          <p:nvPr/>
        </p:nvSpPr>
        <p:spPr bwMode="auto">
          <a:xfrm>
            <a:off x="0" y="1857375"/>
            <a:ext cx="91440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u="sng">
                <a:solidFill>
                  <a:srgbClr val="002060"/>
                </a:solidFill>
                <a:latin typeface="Times New Roman" pitchFamily="18" charset="0"/>
              </a:rPr>
              <a:t>1. </a:t>
            </a:r>
            <a:r>
              <a:rPr lang="sr-Cyrl-CS" sz="2400" u="sng">
                <a:solidFill>
                  <a:srgbClr val="002060"/>
                </a:solidFill>
                <a:latin typeface="Times New Roman" pitchFamily="18" charset="0"/>
              </a:rPr>
              <a:t>бројни социо-економски и психолошки фактори ризика </a:t>
            </a:r>
            <a:endParaRPr lang="en-US" sz="2400" u="sng">
              <a:solidFill>
                <a:srgbClr val="002060"/>
              </a:solidFill>
              <a:latin typeface="Times New Roman" pitchFamily="18" charset="0"/>
            </a:endParaRPr>
          </a:p>
          <a:p>
            <a:pPr algn="just">
              <a:spcBef>
                <a:spcPct val="50000"/>
              </a:spcBef>
              <a:buFontTx/>
              <a:buChar char="-"/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</a:rPr>
              <a:t>од стране детета: мала порођајна тежина, здравствени проблеми, ниска интелигенција, тежак темперамент; </a:t>
            </a:r>
            <a:endParaRPr lang="en-US" sz="2400">
              <a:solidFill>
                <a:srgbClr val="002060"/>
              </a:solidFill>
              <a:latin typeface="Times New Roman" pitchFamily="18" charset="0"/>
            </a:endParaRPr>
          </a:p>
          <a:p>
            <a:pPr algn="just">
              <a:spcBef>
                <a:spcPct val="50000"/>
              </a:spcBef>
              <a:buFontTx/>
              <a:buChar char="-"/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</a:rPr>
              <a:t>од стране родитеља/породице: психијатријски и брачни проблеми, самохрано родитељство, незапосленост, сиромаштво, честа промена места пребивалишта, тежак и стресан посао; </a:t>
            </a:r>
            <a:endParaRPr lang="en-US" sz="2400">
              <a:solidFill>
                <a:srgbClr val="002060"/>
              </a:solidFill>
              <a:latin typeface="Times New Roman" pitchFamily="18" charset="0"/>
            </a:endParaRPr>
          </a:p>
          <a:p>
            <a:pPr algn="just">
              <a:spcBef>
                <a:spcPct val="50000"/>
              </a:spcBef>
              <a:buFontTx/>
              <a:buChar char="-"/>
            </a:pPr>
            <a:r>
              <a:rPr lang="sr-Cyrl-CS" sz="2400">
                <a:solidFill>
                  <a:srgbClr val="002060"/>
                </a:solidFill>
                <a:latin typeface="Times New Roman" pitchFamily="18" charset="0"/>
              </a:rPr>
              <a:t>од стране непосредног окружења и заједнице: насиље и криминал, загађена животна средина, лоши услови становања – депривирана средина;</a:t>
            </a:r>
            <a:r>
              <a:rPr lang="en-US" sz="2400">
                <a:solidFill>
                  <a:srgbClr val="00206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6388" name="TextBox 3"/>
          <p:cNvSpPr txBox="1">
            <a:spLocks noChangeArrowheads="1"/>
          </p:cNvSpPr>
          <p:nvPr/>
        </p:nvSpPr>
        <p:spPr bwMode="auto">
          <a:xfrm>
            <a:off x="0" y="0"/>
            <a:ext cx="3000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Међутим...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0" y="1052513"/>
            <a:ext cx="91440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2400">
                <a:solidFill>
                  <a:srgbClr val="002060"/>
                </a:solidFill>
                <a:latin typeface="Times New Roman" pitchFamily="18" charset="0"/>
              </a:rPr>
              <a:t>2. </a:t>
            </a:r>
            <a:r>
              <a:rPr lang="sr-Cyrl-CS" sz="2400" u="sng">
                <a:solidFill>
                  <a:srgbClr val="002060"/>
                </a:solidFill>
                <a:latin typeface="Times New Roman" pitchFamily="18" charset="0"/>
              </a:rPr>
              <a:t>слаба стимулација когнитивног и говорног развоја у породичној интеракцији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</a:rPr>
              <a:t>  која је различита у односу на вредности заједнице (решавање проблема, употреба језика);</a:t>
            </a:r>
            <a:endParaRPr lang="en-US" sz="2400">
              <a:solidFill>
                <a:srgbClr val="002060"/>
              </a:solidFill>
              <a:latin typeface="Times New Roman" pitchFamily="18" charset="0"/>
            </a:endParaRPr>
          </a:p>
          <a:p>
            <a:endParaRPr lang="en-US" sz="2400">
              <a:solidFill>
                <a:srgbClr val="002060"/>
              </a:solidFill>
              <a:latin typeface="Times New Roman" pitchFamily="18" charset="0"/>
            </a:endParaRPr>
          </a:p>
          <a:p>
            <a:endParaRPr lang="sr-Cyrl-CS" sz="240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en-US" sz="2400">
                <a:solidFill>
                  <a:srgbClr val="002060"/>
                </a:solidFill>
                <a:latin typeface="Times New Roman" pitchFamily="18" charset="0"/>
              </a:rPr>
              <a:t>3. </a:t>
            </a:r>
            <a:r>
              <a:rPr lang="sr-Cyrl-CS" sz="2400" u="sng">
                <a:solidFill>
                  <a:srgbClr val="002060"/>
                </a:solidFill>
                <a:latin typeface="Times New Roman" pitchFamily="18" charset="0"/>
              </a:rPr>
              <a:t>припадност мањинским групама, групама са јаким традиционали-стичким и религијским ставовима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</a:rPr>
              <a:t>;</a:t>
            </a:r>
            <a:endParaRPr lang="en-US" sz="2400">
              <a:solidFill>
                <a:srgbClr val="002060"/>
              </a:solidFill>
              <a:latin typeface="Times New Roman" pitchFamily="18" charset="0"/>
            </a:endParaRPr>
          </a:p>
          <a:p>
            <a:endParaRPr lang="en-US" sz="2400">
              <a:solidFill>
                <a:srgbClr val="002060"/>
              </a:solidFill>
              <a:latin typeface="Times New Roman" pitchFamily="18" charset="0"/>
            </a:endParaRPr>
          </a:p>
          <a:p>
            <a:endParaRPr lang="sr-Cyrl-CS" sz="240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en-US" sz="2400">
                <a:solidFill>
                  <a:srgbClr val="002060"/>
                </a:solidFill>
                <a:latin typeface="Times New Roman" pitchFamily="18" charset="0"/>
              </a:rPr>
              <a:t>4. </a:t>
            </a:r>
            <a:r>
              <a:rPr lang="sr-Cyrl-CS" sz="2400" u="sng">
                <a:solidFill>
                  <a:srgbClr val="002060"/>
                </a:solidFill>
                <a:latin typeface="Times New Roman" pitchFamily="18" charset="0"/>
              </a:rPr>
              <a:t>развојни проблеми узроковани сукцесивним усвајањем два језика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sr-Cyrl-CS" sz="1600">
                <a:solidFill>
                  <a:srgbClr val="002060"/>
                </a:solidFill>
                <a:latin typeface="Times New Roman" pitchFamily="18" charset="0"/>
              </a:rPr>
              <a:t>(Клеменовић, 2009а:95-97)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</a:rPr>
              <a:t>. </a:t>
            </a:r>
            <a:endParaRPr lang="en-US" sz="240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2"/>
          <p:cNvSpPr txBox="1">
            <a:spLocks noChangeArrowheads="1"/>
          </p:cNvSpPr>
          <p:nvPr/>
        </p:nvSpPr>
        <p:spPr bwMode="auto">
          <a:xfrm>
            <a:off x="6643688" y="1052513"/>
            <a:ext cx="2500312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Наслеђе </a:t>
            </a:r>
            <a:r>
              <a:rPr lang="en-US" sz="24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даје оквир, а </a:t>
            </a:r>
            <a:r>
              <a:rPr lang="en-US" sz="24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околина </a:t>
            </a:r>
            <a:r>
              <a:rPr lang="en-US" sz="24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(породица, друштвена заједница, услови живота...) утиче на </a:t>
            </a:r>
            <a:r>
              <a:rPr lang="sr-Cyrl-CS" sz="24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развој, на </a:t>
            </a:r>
            <a:r>
              <a:rPr lang="en-US" sz="24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богатство утисака које ће дете стећи и способности које ће користити.</a:t>
            </a:r>
          </a:p>
        </p:txBody>
      </p:sp>
      <p:pic>
        <p:nvPicPr>
          <p:cNvPr id="18435" name="Picture 6" descr="sshot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24638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714375" y="6500813"/>
            <a:ext cx="6357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imes New Roman" pitchFamily="18" charset="0"/>
                <a:cs typeface="Times New Roman" pitchFamily="18" charset="0"/>
              </a:rPr>
              <a:t>Слика 3: Бронфербренеров  модел  развоја  у  контексту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323850" y="333375"/>
            <a:ext cx="83581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Дакле, да би се мозак развио потребна му је подршка и  брига друштва у ком одраста.  О предшколском васпитању и образовању  брине породица  и  институција </a:t>
            </a:r>
            <a:r>
              <a:rPr lang="en-US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algn="ctr"/>
            <a:r>
              <a:rPr lang="en-US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предшколска установа. </a:t>
            </a:r>
          </a:p>
        </p:txBody>
      </p:sp>
      <p:sp>
        <p:nvSpPr>
          <p:cNvPr id="19459" name="TextBox 3"/>
          <p:cNvSpPr txBox="1">
            <a:spLocks noChangeArrowheads="1"/>
          </p:cNvSpPr>
          <p:nvPr/>
        </p:nvSpPr>
        <p:spPr bwMode="auto">
          <a:xfrm>
            <a:off x="250825" y="4652963"/>
            <a:ext cx="85725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обезбеђује квалитетну бригу о деци, која подстиче радозналост, креативност</a:t>
            </a:r>
            <a:r>
              <a:rPr lang="sr-Cyrl-C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развија критичко мишљење</a:t>
            </a:r>
            <a:r>
              <a:rPr lang="en-U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самопоуздање. Деца предшколског узраста траже сигурност, љубав , разговор и подстицајну средину да би развила и одржавала важне синапсе у мозгу. </a:t>
            </a:r>
            <a:endParaRPr lang="en-US" sz="2400" b="1" u="sng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6" descr="sshot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133600"/>
            <a:ext cx="7570788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2875"/>
            <a:ext cx="9144000" cy="6715125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0" y="214313"/>
            <a:ext cx="9144000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Предшколско васпитање и образовање </a:t>
            </a:r>
          </a:p>
          <a:p>
            <a:pPr algn="ctr"/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има капацитет</a:t>
            </a:r>
          </a:p>
          <a:p>
            <a:pPr algn="ctr"/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да  потпомогне  отклањање </a:t>
            </a:r>
            <a:r>
              <a:rPr lang="sr-Cyrl-C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наведених</a:t>
            </a:r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фактора  ризика  и допринесе унапређивању образовног </a:t>
            </a:r>
          </a:p>
          <a:p>
            <a:pPr algn="ctr"/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социо-економског  статуса  најмлађих  грађана.</a:t>
            </a:r>
          </a:p>
          <a:p>
            <a:pPr algn="ctr"/>
            <a:endParaRPr lang="en-US" sz="28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0484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40475" y="2919413"/>
            <a:ext cx="2522538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3" descr="C:\Users\User\Desktop\index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213100"/>
            <a:ext cx="3079750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4" descr="C:\Users\User\Desktop\images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3068638"/>
            <a:ext cx="2401888" cy="24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5"/>
          <p:cNvSpPr txBox="1">
            <a:spLocks noChangeArrowheads="1"/>
          </p:cNvSpPr>
          <p:nvPr/>
        </p:nvSpPr>
        <p:spPr bwMode="auto">
          <a:xfrm>
            <a:off x="214313" y="214313"/>
            <a:ext cx="84248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sr-Cyrl-CS" sz="2400" b="1" u="sng" dirty="0">
                <a:solidFill>
                  <a:srgbClr val="C00000"/>
                </a:solidFill>
                <a:uFill>
                  <a:solidFill>
                    <a:srgbClr val="002060"/>
                  </a:solidFill>
                </a:uFill>
                <a:latin typeface="Times New Roman" pitchFamily="18" charset="0"/>
              </a:rPr>
              <a:t>Значај </a:t>
            </a:r>
          </a:p>
          <a:p>
            <a:pPr algn="ctr">
              <a:spcBef>
                <a:spcPct val="50000"/>
              </a:spcBef>
              <a:defRPr/>
            </a:pPr>
            <a:r>
              <a:rPr lang="sr-Cyrl-CS" sz="2400" b="1" u="sng" dirty="0">
                <a:solidFill>
                  <a:srgbClr val="C00000"/>
                </a:solidFill>
                <a:uFill>
                  <a:solidFill>
                    <a:srgbClr val="002060"/>
                  </a:solidFill>
                </a:uFill>
                <a:latin typeface="Times New Roman" pitchFamily="18" charset="0"/>
              </a:rPr>
              <a:t>предшколског  васпитања  и  образовања</a:t>
            </a:r>
            <a:endParaRPr lang="en-US" sz="2400" b="1" u="sng" dirty="0">
              <a:solidFill>
                <a:srgbClr val="C00000"/>
              </a:solidFill>
              <a:uFill>
                <a:solidFill>
                  <a:srgbClr val="002060"/>
                </a:solidFill>
              </a:uFill>
              <a:latin typeface="Times New Roman" pitchFamily="18" charset="0"/>
            </a:endParaRPr>
          </a:p>
        </p:txBody>
      </p:sp>
      <p:pic>
        <p:nvPicPr>
          <p:cNvPr id="21507" name="Picture 7" descr="dobiti od PV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428750"/>
            <a:ext cx="8964612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User\Desktop\images.jpg"/>
          <p:cNvPicPr>
            <a:picLocks noChangeAspect="1" noChangeArrowheads="1"/>
          </p:cNvPicPr>
          <p:nvPr/>
        </p:nvPicPr>
        <p:blipFill>
          <a:blip r:embed="rId2">
            <a:lum bright="16000"/>
          </a:blip>
          <a:srcRect/>
          <a:stretch>
            <a:fillRect/>
          </a:stretch>
        </p:blipFill>
        <p:spPr bwMode="auto">
          <a:xfrm>
            <a:off x="1835150" y="1117600"/>
            <a:ext cx="4968875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57188" y="260350"/>
            <a:ext cx="8786812" cy="457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sr-Cyrl-RS" sz="2400" b="1" u="sng" dirty="0">
                <a:solidFill>
                  <a:srgbClr val="002060"/>
                </a:solidFill>
                <a:uFill>
                  <a:solidFill>
                    <a:srgbClr val="C00000"/>
                  </a:solidFill>
                </a:uFill>
                <a:latin typeface="Times New Roman" pitchFamily="18" charset="0"/>
                <a:cs typeface="Times New Roman" pitchFamily="18" charset="0"/>
              </a:rPr>
              <a:t>Вртић  пружа  подршку за целовит  развој  сваког детета.</a:t>
            </a:r>
            <a:endParaRPr lang="en-US" sz="2400" b="1" u="sng" dirty="0">
              <a:solidFill>
                <a:srgbClr val="002060"/>
              </a:solidFill>
              <a:uFill>
                <a:solidFill>
                  <a:srgbClr val="C000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396875" y="4330700"/>
            <a:ext cx="9540875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Стварање услова за квалитетно предшколско васпитање и образовање сваког детета  је </a:t>
            </a:r>
            <a:r>
              <a:rPr lang="sr-Cyrl-CS" sz="24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пут  ка </a:t>
            </a:r>
            <a:r>
              <a:rPr lang="sr-Cyrl-CS" sz="2400" b="1" u="sng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одрживом развоју</a:t>
            </a:r>
          </a:p>
          <a:p>
            <a:pPr algn="ctr"/>
            <a:r>
              <a:rPr lang="en-US" sz="24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CS" sz="24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 функцији развоја појединца и </a:t>
            </a:r>
            <a:r>
              <a:rPr lang="en-US" sz="24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друштвене заједнице у целини</a:t>
            </a:r>
            <a:endParaRPr lang="sr-Cyrl-CS" sz="2400" b="1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CS" sz="2400" b="1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CS" sz="24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sr-Cyrl-CS" sz="20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ПВО као кључни инструмент у припреми деце за разумевање друштвених промена и активно учешће у постизању одрживог развоја друштва</a:t>
            </a:r>
            <a:r>
              <a:rPr lang="en-US" sz="20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sr-Cyrl-CS" sz="200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4" decel="100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4" decel="100000"/>
                                        <p:tgtEl>
                                          <p:spTgt spid="440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6" accel="100000" fill="hold">
                                          <p:stCondLst>
                                            <p:cond delay="384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4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6" accel="100000" fill="hold">
                                          <p:stCondLst>
                                            <p:cond delay="384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4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6" accel="100000" fill="hold">
                                          <p:stCondLst>
                                            <p:cond delay="384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84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84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616" accel="100000" fill="hold">
                                          <p:stCondLst>
                                            <p:cond delay="3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384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616" accel="100000" fill="hold">
                                          <p:stCondLst>
                                            <p:cond delay="3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384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616" accel="100000" fill="hold">
                                          <p:stCondLst>
                                            <p:cond delay="3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20713"/>
            <a:ext cx="9144000" cy="5572125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555" name="TextBox 5"/>
          <p:cNvSpPr txBox="1">
            <a:spLocks noChangeArrowheads="1"/>
          </p:cNvSpPr>
          <p:nvPr/>
        </p:nvSpPr>
        <p:spPr bwMode="auto">
          <a:xfrm>
            <a:off x="0" y="2143125"/>
            <a:ext cx="3786188" cy="4117975"/>
          </a:xfrm>
          <a:prstGeom prst="rect">
            <a:avLst/>
          </a:prstGeom>
          <a:noFill/>
          <a:ln w="9525">
            <a:solidFill>
              <a:srgbClr val="C00000">
                <a:alpha val="90195"/>
              </a:srgb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2400">
                <a:solidFill>
                  <a:srgbClr val="002060"/>
                </a:solidFill>
                <a:latin typeface="Times New Roman" pitchFamily="18" charset="0"/>
              </a:rPr>
              <a:t>Инстутиционално органи-зовано васпитање и образовање на раном узрасту  je </a:t>
            </a:r>
            <a:r>
              <a:rPr lang="en-US" sz="2400" b="1" u="sng">
                <a:solidFill>
                  <a:srgbClr val="002060"/>
                </a:solidFill>
                <a:latin typeface="Times New Roman" pitchFamily="18" charset="0"/>
              </a:rPr>
              <a:t>најефектнија инвестиција </a:t>
            </a:r>
            <a:r>
              <a:rPr lang="en-US" sz="2400">
                <a:solidFill>
                  <a:srgbClr val="002060"/>
                </a:solidFill>
                <a:latin typeface="Times New Roman" pitchFamily="18" charset="0"/>
              </a:rPr>
              <a:t>за постиг-нућа у каснијим пери-одима живота (сваки уложени $ враћа се у знатно    вишем   износу –</a:t>
            </a:r>
          </a:p>
          <a:p>
            <a:pPr algn="just"/>
            <a:r>
              <a:rPr lang="en-US" sz="2400">
                <a:solidFill>
                  <a:srgbClr val="002060"/>
                </a:solidFill>
                <a:latin typeface="Times New Roman" pitchFamily="18" charset="0"/>
              </a:rPr>
              <a:t>17,01 $, што је највећа стопа повраћаја).</a:t>
            </a:r>
          </a:p>
        </p:txBody>
      </p:sp>
      <p:pic>
        <p:nvPicPr>
          <p:cNvPr id="23556" name="Picture 7" descr="E:\sshot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2000250"/>
            <a:ext cx="5214937" cy="428625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971550" y="0"/>
            <a:ext cx="71389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r-Cyrl-CS" sz="2400" b="1">
                <a:solidFill>
                  <a:srgbClr val="C00000"/>
                </a:solidFill>
                <a:latin typeface="Times New Roman" pitchFamily="18" charset="0"/>
              </a:rPr>
              <a:t>Значај  улагања у</a:t>
            </a:r>
          </a:p>
          <a:p>
            <a:pPr algn="ctr">
              <a:spcBef>
                <a:spcPct val="50000"/>
              </a:spcBef>
            </a:pPr>
            <a:r>
              <a:rPr lang="sr-Cyrl-CS" sz="2400" b="1">
                <a:solidFill>
                  <a:srgbClr val="222268"/>
                </a:solidFill>
                <a:latin typeface="Times New Roman" pitchFamily="18" charset="0"/>
              </a:rPr>
              <a:t>предшколско  васпитање  и  образовање</a:t>
            </a:r>
          </a:p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sr-Cyrl-CS" sz="2400" b="1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хумани  капитал</a:t>
            </a:r>
            <a:r>
              <a:rPr lang="en-US" sz="2400" b="1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3558" name="TextBox 3"/>
          <p:cNvSpPr txBox="1">
            <a:spLocks noChangeArrowheads="1"/>
          </p:cNvSpPr>
          <p:nvPr/>
        </p:nvSpPr>
        <p:spPr bwMode="auto">
          <a:xfrm>
            <a:off x="2411413" y="6461125"/>
            <a:ext cx="8286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r-Cyrl-CS" sz="2000">
                <a:solidFill>
                  <a:srgbClr val="002060"/>
                </a:solidFill>
                <a:latin typeface="Times New Roman" pitchFamily="18" charset="0"/>
              </a:rPr>
              <a:t>Графикон 2</a:t>
            </a:r>
            <a:r>
              <a:rPr lang="en-U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sr-Cyrl-C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CS" sz="20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Рано учење има највећи утицај</a:t>
            </a:r>
            <a:endParaRPr lang="en-US" sz="2000" i="1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sshot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357188"/>
            <a:ext cx="812958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3"/>
          <p:cNvSpPr txBox="1">
            <a:spLocks noChangeArrowheads="1"/>
          </p:cNvSpPr>
          <p:nvPr/>
        </p:nvSpPr>
        <p:spPr bwMode="auto">
          <a:xfrm>
            <a:off x="428625" y="5214938"/>
            <a:ext cx="82867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r-Cyrl-CS" sz="2000">
                <a:solidFill>
                  <a:srgbClr val="002060"/>
                </a:solidFill>
                <a:latin typeface="Times New Roman" pitchFamily="18" charset="0"/>
              </a:rPr>
              <a:t>Графикон 3</a:t>
            </a:r>
            <a:r>
              <a:rPr lang="en-U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i="1">
                <a:solidFill>
                  <a:srgbClr val="002060"/>
                </a:solidFill>
                <a:latin typeface="Times New Roman" pitchFamily="18" charset="0"/>
              </a:rPr>
              <a:t>Ефекти прдшколског васпитања и образовања на каснији успех деце</a:t>
            </a:r>
            <a:r>
              <a:rPr lang="en-US" sz="2000">
                <a:solidFill>
                  <a:srgbClr val="002060"/>
                </a:solidFill>
                <a:latin typeface="Times New Roman" pitchFamily="18" charset="0"/>
              </a:rPr>
              <a:t> (пример: способност читања деце)</a:t>
            </a: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2627313" y="3141663"/>
            <a:ext cx="4249737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/>
          <p:cNvSpPr txBox="1">
            <a:spLocks noChangeArrowheads="1"/>
          </p:cNvSpPr>
          <p:nvPr/>
        </p:nvSpPr>
        <p:spPr bwMode="auto">
          <a:xfrm>
            <a:off x="0" y="500063"/>
            <a:ext cx="8786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У контексту структуре васпитно-образовног система...</a:t>
            </a:r>
          </a:p>
        </p:txBody>
      </p:sp>
      <p:sp>
        <p:nvSpPr>
          <p:cNvPr id="3" name="Rectangle 2"/>
          <p:cNvSpPr/>
          <p:nvPr/>
        </p:nvSpPr>
        <p:spPr>
          <a:xfrm>
            <a:off x="285750" y="5643563"/>
            <a:ext cx="3286125" cy="85725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0962" name="Picture 2" descr="C:\Users\korisnik\Desktop\kuca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857625"/>
            <a:ext cx="3286125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 descr="C:\Users\korisnik\Desktop\kuca 2 - Cop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85938"/>
            <a:ext cx="3649663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TextBox 6"/>
          <p:cNvSpPr txBox="1">
            <a:spLocks noChangeArrowheads="1"/>
          </p:cNvSpPr>
          <p:nvPr/>
        </p:nvSpPr>
        <p:spPr bwMode="auto">
          <a:xfrm>
            <a:off x="3857625" y="5643563"/>
            <a:ext cx="5286375" cy="107791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Учење на предшколском узрасту, ПВО </a:t>
            </a:r>
            <a:r>
              <a:rPr lang="en-US" sz="2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(природно, смислено и самона</a:t>
            </a:r>
            <a:r>
              <a:rPr lang="sr-Cyrl-CS" sz="2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en-US" sz="2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рађујуће учење; пружање једнаких шанси за сву децу)</a:t>
            </a:r>
          </a:p>
        </p:txBody>
      </p:sp>
      <p:cxnSp>
        <p:nvCxnSpPr>
          <p:cNvPr id="9" name="Straight Arrow Connector 8"/>
          <p:cNvCxnSpPr>
            <a:stCxn id="3" idx="3"/>
            <a:endCxn id="22534" idx="1"/>
          </p:cNvCxnSpPr>
          <p:nvPr/>
        </p:nvCxnSpPr>
        <p:spPr>
          <a:xfrm>
            <a:off x="3571875" y="6072188"/>
            <a:ext cx="285750" cy="1095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857625" y="4143375"/>
            <a:ext cx="5286375" cy="13843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Учење на основношколском узрасту </a:t>
            </a:r>
            <a:r>
              <a:rPr lang="en-US" sz="2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(организовани корпус научних и уметничких садржаја)</a:t>
            </a:r>
          </a:p>
          <a:p>
            <a:pPr algn="ctr"/>
            <a:endParaRPr lang="en-US" sz="20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571875" y="4857750"/>
            <a:ext cx="285750" cy="444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571875" y="1714500"/>
            <a:ext cx="5286375" cy="70802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Стручна и академска надградња</a:t>
            </a:r>
          </a:p>
          <a:p>
            <a:pPr algn="ctr"/>
            <a:r>
              <a:rPr lang="en-US" sz="2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(средњошколски и академски ниво)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rot="5400000" flipH="1" flipV="1">
            <a:off x="3192463" y="2593975"/>
            <a:ext cx="687387" cy="500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612" name="TextBox 14"/>
          <p:cNvSpPr txBox="1">
            <a:spLocks noChangeArrowheads="1"/>
          </p:cNvSpPr>
          <p:nvPr/>
        </p:nvSpPr>
        <p:spPr bwMode="auto">
          <a:xfrm>
            <a:off x="642938" y="5857875"/>
            <a:ext cx="2500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/>
              <a:t>ТЕМЕЉ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534" grpId="0" animBg="1"/>
      <p:bldP spid="10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785813" y="928688"/>
            <a:ext cx="80724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Без  доброг  темеља  је  кућа  оваква...</a:t>
            </a:r>
          </a:p>
        </p:txBody>
      </p:sp>
      <p:pic>
        <p:nvPicPr>
          <p:cNvPr id="26627" name="Picture 2" descr="C:\Users\korisnik\Desktop\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2650" y="1822450"/>
            <a:ext cx="5345113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7"/>
          <p:cNvSpPr txBox="1">
            <a:spLocks noChangeArrowheads="1"/>
          </p:cNvSpPr>
          <p:nvPr/>
        </p:nvSpPr>
        <p:spPr bwMode="auto">
          <a:xfrm>
            <a:off x="357188" y="1285875"/>
            <a:ext cx="7993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7651" name="Text Box 10"/>
          <p:cNvSpPr txBox="1">
            <a:spLocks noChangeArrowheads="1"/>
          </p:cNvSpPr>
          <p:nvPr/>
        </p:nvSpPr>
        <p:spPr bwMode="auto">
          <a:xfrm>
            <a:off x="571500" y="285750"/>
            <a:ext cx="8135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r-Cyrl-CS" sz="2400" b="1">
                <a:solidFill>
                  <a:srgbClr val="002060"/>
                </a:solidFill>
                <a:latin typeface="Times New Roman" pitchFamily="18" charset="0"/>
              </a:rPr>
              <a:t>Национална политика...</a:t>
            </a:r>
            <a:endParaRPr 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27652" name="TextBox 6"/>
          <p:cNvSpPr txBox="1">
            <a:spLocks noChangeArrowheads="1"/>
          </p:cNvSpPr>
          <p:nvPr/>
        </p:nvSpPr>
        <p:spPr bwMode="auto">
          <a:xfrm>
            <a:off x="0" y="285750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7653" name="TextBox 7"/>
          <p:cNvSpPr txBox="1">
            <a:spLocks noChangeArrowheads="1"/>
          </p:cNvSpPr>
          <p:nvPr/>
        </p:nvSpPr>
        <p:spPr bwMode="auto">
          <a:xfrm>
            <a:off x="285750" y="857250"/>
            <a:ext cx="850106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2400"/>
              <a:t>    Предшколско васпитање и образовање се у Србији препознаје као важан фактор неопходан за решавање проблема сиромаштва и искључености из друштвеног развоја. </a:t>
            </a:r>
          </a:p>
          <a:p>
            <a:pPr algn="just"/>
            <a:endParaRPr lang="en-US" sz="2400"/>
          </a:p>
          <a:p>
            <a:pPr algn="just"/>
            <a:r>
              <a:rPr lang="en-US" sz="2400"/>
              <a:t>    Национални циљеви наводе да до 2020.године године 75% деце узраста од 3-5,5, година треба да буде обухваћено предшколским васпитањем, и образовањем, са посебним нагласком на деци из осетљивих група.</a:t>
            </a:r>
          </a:p>
          <a:p>
            <a:pPr algn="just"/>
            <a:endParaRPr lang="en-US" sz="2400"/>
          </a:p>
        </p:txBody>
      </p:sp>
      <p:pic>
        <p:nvPicPr>
          <p:cNvPr id="27654" name="Picture 8" descr="C:\Users\korisnik\Desktop\sns-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57750"/>
            <a:ext cx="92011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85750"/>
            <a:ext cx="9144000" cy="928688"/>
          </a:xfrm>
        </p:spPr>
        <p:txBody>
          <a:bodyPr/>
          <a:lstStyle/>
          <a:p>
            <a:pPr eaLnBrk="1" hangingPunct="1"/>
            <a:r>
              <a:rPr lang="sr-Cyrl-CS" sz="3200" smtClean="0">
                <a:solidFill>
                  <a:schemeClr val="accent2"/>
                </a:solidFill>
              </a:rPr>
              <a:t>Изазови и дилеме... </a:t>
            </a:r>
            <a:br>
              <a:rPr lang="sr-Cyrl-CS" sz="3200" smtClean="0">
                <a:solidFill>
                  <a:schemeClr val="accent2"/>
                </a:solidFill>
              </a:rPr>
            </a:br>
            <a:endParaRPr lang="en-US" sz="3200" smtClean="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28675" name="TextBox 3"/>
          <p:cNvSpPr txBox="1">
            <a:spLocks noChangeArrowheads="1"/>
          </p:cNvSpPr>
          <p:nvPr/>
        </p:nvSpPr>
        <p:spPr bwMode="auto">
          <a:xfrm>
            <a:off x="714375" y="4143380"/>
            <a:ext cx="84296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r-Cyrl-CS" sz="2400" dirty="0">
                <a:solidFill>
                  <a:schemeClr val="accent2"/>
                </a:solidFill>
              </a:rPr>
              <a:t>Уколико имате питања, обратите нам се...</a:t>
            </a:r>
            <a:br>
              <a:rPr lang="sr-Cyrl-CS" sz="2400" dirty="0">
                <a:solidFill>
                  <a:schemeClr val="accent2"/>
                </a:solidFill>
              </a:rPr>
            </a:br>
            <a:endParaRPr lang="en-US" sz="2400" dirty="0"/>
          </a:p>
        </p:txBody>
      </p:sp>
      <p:pic>
        <p:nvPicPr>
          <p:cNvPr id="29701" name="Picture 5" descr="C:\Users\komp\Desktop\2017-02-05_16062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5286380" cy="30003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8677" name="Picture 6" descr="C:\Users\komp\Desktop\2017-02-05_1623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75" y="785794"/>
            <a:ext cx="3857625" cy="320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6" descr="C:\Users\komp\Desktop\2017-02-07_17514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4929198"/>
            <a:ext cx="1200150" cy="1152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3428992" y="5429264"/>
            <a:ext cx="485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dirty="0" smtClean="0"/>
              <a:t>037 - 428 - 011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5"/>
          <p:cNvSpPr txBox="1">
            <a:spLocks noChangeArrowheads="1"/>
          </p:cNvSpPr>
          <p:nvPr/>
        </p:nvSpPr>
        <p:spPr bwMode="auto">
          <a:xfrm>
            <a:off x="468313" y="333375"/>
            <a:ext cx="820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9699" name="Text Box 7"/>
          <p:cNvSpPr txBox="1">
            <a:spLocks noChangeArrowheads="1"/>
          </p:cNvSpPr>
          <p:nvPr/>
        </p:nvSpPr>
        <p:spPr bwMode="auto">
          <a:xfrm>
            <a:off x="500063" y="285750"/>
            <a:ext cx="8208962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r-Cyrl-CS" sz="2800" b="1">
                <a:solidFill>
                  <a:srgbClr val="002060"/>
                </a:solidFill>
                <a:latin typeface="Times New Roman" pitchFamily="18" charset="0"/>
              </a:rPr>
              <a:t>Порука  за  крај... </a:t>
            </a:r>
          </a:p>
          <a:p>
            <a:pPr>
              <a:spcBef>
                <a:spcPct val="50000"/>
              </a:spcBef>
            </a:pPr>
            <a:endParaRPr lang="en-US" sz="2800" b="1" i="1">
              <a:solidFill>
                <a:srgbClr val="0033CC"/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-323850" y="1341438"/>
            <a:ext cx="9826625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,,Планираш ли годину дана унапред, посади пиринач.</a:t>
            </a:r>
          </a:p>
          <a:p>
            <a:pPr algn="ctr"/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Планираш ли десет година унапред, посади дрво.</a:t>
            </a:r>
          </a:p>
          <a:p>
            <a:pPr algn="ctr"/>
            <a:r>
              <a:rPr lang="en-US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Планираш ли век унапред – васпитавај и образуј људе!’’</a:t>
            </a:r>
          </a:p>
          <a:p>
            <a:pPr algn="r"/>
            <a:endParaRPr lang="en-US" sz="28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Стара кинеска пословица</a:t>
            </a:r>
          </a:p>
        </p:txBody>
      </p:sp>
      <p:pic>
        <p:nvPicPr>
          <p:cNvPr id="29701" name="Picture 7" descr="C:\Users\korisnik\Desktop\sns-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43313"/>
            <a:ext cx="9144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74637"/>
          </a:xfrm>
        </p:spPr>
        <p:txBody>
          <a:bodyPr/>
          <a:lstStyle/>
          <a:p>
            <a:r>
              <a:rPr lang="sr-Cyrl-CS" sz="2400" b="1" u="sng" smtClean="0">
                <a:latin typeface="Times New Roman" pitchFamily="18" charset="0"/>
              </a:rPr>
              <a:t>Основна литература</a:t>
            </a:r>
            <a:endParaRPr lang="en-US" sz="2400" b="1" u="sng" smtClean="0">
              <a:latin typeface="Times New Roman" pitchFamily="18" charset="0"/>
            </a:endParaRPr>
          </a:p>
        </p:txBody>
      </p:sp>
      <p:pic>
        <p:nvPicPr>
          <p:cNvPr id="30723" name="Picture 5" descr="sshot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81075"/>
            <a:ext cx="8893175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</TotalTime>
  <Words>1379</Words>
  <Application>Microsoft Office PowerPoint</Application>
  <PresentationFormat>On-screen Show (4:3)</PresentationFormat>
  <Paragraphs>115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Times New Roman</vt:lpstr>
      <vt:lpstr>Default Design</vt:lpstr>
      <vt:lpstr>Рани   узраст  као  доба  великих  могућности  за   развој  и  учење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 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Изазови и дилеме...  </vt:lpstr>
      <vt:lpstr>Slide 28</vt:lpstr>
      <vt:lpstr>Основна литература</vt:lpstr>
    </vt:vector>
  </TitlesOfParts>
  <Company>PU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Рани   узраст  као  доба  великих  могућности  за   развој  и  учење</dc:title>
  <dc:creator>Koordinator</dc:creator>
  <cp:lastModifiedBy>komp</cp:lastModifiedBy>
  <cp:revision>176</cp:revision>
  <dcterms:created xsi:type="dcterms:W3CDTF">2016-09-21T06:57:55Z</dcterms:created>
  <dcterms:modified xsi:type="dcterms:W3CDTF">2017-02-07T16:56:28Z</dcterms:modified>
</cp:coreProperties>
</file>