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7" r:id="rId1"/>
  </p:sldMasterIdLst>
  <p:notesMasterIdLst>
    <p:notesMasterId r:id="rId39"/>
  </p:notesMasterIdLst>
  <p:sldIdLst>
    <p:sldId id="256" r:id="rId2"/>
    <p:sldId id="258" r:id="rId3"/>
    <p:sldId id="286" r:id="rId4"/>
    <p:sldId id="257" r:id="rId5"/>
    <p:sldId id="259" r:id="rId6"/>
    <p:sldId id="260" r:id="rId7"/>
    <p:sldId id="261" r:id="rId8"/>
    <p:sldId id="262" r:id="rId9"/>
    <p:sldId id="270" r:id="rId10"/>
    <p:sldId id="263" r:id="rId11"/>
    <p:sldId id="264" r:id="rId12"/>
    <p:sldId id="271" r:id="rId13"/>
    <p:sldId id="272" r:id="rId14"/>
    <p:sldId id="273" r:id="rId15"/>
    <p:sldId id="275" r:id="rId16"/>
    <p:sldId id="276" r:id="rId17"/>
    <p:sldId id="269" r:id="rId18"/>
    <p:sldId id="278" r:id="rId19"/>
    <p:sldId id="279" r:id="rId20"/>
    <p:sldId id="267" r:id="rId21"/>
    <p:sldId id="284" r:id="rId22"/>
    <p:sldId id="283" r:id="rId23"/>
    <p:sldId id="265" r:id="rId24"/>
    <p:sldId id="280" r:id="rId25"/>
    <p:sldId id="304" r:id="rId26"/>
    <p:sldId id="306" r:id="rId27"/>
    <p:sldId id="281" r:id="rId28"/>
    <p:sldId id="266" r:id="rId29"/>
    <p:sldId id="282" r:id="rId30"/>
    <p:sldId id="289" r:id="rId31"/>
    <p:sldId id="290" r:id="rId32"/>
    <p:sldId id="291" r:id="rId33"/>
    <p:sldId id="293" r:id="rId34"/>
    <p:sldId id="299" r:id="rId35"/>
    <p:sldId id="295" r:id="rId36"/>
    <p:sldId id="300" r:id="rId37"/>
    <p:sldId id="305" r:id="rId38"/>
  </p:sldIdLst>
  <p:sldSz cx="18288000" cy="10287000"/>
  <p:notesSz cx="6858000" cy="9144000"/>
  <p:embeddedFontLst>
    <p:embeddedFont>
      <p:font typeface="Calibri" pitchFamily="34" charset="0"/>
      <p:regular r:id="rId40"/>
      <p:bold r:id="rId41"/>
      <p:italic r:id="rId42"/>
      <p:boldItalic r:id="rId43"/>
    </p:embeddedFont>
    <p:embeddedFont>
      <p:font typeface="Arial Narrow" pitchFamily="34" charset="0"/>
      <p:regular r:id="rId44"/>
      <p:bold r:id="rId45"/>
      <p:italic r:id="rId46"/>
      <p:boldItalic r:id="rId47"/>
    </p:embeddedFont>
    <p:embeddedFont>
      <p:font typeface="Poppins SemiBold" charset="-18"/>
      <p:regular r:id="rId48"/>
      <p:bold r:id="rId49"/>
      <p:italic r:id="rId50"/>
      <p:boldItalic r:id="rId51"/>
    </p:embeddedFont>
    <p:embeddedFont>
      <p:font typeface="Poppins" charset="-18"/>
      <p:regular r:id="rId52"/>
      <p:bold r:id="rId53"/>
      <p:italic r:id="rId54"/>
      <p:boldItalic r:id="rId5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6F8DF61D-DE82-420F-9FD6-55CE73E20BF9}">
  <a:tblStyle styleId="{6F8DF61D-DE82-420F-9FD6-55CE73E20BF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09" autoAdjust="0"/>
    <p:restoredTop sz="94624" autoAdjust="0"/>
  </p:normalViewPr>
  <p:slideViewPr>
    <p:cSldViewPr snapToGrid="0">
      <p:cViewPr varScale="1">
        <p:scale>
          <a:sx n="55" d="100"/>
          <a:sy n="55" d="100"/>
        </p:scale>
        <p:origin x="-64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font" Target="fonts/font1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7.fntdata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2.fntdata"/><Relationship Id="rId54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font" Target="fonts/font14.fntdata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0.fntdata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5.fntdata"/><Relationship Id="rId52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12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4" name="Google Shape;36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4" name="Google Shape;36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4" name="Google Shape;36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" name="Google Shape;81;p10"/>
          <p:cNvGrpSpPr/>
          <p:nvPr/>
        </p:nvGrpSpPr>
        <p:grpSpPr>
          <a:xfrm>
            <a:off x="775070" y="402766"/>
            <a:ext cx="7049704" cy="9264535"/>
            <a:chOff x="0" y="-57150"/>
            <a:chExt cx="1856700" cy="2440026"/>
          </a:xfrm>
        </p:grpSpPr>
        <p:sp>
          <p:nvSpPr>
            <p:cNvPr id="82" name="Google Shape;82;p10"/>
            <p:cNvSpPr/>
            <p:nvPr/>
          </p:nvSpPr>
          <p:spPr>
            <a:xfrm>
              <a:off x="0" y="0"/>
              <a:ext cx="1856605" cy="2382876"/>
            </a:xfrm>
            <a:custGeom>
              <a:avLst/>
              <a:gdLst/>
              <a:ahLst/>
              <a:cxnLst/>
              <a:rect l="l" t="t" r="r" b="b"/>
              <a:pathLst>
                <a:path w="1856605" h="2382876" extrusionOk="0">
                  <a:moveTo>
                    <a:pt x="43930" y="0"/>
                  </a:moveTo>
                  <a:lnTo>
                    <a:pt x="1812675" y="0"/>
                  </a:lnTo>
                  <a:cubicBezTo>
                    <a:pt x="1836937" y="0"/>
                    <a:pt x="1856605" y="19668"/>
                    <a:pt x="1856605" y="43930"/>
                  </a:cubicBezTo>
                  <a:lnTo>
                    <a:pt x="1856605" y="2338946"/>
                  </a:lnTo>
                  <a:cubicBezTo>
                    <a:pt x="1856605" y="2350596"/>
                    <a:pt x="1851976" y="2361770"/>
                    <a:pt x="1843738" y="2370009"/>
                  </a:cubicBezTo>
                  <a:cubicBezTo>
                    <a:pt x="1835500" y="2378247"/>
                    <a:pt x="1824326" y="2382876"/>
                    <a:pt x="1812675" y="2382876"/>
                  </a:cubicBezTo>
                  <a:lnTo>
                    <a:pt x="43930" y="2382876"/>
                  </a:lnTo>
                  <a:cubicBezTo>
                    <a:pt x="32279" y="2382876"/>
                    <a:pt x="21105" y="2378247"/>
                    <a:pt x="12867" y="2370009"/>
                  </a:cubicBezTo>
                  <a:cubicBezTo>
                    <a:pt x="4628" y="2361770"/>
                    <a:pt x="0" y="2350596"/>
                    <a:pt x="0" y="2338946"/>
                  </a:cubicBezTo>
                  <a:lnTo>
                    <a:pt x="0" y="43930"/>
                  </a:lnTo>
                  <a:cubicBezTo>
                    <a:pt x="0" y="19668"/>
                    <a:pt x="19668" y="0"/>
                    <a:pt x="43930" y="0"/>
                  </a:cubicBezTo>
                  <a:close/>
                </a:path>
              </a:pathLst>
            </a:custGeom>
            <a:solidFill>
              <a:srgbClr val="C663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10"/>
            <p:cNvSpPr txBox="1"/>
            <p:nvPr/>
          </p:nvSpPr>
          <p:spPr>
            <a:xfrm>
              <a:off x="0" y="-57150"/>
              <a:ext cx="1856700" cy="2439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4" name="Google Shape;84;p10"/>
          <p:cNvSpPr/>
          <p:nvPr/>
        </p:nvSpPr>
        <p:spPr>
          <a:xfrm>
            <a:off x="-769106" y="7234726"/>
            <a:ext cx="6079398" cy="5173015"/>
          </a:xfrm>
          <a:custGeom>
            <a:avLst/>
            <a:gdLst/>
            <a:ahLst/>
            <a:cxnLst/>
            <a:rect l="l" t="t" r="r" b="b"/>
            <a:pathLst>
              <a:path w="6079398" h="5173015" extrusionOk="0">
                <a:moveTo>
                  <a:pt x="0" y="0"/>
                </a:moveTo>
                <a:lnTo>
                  <a:pt x="6079398" y="0"/>
                </a:lnTo>
                <a:lnTo>
                  <a:pt x="6079398" y="5173014"/>
                </a:lnTo>
                <a:lnTo>
                  <a:pt x="0" y="517301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85" name="Google Shape;85;p10"/>
          <p:cNvSpPr/>
          <p:nvPr/>
        </p:nvSpPr>
        <p:spPr>
          <a:xfrm rot="-2365226">
            <a:off x="14730450" y="-406717"/>
            <a:ext cx="4289461" cy="2877838"/>
          </a:xfrm>
          <a:custGeom>
            <a:avLst/>
            <a:gdLst/>
            <a:ahLst/>
            <a:cxnLst/>
            <a:rect l="l" t="t" r="r" b="b"/>
            <a:pathLst>
              <a:path w="4289501" h="2877865" extrusionOk="0">
                <a:moveTo>
                  <a:pt x="0" y="0"/>
                </a:moveTo>
                <a:lnTo>
                  <a:pt x="4289501" y="0"/>
                </a:lnTo>
                <a:lnTo>
                  <a:pt x="4289501" y="2877864"/>
                </a:lnTo>
                <a:lnTo>
                  <a:pt x="0" y="287786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86" name="Google Shape;86;p10"/>
          <p:cNvSpPr txBox="1">
            <a:spLocks noGrp="1"/>
          </p:cNvSpPr>
          <p:nvPr>
            <p:ph type="title"/>
          </p:nvPr>
        </p:nvSpPr>
        <p:spPr>
          <a:xfrm>
            <a:off x="1260175" y="2427000"/>
            <a:ext cx="6079500" cy="47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lvl1pPr marR="0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500"/>
              <a:buFont typeface="Poppins"/>
              <a:buNone/>
              <a:defRPr sz="8500" b="1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500"/>
              <a:buNone/>
              <a:defRPr sz="85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500"/>
              <a:buNone/>
              <a:defRPr sz="85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500"/>
              <a:buNone/>
              <a:defRPr sz="85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500"/>
              <a:buNone/>
              <a:defRPr sz="85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500"/>
              <a:buNone/>
              <a:defRPr sz="85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500"/>
              <a:buNone/>
              <a:defRPr sz="85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500"/>
              <a:buNone/>
              <a:defRPr sz="85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500"/>
              <a:buNone/>
              <a:defRPr sz="85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7" name="Google Shape;87;p10"/>
          <p:cNvSpPr txBox="1">
            <a:spLocks noGrp="1"/>
          </p:cNvSpPr>
          <p:nvPr>
            <p:ph type="body" idx="1"/>
          </p:nvPr>
        </p:nvSpPr>
        <p:spPr>
          <a:xfrm>
            <a:off x="8572500" y="3043400"/>
            <a:ext cx="90810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oppins"/>
              <a:buChar char="•"/>
              <a:defRPr sz="200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marR="0" lvl="1" indent="-3556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oppins"/>
              <a:buChar char="–"/>
              <a:defRPr sz="200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marR="0" lvl="2" indent="-355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oppins"/>
              <a:buChar char="•"/>
              <a:defRPr sz="200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marR="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oppins"/>
              <a:buChar char="–"/>
              <a:defRPr sz="200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marR="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oppins"/>
              <a:buChar char="»"/>
              <a:defRPr sz="200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marR="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oppins"/>
              <a:buChar char="•"/>
              <a:defRPr sz="200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L="3200400" marR="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oppins"/>
              <a:buChar char="•"/>
              <a:defRPr sz="200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L="3657600" marR="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oppins"/>
              <a:buChar char="•"/>
              <a:defRPr sz="200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L="4114800" marR="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oppins"/>
              <a:buChar char="•"/>
              <a:defRPr sz="200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bg>
      <p:bgPr>
        <a:solidFill>
          <a:schemeClr val="dk1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70;p11"/>
          <p:cNvGrpSpPr/>
          <p:nvPr/>
        </p:nvGrpSpPr>
        <p:grpSpPr>
          <a:xfrm>
            <a:off x="12196757" y="10"/>
            <a:ext cx="6091250" cy="4061140"/>
            <a:chOff x="6098378" y="5"/>
            <a:chExt cx="3045625" cy="2030570"/>
          </a:xfrm>
        </p:grpSpPr>
        <p:sp>
          <p:nvSpPr>
            <p:cNvPr id="71" name="Google Shape;71;p11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11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11"/>
            <p:cNvSpPr/>
            <p:nvPr/>
          </p:nvSpPr>
          <p:spPr>
            <a:xfrm rot="10800000" flipH="1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11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11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6" name="Google Shape;76;p11"/>
          <p:cNvSpPr txBox="1">
            <a:spLocks noGrp="1"/>
          </p:cNvSpPr>
          <p:nvPr>
            <p:ph type="title" hasCustomPrompt="1"/>
          </p:nvPr>
        </p:nvSpPr>
        <p:spPr>
          <a:xfrm>
            <a:off x="623400" y="2512100"/>
            <a:ext cx="17041200" cy="4061400"/>
          </a:xfrm>
          <a:prstGeom prst="rect">
            <a:avLst/>
          </a:prstGeom>
        </p:spPr>
        <p:txBody>
          <a:bodyPr spcFirstLastPara="1" wrap="square" lIns="182850" tIns="182850" rIns="182850" bIns="182850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24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24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24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24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24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24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24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24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24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" name="Google Shape;77;p11"/>
          <p:cNvSpPr txBox="1">
            <a:spLocks noGrp="1"/>
          </p:cNvSpPr>
          <p:nvPr>
            <p:ph type="body" idx="1"/>
          </p:nvPr>
        </p:nvSpPr>
        <p:spPr>
          <a:xfrm>
            <a:off x="623400" y="6738450"/>
            <a:ext cx="17041200" cy="2563800"/>
          </a:xfrm>
          <a:prstGeom prst="rect">
            <a:avLst/>
          </a:prstGeom>
        </p:spPr>
        <p:txBody>
          <a:bodyPr spcFirstLastPara="1" wrap="square" lIns="182850" tIns="182850" rIns="182850" bIns="182850" anchor="t" anchorCtr="0">
            <a:normAutofit/>
          </a:bodyPr>
          <a:lstStyle>
            <a:lvl1pPr marL="914400" lvl="0" indent="-6858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1828800" lvl="1" indent="-6350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2743200" lvl="2" indent="-6350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3657600" lvl="3" indent="-6350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4572000" lvl="4" indent="-6350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5486400" lvl="5" indent="-6350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6400800" lvl="6" indent="-6350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7315200" lvl="7" indent="-6350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8229600" lvl="8" indent="-6350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sldNum" idx="12"/>
          </p:nvPr>
        </p:nvSpPr>
        <p:spPr>
          <a:xfrm>
            <a:off x="16920862" y="9302380"/>
            <a:ext cx="1097400" cy="787200"/>
          </a:xfrm>
          <a:prstGeom prst="rect">
            <a:avLst/>
          </a:prstGeom>
        </p:spPr>
        <p:txBody>
          <a:bodyPr spcFirstLastPara="1" wrap="square" lIns="182850" tIns="182850" rIns="182850" bIns="182850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3195638"/>
            <a:ext cx="15544800" cy="99253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43200" y="5829300"/>
            <a:ext cx="12801600" cy="26289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816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21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73EBB-9AE2-4AEB-A228-E2DBEEA4F2BA}" type="datetimeFigureOut">
              <a:rPr lang="en-US" smtClean="0"/>
              <a:pPr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414745-9B3B-40D5-973A-01D8E399271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5ED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877873"/>
            <a:ext cx="8229600" cy="47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>
            <a:lvl1pPr marR="0"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500"/>
              <a:buFont typeface="Poppins"/>
              <a:buNone/>
              <a:defRPr sz="65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42425" y="4408775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oppins"/>
              <a:buChar char="•"/>
              <a:defRPr sz="200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marR="0" lvl="1" indent="-3556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oppins"/>
              <a:buChar char="–"/>
              <a:defRPr sz="200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marR="0" lvl="2" indent="-355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oppins"/>
              <a:buChar char="•"/>
              <a:defRPr sz="200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oppins"/>
              <a:buChar char="–"/>
              <a:defRPr sz="200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oppins"/>
              <a:buChar char="»"/>
              <a:defRPr sz="200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oppins"/>
              <a:buChar char="•"/>
              <a:defRPr sz="200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oppins"/>
              <a:buChar char="•"/>
              <a:defRPr sz="200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oppins"/>
              <a:buChar char="•"/>
              <a:defRPr sz="200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Poppins"/>
              <a:buChar char="•"/>
              <a:defRPr sz="2000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6" r:id="rId2"/>
    <p:sldLayoutId id="2147483658" r:id="rId3"/>
    <p:sldLayoutId id="2147483659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tTc7h19GBpQ&amp;t=3s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5ED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1"/>
          <p:cNvSpPr/>
          <p:nvPr/>
        </p:nvSpPr>
        <p:spPr>
          <a:xfrm>
            <a:off x="10162309" y="572134"/>
            <a:ext cx="7668491" cy="9047481"/>
          </a:xfrm>
          <a:custGeom>
            <a:avLst/>
            <a:gdLst/>
            <a:ahLst/>
            <a:cxnLst/>
            <a:rect l="l" t="t" r="r" b="b"/>
            <a:pathLst>
              <a:path w="1911853" h="2382876" extrusionOk="0">
                <a:moveTo>
                  <a:pt x="42661" y="0"/>
                </a:moveTo>
                <a:lnTo>
                  <a:pt x="1869192" y="0"/>
                </a:lnTo>
                <a:cubicBezTo>
                  <a:pt x="1892753" y="0"/>
                  <a:pt x="1911853" y="19100"/>
                  <a:pt x="1911853" y="42661"/>
                </a:cubicBezTo>
                <a:lnTo>
                  <a:pt x="1911853" y="2340215"/>
                </a:lnTo>
                <a:cubicBezTo>
                  <a:pt x="1911853" y="2363776"/>
                  <a:pt x="1892753" y="2382876"/>
                  <a:pt x="1869192" y="2382876"/>
                </a:cubicBezTo>
                <a:lnTo>
                  <a:pt x="42661" y="2382876"/>
                </a:lnTo>
                <a:cubicBezTo>
                  <a:pt x="19100" y="2382876"/>
                  <a:pt x="0" y="2363776"/>
                  <a:pt x="0" y="2340215"/>
                </a:cubicBezTo>
                <a:lnTo>
                  <a:pt x="0" y="42661"/>
                </a:lnTo>
                <a:cubicBezTo>
                  <a:pt x="0" y="19100"/>
                  <a:pt x="19100" y="0"/>
                  <a:pt x="42661" y="0"/>
                </a:cubicBezTo>
                <a:close/>
              </a:path>
            </a:pathLst>
          </a:custGeom>
          <a:solidFill>
            <a:srgbClr val="8CC3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11"/>
          <p:cNvSpPr txBox="1"/>
          <p:nvPr/>
        </p:nvSpPr>
        <p:spPr>
          <a:xfrm>
            <a:off x="10398577" y="355143"/>
            <a:ext cx="7259067" cy="9264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1555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7" name="Google Shape;97;p11"/>
          <p:cNvGrpSpPr/>
          <p:nvPr/>
        </p:nvGrpSpPr>
        <p:grpSpPr>
          <a:xfrm>
            <a:off x="2934586" y="5118222"/>
            <a:ext cx="5337545" cy="1037773"/>
            <a:chOff x="0" y="-57150"/>
            <a:chExt cx="957728" cy="273321"/>
          </a:xfrm>
        </p:grpSpPr>
        <p:sp>
          <p:nvSpPr>
            <p:cNvPr id="98" name="Google Shape;98;p11"/>
            <p:cNvSpPr/>
            <p:nvPr/>
          </p:nvSpPr>
          <p:spPr>
            <a:xfrm>
              <a:off x="0" y="0"/>
              <a:ext cx="957728" cy="216171"/>
            </a:xfrm>
            <a:custGeom>
              <a:avLst/>
              <a:gdLst/>
              <a:ahLst/>
              <a:cxnLst/>
              <a:rect l="l" t="t" r="r" b="b"/>
              <a:pathLst>
                <a:path w="957728" h="216171" extrusionOk="0">
                  <a:moveTo>
                    <a:pt x="108086" y="0"/>
                  </a:moveTo>
                  <a:lnTo>
                    <a:pt x="849643" y="0"/>
                  </a:lnTo>
                  <a:cubicBezTo>
                    <a:pt x="878309" y="0"/>
                    <a:pt x="905801" y="11388"/>
                    <a:pt x="926071" y="31658"/>
                  </a:cubicBezTo>
                  <a:cubicBezTo>
                    <a:pt x="946341" y="51928"/>
                    <a:pt x="957728" y="79420"/>
                    <a:pt x="957728" y="108086"/>
                  </a:cubicBezTo>
                  <a:lnTo>
                    <a:pt x="957728" y="108086"/>
                  </a:lnTo>
                  <a:cubicBezTo>
                    <a:pt x="957728" y="136752"/>
                    <a:pt x="946341" y="164244"/>
                    <a:pt x="926071" y="184514"/>
                  </a:cubicBezTo>
                  <a:cubicBezTo>
                    <a:pt x="905801" y="204784"/>
                    <a:pt x="878309" y="216171"/>
                    <a:pt x="849643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C663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11"/>
            <p:cNvSpPr txBox="1"/>
            <p:nvPr/>
          </p:nvSpPr>
          <p:spPr>
            <a:xfrm>
              <a:off x="0" y="-57150"/>
              <a:ext cx="957728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2" name="Google Shape;102;p11"/>
          <p:cNvSpPr txBox="1"/>
          <p:nvPr/>
        </p:nvSpPr>
        <p:spPr>
          <a:xfrm>
            <a:off x="1581592" y="3811934"/>
            <a:ext cx="8393681" cy="128528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8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Cyrl-ME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  <a:cs typeface="Poppins SemiBold"/>
                <a:sym typeface="Poppins SemiBold"/>
              </a:rPr>
              <a:t>Месечни билтен</a:t>
            </a:r>
            <a:endParaRPr sz="9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104" name="Google Shape;104;p11"/>
          <p:cNvSpPr txBox="1"/>
          <p:nvPr/>
        </p:nvSpPr>
        <p:spPr>
          <a:xfrm>
            <a:off x="3088580" y="5126901"/>
            <a:ext cx="4992162" cy="11633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Cyrl-ME" sz="5400" b="1" i="0" u="none" strike="noStrik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oppins SemiBold"/>
                <a:ea typeface="Poppins SemiBold"/>
                <a:cs typeface="Poppins SemiBold"/>
                <a:sym typeface="Poppins SemiBold"/>
              </a:rPr>
              <a:t>Октобар </a:t>
            </a:r>
            <a:r>
              <a:rPr lang="sr-Cyrl-ME" sz="4800" i="0" u="none" strike="noStrik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oppins SemiBold"/>
                <a:ea typeface="Poppins SemiBold"/>
                <a:cs typeface="Poppins SemiBold"/>
                <a:sym typeface="Poppins SemiBold"/>
              </a:rPr>
              <a:t>2025</a:t>
            </a:r>
            <a:r>
              <a:rPr lang="sr-Cyrl-ME" sz="4800" b="1" i="0" u="none" strike="noStrik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Poppins SemiBold"/>
                <a:ea typeface="Poppins SemiBold"/>
                <a:cs typeface="Poppins SemiBold"/>
                <a:sym typeface="Poppins SemiBold"/>
              </a:rPr>
              <a:t>.</a:t>
            </a:r>
            <a:endParaRPr sz="4800" b="1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6" name="Picture 15" descr="vrtic-neven-jf.jpg"/>
          <p:cNvPicPr>
            <a:picLocks noChangeAspect="1"/>
          </p:cNvPicPr>
          <p:nvPr/>
        </p:nvPicPr>
        <p:blipFill>
          <a:blip r:embed="rId3"/>
          <a:srcRect b="12068"/>
          <a:stretch>
            <a:fillRect/>
          </a:stretch>
        </p:blipFill>
        <p:spPr>
          <a:xfrm>
            <a:off x="10536382" y="2223654"/>
            <a:ext cx="6920346" cy="50023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5ED"/>
        </a:solidFill>
        <a:effectLst/>
      </p:bgPr>
    </p:bg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oogle Shape;136;p13"/>
          <p:cNvGrpSpPr/>
          <p:nvPr/>
        </p:nvGrpSpPr>
        <p:grpSpPr>
          <a:xfrm>
            <a:off x="6670449" y="7815943"/>
            <a:ext cx="11203894" cy="2193583"/>
            <a:chOff x="0" y="-57150"/>
            <a:chExt cx="949236" cy="273321"/>
          </a:xfrm>
        </p:grpSpPr>
        <p:sp>
          <p:nvSpPr>
            <p:cNvPr id="137" name="Google Shape;137;p13"/>
            <p:cNvSpPr/>
            <p:nvPr/>
          </p:nvSpPr>
          <p:spPr>
            <a:xfrm>
              <a:off x="0" y="0"/>
              <a:ext cx="949236" cy="216171"/>
            </a:xfrm>
            <a:custGeom>
              <a:avLst/>
              <a:gdLst/>
              <a:ahLst/>
              <a:cxnLst/>
              <a:rect l="l" t="t" r="r" b="b"/>
              <a:pathLst>
                <a:path w="949236" h="216171" extrusionOk="0">
                  <a:moveTo>
                    <a:pt x="108086" y="0"/>
                  </a:moveTo>
                  <a:lnTo>
                    <a:pt x="841150" y="0"/>
                  </a:lnTo>
                  <a:cubicBezTo>
                    <a:pt x="869816" y="0"/>
                    <a:pt x="897308" y="11388"/>
                    <a:pt x="917578" y="31658"/>
                  </a:cubicBezTo>
                  <a:cubicBezTo>
                    <a:pt x="937848" y="51928"/>
                    <a:pt x="949236" y="79420"/>
                    <a:pt x="949236" y="108086"/>
                  </a:cubicBezTo>
                  <a:lnTo>
                    <a:pt x="949236" y="108086"/>
                  </a:lnTo>
                  <a:cubicBezTo>
                    <a:pt x="949236" y="136752"/>
                    <a:pt x="937848" y="164244"/>
                    <a:pt x="917578" y="184514"/>
                  </a:cubicBezTo>
                  <a:cubicBezTo>
                    <a:pt x="897308" y="204784"/>
                    <a:pt x="869816" y="216171"/>
                    <a:pt x="841150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F686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13"/>
            <p:cNvSpPr txBox="1"/>
            <p:nvPr/>
          </p:nvSpPr>
          <p:spPr>
            <a:xfrm>
              <a:off x="0" y="-57150"/>
              <a:ext cx="949236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5" name="Picture 14" descr="излет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6940" y="704603"/>
            <a:ext cx="13149943" cy="7296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15"/>
          <p:cNvSpPr/>
          <p:nvPr/>
        </p:nvSpPr>
        <p:spPr>
          <a:xfrm>
            <a:off x="7053409" y="8478636"/>
            <a:ext cx="1023310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</a:t>
            </a:r>
            <a:endParaRPr lang="sr-Latn-RS" sz="2400" b="1" i="0" u="none" strike="noStrike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ctr"/>
            <a:r>
              <a:rPr lang="sr-Cyrl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,Круг пријатељства</a:t>
            </a:r>
            <a:r>
              <a:rPr lang="en-US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Latn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</a:t>
            </a:r>
            <a:r>
              <a:rPr lang="sr-Cyrl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међувршњачка сарадња васпитних група</a:t>
            </a:r>
            <a:endParaRPr lang="sr-Latn-RS" sz="2400" b="1" i="0" u="none" strike="noStrike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ctr"/>
            <a:r>
              <a:rPr lang="sr-Cyrl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,,Пуж</a:t>
            </a:r>
            <a:r>
              <a:rPr lang="en-US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и ,,Крушкица</a:t>
            </a:r>
            <a:r>
              <a:rPr lang="en-US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endParaRPr lang="sr-Cyrl-ME" sz="2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7" name="Google Shape;115;p12"/>
          <p:cNvGrpSpPr/>
          <p:nvPr/>
        </p:nvGrpSpPr>
        <p:grpSpPr>
          <a:xfrm>
            <a:off x="235527" y="8795657"/>
            <a:ext cx="4959928" cy="1230086"/>
            <a:chOff x="0" y="-57150"/>
            <a:chExt cx="901926" cy="273321"/>
          </a:xfrm>
        </p:grpSpPr>
        <p:sp>
          <p:nvSpPr>
            <p:cNvPr id="18" name="Google Shape;116;p12"/>
            <p:cNvSpPr/>
            <p:nvPr/>
          </p:nvSpPr>
          <p:spPr>
            <a:xfrm>
              <a:off x="0" y="0"/>
              <a:ext cx="901926" cy="216171"/>
            </a:xfrm>
            <a:custGeom>
              <a:avLst/>
              <a:gdLst/>
              <a:ahLst/>
              <a:cxnLst/>
              <a:rect l="l" t="t" r="r" b="b"/>
              <a:pathLst>
                <a:path w="901926" h="216171" extrusionOk="0">
                  <a:moveTo>
                    <a:pt x="108086" y="0"/>
                  </a:moveTo>
                  <a:lnTo>
                    <a:pt x="793841" y="0"/>
                  </a:lnTo>
                  <a:cubicBezTo>
                    <a:pt x="822507" y="0"/>
                    <a:pt x="849999" y="11388"/>
                    <a:pt x="870269" y="31658"/>
                  </a:cubicBezTo>
                  <a:cubicBezTo>
                    <a:pt x="890539" y="51928"/>
                    <a:pt x="901926" y="79420"/>
                    <a:pt x="901926" y="108086"/>
                  </a:cubicBezTo>
                  <a:lnTo>
                    <a:pt x="901926" y="108086"/>
                  </a:lnTo>
                  <a:cubicBezTo>
                    <a:pt x="901926" y="136752"/>
                    <a:pt x="890539" y="164244"/>
                    <a:pt x="870269" y="184514"/>
                  </a:cubicBezTo>
                  <a:cubicBezTo>
                    <a:pt x="849999" y="204784"/>
                    <a:pt x="822507" y="216171"/>
                    <a:pt x="793841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C663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17;p12"/>
            <p:cNvSpPr txBox="1"/>
            <p:nvPr/>
          </p:nvSpPr>
          <p:spPr>
            <a:xfrm>
              <a:off x="0" y="-57150"/>
              <a:ext cx="901926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0" name="Rectangle 19"/>
          <p:cNvSpPr/>
          <p:nvPr/>
        </p:nvSpPr>
        <p:spPr>
          <a:xfrm>
            <a:off x="436875" y="9171709"/>
            <a:ext cx="4439925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Излет у Рибарској Бањи</a:t>
            </a:r>
            <a:endParaRPr lang="sr-Cyrl-ME" sz="2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82;p15"/>
          <p:cNvGrpSpPr/>
          <p:nvPr/>
        </p:nvGrpSpPr>
        <p:grpSpPr>
          <a:xfrm>
            <a:off x="616106" y="488952"/>
            <a:ext cx="16972660" cy="9192142"/>
            <a:chOff x="0" y="-38100"/>
            <a:chExt cx="4470166" cy="2420976"/>
          </a:xfrm>
        </p:grpSpPr>
        <p:sp>
          <p:nvSpPr>
            <p:cNvPr id="183" name="Google Shape;183;p15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15"/>
            <p:cNvSpPr txBox="1"/>
            <p:nvPr/>
          </p:nvSpPr>
          <p:spPr>
            <a:xfrm>
              <a:off x="0" y="-38100"/>
              <a:ext cx="4470166" cy="242097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" name="Google Shape;115;p12"/>
          <p:cNvGrpSpPr/>
          <p:nvPr/>
        </p:nvGrpSpPr>
        <p:grpSpPr>
          <a:xfrm>
            <a:off x="9141813" y="6295901"/>
            <a:ext cx="7954696" cy="2861954"/>
            <a:chOff x="0" y="-57150"/>
            <a:chExt cx="910034" cy="273321"/>
          </a:xfrm>
        </p:grpSpPr>
        <p:sp>
          <p:nvSpPr>
            <p:cNvPr id="14" name="Google Shape;116;p12"/>
            <p:cNvSpPr/>
            <p:nvPr/>
          </p:nvSpPr>
          <p:spPr>
            <a:xfrm>
              <a:off x="8108" y="-33665"/>
              <a:ext cx="901926" cy="216171"/>
            </a:xfrm>
            <a:custGeom>
              <a:avLst/>
              <a:gdLst/>
              <a:ahLst/>
              <a:cxnLst/>
              <a:rect l="l" t="t" r="r" b="b"/>
              <a:pathLst>
                <a:path w="901926" h="216171" extrusionOk="0">
                  <a:moveTo>
                    <a:pt x="108086" y="0"/>
                  </a:moveTo>
                  <a:lnTo>
                    <a:pt x="793841" y="0"/>
                  </a:lnTo>
                  <a:cubicBezTo>
                    <a:pt x="822507" y="0"/>
                    <a:pt x="849999" y="11388"/>
                    <a:pt x="870269" y="31658"/>
                  </a:cubicBezTo>
                  <a:cubicBezTo>
                    <a:pt x="890539" y="51928"/>
                    <a:pt x="901926" y="79420"/>
                    <a:pt x="901926" y="108086"/>
                  </a:cubicBezTo>
                  <a:lnTo>
                    <a:pt x="901926" y="108086"/>
                  </a:lnTo>
                  <a:cubicBezTo>
                    <a:pt x="901926" y="136752"/>
                    <a:pt x="890539" y="164244"/>
                    <a:pt x="870269" y="184514"/>
                  </a:cubicBezTo>
                  <a:cubicBezTo>
                    <a:pt x="849999" y="204784"/>
                    <a:pt x="822507" y="216171"/>
                    <a:pt x="793841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C663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17;p12"/>
            <p:cNvSpPr txBox="1"/>
            <p:nvPr/>
          </p:nvSpPr>
          <p:spPr>
            <a:xfrm>
              <a:off x="0" y="-57150"/>
              <a:ext cx="901926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8227499" y="7058352"/>
            <a:ext cx="184731" cy="3593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40000"/>
              </a:lnSpc>
            </a:pPr>
            <a:endParaRPr lang="ru-RU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878291" y="7190509"/>
            <a:ext cx="60267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ME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Излет у Рибарској </a:t>
            </a:r>
            <a:r>
              <a:rPr lang="sr-Cyrl-RS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Б</a:t>
            </a:r>
            <a:r>
              <a:rPr lang="sr-Cyrl-ME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ањи, деца и васпитачи васпитне групе ,,Твити</a:t>
            </a:r>
            <a:r>
              <a:rPr lang="en-US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endParaRPr lang="sr-Cyrl-ME" sz="2400" b="1" spc="50" dirty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17" descr="излет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036" y="921289"/>
            <a:ext cx="7873094" cy="81509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5ED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>
            <a:off x="775070" y="361507"/>
            <a:ext cx="9089366" cy="9305733"/>
          </a:xfrm>
          <a:custGeom>
            <a:avLst/>
            <a:gdLst/>
            <a:ahLst/>
            <a:cxnLst/>
            <a:rect l="l" t="t" r="r" b="b"/>
            <a:pathLst>
              <a:path w="2110915" h="2382876" extrusionOk="0">
                <a:moveTo>
                  <a:pt x="38638" y="0"/>
                </a:moveTo>
                <a:lnTo>
                  <a:pt x="2072277" y="0"/>
                </a:lnTo>
                <a:cubicBezTo>
                  <a:pt x="2082524" y="0"/>
                  <a:pt x="2092352" y="4071"/>
                  <a:pt x="2099598" y="11317"/>
                </a:cubicBezTo>
                <a:cubicBezTo>
                  <a:pt x="2106844" y="18563"/>
                  <a:pt x="2110915" y="28390"/>
                  <a:pt x="2110915" y="38638"/>
                </a:cubicBezTo>
                <a:lnTo>
                  <a:pt x="2110915" y="2344238"/>
                </a:lnTo>
                <a:cubicBezTo>
                  <a:pt x="2110915" y="2365577"/>
                  <a:pt x="2093616" y="2382876"/>
                  <a:pt x="2072277" y="2382876"/>
                </a:cubicBezTo>
                <a:lnTo>
                  <a:pt x="38638" y="2382876"/>
                </a:lnTo>
                <a:cubicBezTo>
                  <a:pt x="17299" y="2382876"/>
                  <a:pt x="0" y="2365577"/>
                  <a:pt x="0" y="2344238"/>
                </a:cubicBezTo>
                <a:lnTo>
                  <a:pt x="0" y="38638"/>
                </a:lnTo>
                <a:cubicBezTo>
                  <a:pt x="0" y="17299"/>
                  <a:pt x="17299" y="0"/>
                  <a:pt x="38638" y="0"/>
                </a:cubicBezTo>
                <a:close/>
              </a:path>
            </a:pathLst>
          </a:custGeom>
          <a:solidFill>
            <a:srgbClr val="3A968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12"/>
          <p:cNvSpPr txBox="1"/>
          <p:nvPr/>
        </p:nvSpPr>
        <p:spPr>
          <a:xfrm>
            <a:off x="775070" y="402768"/>
            <a:ext cx="8014879" cy="9264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1555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5" name="Google Shape;115;p12"/>
          <p:cNvGrpSpPr/>
          <p:nvPr/>
        </p:nvGrpSpPr>
        <p:grpSpPr>
          <a:xfrm>
            <a:off x="10341219" y="6567054"/>
            <a:ext cx="7160292" cy="3719945"/>
            <a:chOff x="0" y="-57150"/>
            <a:chExt cx="910034" cy="273321"/>
          </a:xfrm>
        </p:grpSpPr>
        <p:sp>
          <p:nvSpPr>
            <p:cNvPr id="116" name="Google Shape;116;p12"/>
            <p:cNvSpPr/>
            <p:nvPr/>
          </p:nvSpPr>
          <p:spPr>
            <a:xfrm>
              <a:off x="8108" y="-33665"/>
              <a:ext cx="901926" cy="216171"/>
            </a:xfrm>
            <a:custGeom>
              <a:avLst/>
              <a:gdLst/>
              <a:ahLst/>
              <a:cxnLst/>
              <a:rect l="l" t="t" r="r" b="b"/>
              <a:pathLst>
                <a:path w="901926" h="216171" extrusionOk="0">
                  <a:moveTo>
                    <a:pt x="108086" y="0"/>
                  </a:moveTo>
                  <a:lnTo>
                    <a:pt x="793841" y="0"/>
                  </a:lnTo>
                  <a:cubicBezTo>
                    <a:pt x="822507" y="0"/>
                    <a:pt x="849999" y="11388"/>
                    <a:pt x="870269" y="31658"/>
                  </a:cubicBezTo>
                  <a:cubicBezTo>
                    <a:pt x="890539" y="51928"/>
                    <a:pt x="901926" y="79420"/>
                    <a:pt x="901926" y="108086"/>
                  </a:cubicBezTo>
                  <a:lnTo>
                    <a:pt x="901926" y="108086"/>
                  </a:lnTo>
                  <a:cubicBezTo>
                    <a:pt x="901926" y="136752"/>
                    <a:pt x="890539" y="164244"/>
                    <a:pt x="870269" y="184514"/>
                  </a:cubicBezTo>
                  <a:cubicBezTo>
                    <a:pt x="849999" y="204784"/>
                    <a:pt x="822507" y="216171"/>
                    <a:pt x="793841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C663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2"/>
            <p:cNvSpPr txBox="1"/>
            <p:nvPr/>
          </p:nvSpPr>
          <p:spPr>
            <a:xfrm>
              <a:off x="0" y="-57150"/>
              <a:ext cx="901926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7" name="Google Shape;127;p12"/>
          <p:cNvSpPr txBox="1"/>
          <p:nvPr/>
        </p:nvSpPr>
        <p:spPr>
          <a:xfrm>
            <a:off x="10143459" y="6802582"/>
            <a:ext cx="7243995" cy="2068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sr-Cyrl-ME" sz="24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sr-Cyrl-ME" sz="24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Cyrl-ME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Конференција за медије  директорке поводом обележавања ,,Дечије недеље</a:t>
            </a:r>
            <a:r>
              <a:rPr lang="en-U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”</a:t>
            </a:r>
            <a:endParaRPr sz="2400" b="1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Picture 21" descr="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9375" y="892167"/>
            <a:ext cx="6814748" cy="8351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Snimak ekrana 2025-09-27 17134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42073" y="651163"/>
            <a:ext cx="5818909" cy="58604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CC3FF"/>
        </a:solidFill>
        <a:effectLst/>
      </p:bgPr>
    </p:bg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1" name="Google Shape;151;p14"/>
          <p:cNvGrpSpPr/>
          <p:nvPr/>
        </p:nvGrpSpPr>
        <p:grpSpPr>
          <a:xfrm>
            <a:off x="531628" y="276446"/>
            <a:ext cx="17311354" cy="9667240"/>
            <a:chOff x="0" y="-38100"/>
            <a:chExt cx="4470166" cy="2420976"/>
          </a:xfrm>
        </p:grpSpPr>
        <p:sp>
          <p:nvSpPr>
            <p:cNvPr id="152" name="Google Shape;152;p14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14"/>
            <p:cNvSpPr txBox="1"/>
            <p:nvPr/>
          </p:nvSpPr>
          <p:spPr>
            <a:xfrm>
              <a:off x="0" y="-38100"/>
              <a:ext cx="4470166" cy="242097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31" name="Picture 30" descr="баке јабука.jpg"/>
          <p:cNvPicPr>
            <a:picLocks noChangeAspect="1"/>
          </p:cNvPicPr>
          <p:nvPr/>
        </p:nvPicPr>
        <p:blipFill>
          <a:blip r:embed="rId3"/>
          <a:srcRect t="10647"/>
          <a:stretch>
            <a:fillRect/>
          </a:stretch>
        </p:blipFill>
        <p:spPr>
          <a:xfrm>
            <a:off x="1408813" y="850605"/>
            <a:ext cx="8028241" cy="63788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" name="Picture 31" descr="баке капљица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15639" y="904102"/>
            <a:ext cx="6735726" cy="89399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3" name="Rectangle 42"/>
          <p:cNvSpPr/>
          <p:nvPr/>
        </p:nvSpPr>
        <p:spPr>
          <a:xfrm>
            <a:off x="7562477" y="46818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sr-Cyrl-ME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48" name="Google Shape;136;p13"/>
          <p:cNvGrpSpPr/>
          <p:nvPr/>
        </p:nvGrpSpPr>
        <p:grpSpPr>
          <a:xfrm>
            <a:off x="2523751" y="6743700"/>
            <a:ext cx="8257663" cy="2968115"/>
            <a:chOff x="0" y="-57150"/>
            <a:chExt cx="949236" cy="273321"/>
          </a:xfrm>
        </p:grpSpPr>
        <p:sp>
          <p:nvSpPr>
            <p:cNvPr id="49" name="Google Shape;137;p13"/>
            <p:cNvSpPr/>
            <p:nvPr/>
          </p:nvSpPr>
          <p:spPr>
            <a:xfrm>
              <a:off x="0" y="0"/>
              <a:ext cx="949236" cy="216171"/>
            </a:xfrm>
            <a:custGeom>
              <a:avLst/>
              <a:gdLst/>
              <a:ahLst/>
              <a:cxnLst/>
              <a:rect l="l" t="t" r="r" b="b"/>
              <a:pathLst>
                <a:path w="949236" h="216171" extrusionOk="0">
                  <a:moveTo>
                    <a:pt x="108086" y="0"/>
                  </a:moveTo>
                  <a:lnTo>
                    <a:pt x="841150" y="0"/>
                  </a:lnTo>
                  <a:cubicBezTo>
                    <a:pt x="869816" y="0"/>
                    <a:pt x="897308" y="11388"/>
                    <a:pt x="917578" y="31658"/>
                  </a:cubicBezTo>
                  <a:cubicBezTo>
                    <a:pt x="937848" y="51928"/>
                    <a:pt x="949236" y="79420"/>
                    <a:pt x="949236" y="108086"/>
                  </a:cubicBezTo>
                  <a:lnTo>
                    <a:pt x="949236" y="108086"/>
                  </a:lnTo>
                  <a:cubicBezTo>
                    <a:pt x="949236" y="136752"/>
                    <a:pt x="937848" y="164244"/>
                    <a:pt x="917578" y="184514"/>
                  </a:cubicBezTo>
                  <a:cubicBezTo>
                    <a:pt x="897308" y="204784"/>
                    <a:pt x="869816" y="216171"/>
                    <a:pt x="841150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F686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38;p13"/>
            <p:cNvSpPr txBox="1"/>
            <p:nvPr/>
          </p:nvSpPr>
          <p:spPr>
            <a:xfrm>
              <a:off x="0" y="-57150"/>
              <a:ext cx="949236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2870791" y="7386638"/>
            <a:ext cx="750658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ME" sz="28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,,Игре некада и сада</a:t>
            </a:r>
            <a:r>
              <a:rPr lang="en-US" sz="28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8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деца, васпитачи, баке и деке у причи и игри у васпитној групи ,,Јабука</a:t>
            </a:r>
            <a:r>
              <a:rPr lang="en-US" sz="28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8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и јасленој васпитној групи ,,Капљица</a:t>
            </a:r>
            <a:r>
              <a:rPr lang="en-US" sz="28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8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</a:t>
            </a:r>
            <a:endParaRPr lang="sr-Cyrl-ME" sz="2800" b="1" spc="50" dirty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CC3FF"/>
        </a:solidFill>
        <a:effectLst/>
      </p:bgPr>
    </p:bg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2" name="Google Shape;182;p15"/>
          <p:cNvGrpSpPr/>
          <p:nvPr/>
        </p:nvGrpSpPr>
        <p:grpSpPr>
          <a:xfrm>
            <a:off x="657670" y="475098"/>
            <a:ext cx="16972660" cy="9192142"/>
            <a:chOff x="0" y="-38100"/>
            <a:chExt cx="4470166" cy="2420976"/>
          </a:xfrm>
        </p:grpSpPr>
        <p:sp>
          <p:nvSpPr>
            <p:cNvPr id="183" name="Google Shape;183;p15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15"/>
            <p:cNvSpPr txBox="1"/>
            <p:nvPr/>
          </p:nvSpPr>
          <p:spPr>
            <a:xfrm>
              <a:off x="0" y="-38100"/>
              <a:ext cx="4470166" cy="242097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1" name="Picture 10" descr="баке печ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742" y="1527402"/>
            <a:ext cx="7743825" cy="7788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 descr="баке пуж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63743" y="1142999"/>
            <a:ext cx="7743825" cy="5857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3" name="Google Shape;115;p12"/>
          <p:cNvGrpSpPr/>
          <p:nvPr/>
        </p:nvGrpSpPr>
        <p:grpSpPr>
          <a:xfrm>
            <a:off x="9040625" y="6752544"/>
            <a:ext cx="7954696" cy="3534456"/>
            <a:chOff x="0" y="-57150"/>
            <a:chExt cx="910034" cy="273321"/>
          </a:xfrm>
        </p:grpSpPr>
        <p:sp>
          <p:nvSpPr>
            <p:cNvPr id="14" name="Google Shape;116;p12"/>
            <p:cNvSpPr/>
            <p:nvPr/>
          </p:nvSpPr>
          <p:spPr>
            <a:xfrm>
              <a:off x="8108" y="-33665"/>
              <a:ext cx="901926" cy="216171"/>
            </a:xfrm>
            <a:custGeom>
              <a:avLst/>
              <a:gdLst/>
              <a:ahLst/>
              <a:cxnLst/>
              <a:rect l="l" t="t" r="r" b="b"/>
              <a:pathLst>
                <a:path w="901926" h="216171" extrusionOk="0">
                  <a:moveTo>
                    <a:pt x="108086" y="0"/>
                  </a:moveTo>
                  <a:lnTo>
                    <a:pt x="793841" y="0"/>
                  </a:lnTo>
                  <a:cubicBezTo>
                    <a:pt x="822507" y="0"/>
                    <a:pt x="849999" y="11388"/>
                    <a:pt x="870269" y="31658"/>
                  </a:cubicBezTo>
                  <a:cubicBezTo>
                    <a:pt x="890539" y="51928"/>
                    <a:pt x="901926" y="79420"/>
                    <a:pt x="901926" y="108086"/>
                  </a:cubicBezTo>
                  <a:lnTo>
                    <a:pt x="901926" y="108086"/>
                  </a:lnTo>
                  <a:cubicBezTo>
                    <a:pt x="901926" y="136752"/>
                    <a:pt x="890539" y="164244"/>
                    <a:pt x="870269" y="184514"/>
                  </a:cubicBezTo>
                  <a:cubicBezTo>
                    <a:pt x="849999" y="204784"/>
                    <a:pt x="822507" y="216171"/>
                    <a:pt x="793841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C663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17;p12"/>
            <p:cNvSpPr txBox="1"/>
            <p:nvPr/>
          </p:nvSpPr>
          <p:spPr>
            <a:xfrm>
              <a:off x="0" y="-57150"/>
              <a:ext cx="901926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8227499" y="7058352"/>
            <a:ext cx="184731" cy="3593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40000"/>
              </a:lnSpc>
            </a:pPr>
            <a:endParaRPr lang="ru-RU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872663" y="7586662"/>
            <a:ext cx="69723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ME" sz="2400" b="1" spc="50" dirty="0" smtClean="0">
                <a:ln w="11430"/>
                <a:solidFill>
                  <a:schemeClr val="bg1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,,Игре некада и сада</a:t>
            </a:r>
            <a:r>
              <a:rPr lang="en-US" sz="2400" b="1" spc="50" dirty="0" smtClean="0">
                <a:ln w="11430"/>
                <a:solidFill>
                  <a:schemeClr val="bg1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spc="50" dirty="0" smtClean="0">
                <a:ln w="11430"/>
                <a:solidFill>
                  <a:schemeClr val="bg1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деца, васпитачи, баке и деке у причи и игри у групи у години пред полазак у школу ,,Печурка</a:t>
            </a:r>
            <a:r>
              <a:rPr lang="en-US" sz="2400" b="1" spc="50" dirty="0" smtClean="0">
                <a:ln w="11430"/>
                <a:solidFill>
                  <a:schemeClr val="bg1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spc="50" dirty="0" smtClean="0">
                <a:ln w="11430"/>
                <a:solidFill>
                  <a:schemeClr val="bg1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и васпитној групи ,,Пуж</a:t>
            </a:r>
            <a:r>
              <a:rPr lang="en-US" sz="2400" b="1" spc="50" dirty="0" smtClean="0">
                <a:ln w="11430"/>
                <a:solidFill>
                  <a:schemeClr val="bg1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spc="50" dirty="0" smtClean="0">
                <a:ln w="11430"/>
                <a:solidFill>
                  <a:schemeClr val="bg1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</a:t>
            </a:r>
            <a:endParaRPr lang="sr-Cyrl-ME" sz="2400" b="1" spc="50" dirty="0">
              <a:ln w="11430"/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8654"/>
        </a:solidFill>
        <a:effectLst/>
      </p:bgPr>
    </p:bg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" name="Google Shape;195;p16"/>
          <p:cNvGrpSpPr/>
          <p:nvPr/>
        </p:nvGrpSpPr>
        <p:grpSpPr>
          <a:xfrm>
            <a:off x="614807" y="489386"/>
            <a:ext cx="16972660" cy="9192142"/>
            <a:chOff x="0" y="-38100"/>
            <a:chExt cx="4470166" cy="2420976"/>
          </a:xfrm>
        </p:grpSpPr>
        <p:sp>
          <p:nvSpPr>
            <p:cNvPr id="196" name="Google Shape;196;p16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6"/>
            <p:cNvSpPr txBox="1"/>
            <p:nvPr/>
          </p:nvSpPr>
          <p:spPr>
            <a:xfrm>
              <a:off x="0" y="-38100"/>
              <a:ext cx="4470166" cy="242097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03" name="Google Shape;203;p16"/>
          <p:cNvGrpSpPr/>
          <p:nvPr/>
        </p:nvGrpSpPr>
        <p:grpSpPr>
          <a:xfrm>
            <a:off x="3186113" y="7872413"/>
            <a:ext cx="10858500" cy="1795904"/>
            <a:chOff x="0" y="-57150"/>
            <a:chExt cx="999729" cy="1057626"/>
          </a:xfrm>
        </p:grpSpPr>
        <p:sp>
          <p:nvSpPr>
            <p:cNvPr id="204" name="Google Shape;204;p16"/>
            <p:cNvSpPr/>
            <p:nvPr/>
          </p:nvSpPr>
          <p:spPr>
            <a:xfrm>
              <a:off x="0" y="0"/>
              <a:ext cx="999729" cy="1000476"/>
            </a:xfrm>
            <a:custGeom>
              <a:avLst/>
              <a:gdLst/>
              <a:ahLst/>
              <a:cxnLst/>
              <a:rect l="l" t="t" r="r" b="b"/>
              <a:pathLst>
                <a:path w="999729" h="1000476" extrusionOk="0">
                  <a:moveTo>
                    <a:pt x="81583" y="0"/>
                  </a:moveTo>
                  <a:lnTo>
                    <a:pt x="918146" y="0"/>
                  </a:lnTo>
                  <a:cubicBezTo>
                    <a:pt x="939783" y="0"/>
                    <a:pt x="960534" y="8595"/>
                    <a:pt x="975834" y="23895"/>
                  </a:cubicBezTo>
                  <a:cubicBezTo>
                    <a:pt x="991133" y="39195"/>
                    <a:pt x="999729" y="59946"/>
                    <a:pt x="999729" y="81583"/>
                  </a:cubicBezTo>
                  <a:lnTo>
                    <a:pt x="999729" y="918892"/>
                  </a:lnTo>
                  <a:cubicBezTo>
                    <a:pt x="999729" y="963950"/>
                    <a:pt x="963203" y="1000476"/>
                    <a:pt x="918146" y="1000476"/>
                  </a:cubicBezTo>
                  <a:lnTo>
                    <a:pt x="81583" y="1000476"/>
                  </a:lnTo>
                  <a:cubicBezTo>
                    <a:pt x="59946" y="1000476"/>
                    <a:pt x="39195" y="991880"/>
                    <a:pt x="23895" y="976580"/>
                  </a:cubicBezTo>
                  <a:cubicBezTo>
                    <a:pt x="8595" y="961281"/>
                    <a:pt x="0" y="940530"/>
                    <a:pt x="0" y="918892"/>
                  </a:cubicBezTo>
                  <a:lnTo>
                    <a:pt x="0" y="81583"/>
                  </a:lnTo>
                  <a:cubicBezTo>
                    <a:pt x="0" y="59946"/>
                    <a:pt x="8595" y="39195"/>
                    <a:pt x="23895" y="23895"/>
                  </a:cubicBezTo>
                  <a:cubicBezTo>
                    <a:pt x="39195" y="8595"/>
                    <a:pt x="59946" y="0"/>
                    <a:pt x="81583" y="0"/>
                  </a:cubicBezTo>
                  <a:close/>
                </a:path>
              </a:pathLst>
            </a:custGeom>
            <a:solidFill>
              <a:srgbClr val="3A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6"/>
            <p:cNvSpPr txBox="1"/>
            <p:nvPr/>
          </p:nvSpPr>
          <p:spPr>
            <a:xfrm>
              <a:off x="0" y="-57150"/>
              <a:ext cx="999729" cy="10576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7" name="Picture 26" descr="баке пуж1.jpg"/>
          <p:cNvPicPr>
            <a:picLocks noChangeAspect="1"/>
          </p:cNvPicPr>
          <p:nvPr/>
        </p:nvPicPr>
        <p:blipFill>
          <a:blip r:embed="rId3"/>
          <a:srcRect t="17626"/>
          <a:stretch>
            <a:fillRect/>
          </a:stretch>
        </p:blipFill>
        <p:spPr>
          <a:xfrm>
            <a:off x="1053620" y="795114"/>
            <a:ext cx="8000882" cy="71915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Picture 27" descr="баке твити.jpg"/>
          <p:cNvPicPr>
            <a:picLocks noChangeAspect="1"/>
          </p:cNvPicPr>
          <p:nvPr/>
        </p:nvPicPr>
        <p:blipFill>
          <a:blip r:embed="rId4"/>
          <a:srcRect l="7254" t="13467"/>
          <a:stretch>
            <a:fillRect/>
          </a:stretch>
        </p:blipFill>
        <p:spPr>
          <a:xfrm>
            <a:off x="9344025" y="1103129"/>
            <a:ext cx="7952164" cy="6683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Rectangle 28"/>
          <p:cNvSpPr/>
          <p:nvPr/>
        </p:nvSpPr>
        <p:spPr>
          <a:xfrm>
            <a:off x="4104169" y="8072438"/>
            <a:ext cx="78893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ME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,,Игре некада и сада</a:t>
            </a:r>
            <a:r>
              <a:rPr lang="en-US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деца, васпитачи, баке и деке у причи и игри у васпитним групама ,,Пуж</a:t>
            </a:r>
            <a:r>
              <a:rPr lang="en-US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и ,,Твити</a:t>
            </a:r>
            <a:r>
              <a:rPr lang="en-US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</a:t>
            </a:r>
            <a:endParaRPr lang="sr-Cyrl-ME" sz="2400" b="1" spc="50" dirty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8654"/>
        </a:solidFill>
        <a:effectLst/>
      </p:bgPr>
    </p:bg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4" name="Google Shape;224;p17"/>
          <p:cNvGrpSpPr/>
          <p:nvPr/>
        </p:nvGrpSpPr>
        <p:grpSpPr>
          <a:xfrm>
            <a:off x="814832" y="-1"/>
            <a:ext cx="16972660" cy="10058403"/>
            <a:chOff x="0" y="-57150"/>
            <a:chExt cx="4470166" cy="2471624"/>
          </a:xfrm>
        </p:grpSpPr>
        <p:sp>
          <p:nvSpPr>
            <p:cNvPr id="225" name="Google Shape;225;p17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17"/>
            <p:cNvSpPr txBox="1"/>
            <p:nvPr/>
          </p:nvSpPr>
          <p:spPr>
            <a:xfrm>
              <a:off x="0" y="-57150"/>
              <a:ext cx="4470166" cy="247162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0" name="Picture 9" descr="баке цвет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818" y="514350"/>
            <a:ext cx="10917381" cy="90164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2" name="Google Shape;115;p12"/>
          <p:cNvGrpSpPr/>
          <p:nvPr/>
        </p:nvGrpSpPr>
        <p:grpSpPr>
          <a:xfrm>
            <a:off x="12044361" y="4611585"/>
            <a:ext cx="5622471" cy="4234543"/>
            <a:chOff x="0" y="-57150"/>
            <a:chExt cx="910034" cy="273321"/>
          </a:xfrm>
        </p:grpSpPr>
        <p:sp>
          <p:nvSpPr>
            <p:cNvPr id="13" name="Google Shape;116;p12"/>
            <p:cNvSpPr/>
            <p:nvPr/>
          </p:nvSpPr>
          <p:spPr>
            <a:xfrm>
              <a:off x="8108" y="-33665"/>
              <a:ext cx="901926" cy="216171"/>
            </a:xfrm>
            <a:custGeom>
              <a:avLst/>
              <a:gdLst/>
              <a:ahLst/>
              <a:cxnLst/>
              <a:rect l="l" t="t" r="r" b="b"/>
              <a:pathLst>
                <a:path w="901926" h="216171" extrusionOk="0">
                  <a:moveTo>
                    <a:pt x="108086" y="0"/>
                  </a:moveTo>
                  <a:lnTo>
                    <a:pt x="793841" y="0"/>
                  </a:lnTo>
                  <a:cubicBezTo>
                    <a:pt x="822507" y="0"/>
                    <a:pt x="849999" y="11388"/>
                    <a:pt x="870269" y="31658"/>
                  </a:cubicBezTo>
                  <a:cubicBezTo>
                    <a:pt x="890539" y="51928"/>
                    <a:pt x="901926" y="79420"/>
                    <a:pt x="901926" y="108086"/>
                  </a:cubicBezTo>
                  <a:lnTo>
                    <a:pt x="901926" y="108086"/>
                  </a:lnTo>
                  <a:cubicBezTo>
                    <a:pt x="901926" y="136752"/>
                    <a:pt x="890539" y="164244"/>
                    <a:pt x="870269" y="184514"/>
                  </a:cubicBezTo>
                  <a:cubicBezTo>
                    <a:pt x="849999" y="204784"/>
                    <a:pt x="822507" y="216171"/>
                    <a:pt x="793841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C663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17;p12"/>
            <p:cNvSpPr txBox="1"/>
            <p:nvPr/>
          </p:nvSpPr>
          <p:spPr>
            <a:xfrm>
              <a:off x="0" y="-57150"/>
              <a:ext cx="901926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" name="Rectangle 14"/>
          <p:cNvSpPr/>
          <p:nvPr/>
        </p:nvSpPr>
        <p:spPr>
          <a:xfrm>
            <a:off x="11987213" y="5347854"/>
            <a:ext cx="552926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r-Cyrl-ME" sz="2400" b="1" spc="50" dirty="0" smtClean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ctr"/>
            <a:r>
              <a:rPr lang="sr-Cyrl-ME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,,Игре некада и сада</a:t>
            </a:r>
            <a:r>
              <a:rPr lang="en-US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деца, васпитачи, баке и деке у причи и игри у групи у години пред полазак у школу ,,Цвет</a:t>
            </a:r>
            <a:r>
              <a:rPr lang="en-US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 </a:t>
            </a:r>
            <a:endParaRPr lang="sr-Cyrl-ME" sz="2400" b="1" spc="50" dirty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36;p13"/>
          <p:cNvGrpSpPr/>
          <p:nvPr/>
        </p:nvGrpSpPr>
        <p:grpSpPr>
          <a:xfrm>
            <a:off x="5174672" y="8172016"/>
            <a:ext cx="8315326" cy="1857375"/>
            <a:chOff x="0" y="-57150"/>
            <a:chExt cx="949236" cy="273321"/>
          </a:xfrm>
        </p:grpSpPr>
        <p:sp>
          <p:nvSpPr>
            <p:cNvPr id="137" name="Google Shape;137;p13"/>
            <p:cNvSpPr/>
            <p:nvPr/>
          </p:nvSpPr>
          <p:spPr>
            <a:xfrm>
              <a:off x="0" y="0"/>
              <a:ext cx="949236" cy="216171"/>
            </a:xfrm>
            <a:custGeom>
              <a:avLst/>
              <a:gdLst/>
              <a:ahLst/>
              <a:cxnLst/>
              <a:rect l="l" t="t" r="r" b="b"/>
              <a:pathLst>
                <a:path w="949236" h="216171" extrusionOk="0">
                  <a:moveTo>
                    <a:pt x="108086" y="0"/>
                  </a:moveTo>
                  <a:lnTo>
                    <a:pt x="841150" y="0"/>
                  </a:lnTo>
                  <a:cubicBezTo>
                    <a:pt x="869816" y="0"/>
                    <a:pt x="897308" y="11388"/>
                    <a:pt x="917578" y="31658"/>
                  </a:cubicBezTo>
                  <a:cubicBezTo>
                    <a:pt x="937848" y="51928"/>
                    <a:pt x="949236" y="79420"/>
                    <a:pt x="949236" y="108086"/>
                  </a:cubicBezTo>
                  <a:lnTo>
                    <a:pt x="949236" y="108086"/>
                  </a:lnTo>
                  <a:cubicBezTo>
                    <a:pt x="949236" y="136752"/>
                    <a:pt x="937848" y="164244"/>
                    <a:pt x="917578" y="184514"/>
                  </a:cubicBezTo>
                  <a:cubicBezTo>
                    <a:pt x="897308" y="204784"/>
                    <a:pt x="869816" y="216171"/>
                    <a:pt x="841150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F686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13"/>
            <p:cNvSpPr txBox="1"/>
            <p:nvPr/>
          </p:nvSpPr>
          <p:spPr>
            <a:xfrm>
              <a:off x="0" y="-57150"/>
              <a:ext cx="949236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5343525" y="8858250"/>
            <a:ext cx="780097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Народне игре и песме у оквиру ,,Дечије недеље</a:t>
            </a:r>
            <a:r>
              <a:rPr lang="en-US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деца, родитељи, васпитачи, стручни сарадници и ,,Чарапани</a:t>
            </a:r>
            <a:r>
              <a:rPr lang="en-US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endParaRPr lang="sr-Cyrl-ME" sz="2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12" descr="чарапани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99" y="761998"/>
            <a:ext cx="17216439" cy="76962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5ED"/>
        </a:solidFill>
        <a:effectLst/>
      </p:bgPr>
    </p:bg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6" name="Google Shape;236;p18"/>
          <p:cNvGrpSpPr/>
          <p:nvPr/>
        </p:nvGrpSpPr>
        <p:grpSpPr>
          <a:xfrm>
            <a:off x="754651" y="402768"/>
            <a:ext cx="16972660" cy="9264472"/>
            <a:chOff x="0" y="-57150"/>
            <a:chExt cx="4470166" cy="2440026"/>
          </a:xfrm>
        </p:grpSpPr>
        <p:sp>
          <p:nvSpPr>
            <p:cNvPr id="237" name="Google Shape;237;p18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3A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18"/>
            <p:cNvSpPr txBox="1"/>
            <p:nvPr/>
          </p:nvSpPr>
          <p:spPr>
            <a:xfrm>
              <a:off x="0" y="-57150"/>
              <a:ext cx="4470166" cy="24400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9" name="Picture 8" descr="играчка и ј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5650" y="1088075"/>
            <a:ext cx="9471004" cy="80974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10654145" y="6982692"/>
            <a:ext cx="6941128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sr-Latn-R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ctr"/>
            <a:endParaRPr lang="sr-Latn-R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ctr"/>
            <a:endParaRPr lang="sr-Latn-R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ctr"/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,,Моја омиљена играчка и ја у вртићу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у оквиру ,,Дечије недеље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деца и васпитачи  јаслене васпитне групе </a:t>
            </a:r>
            <a:r>
              <a:rPr lang="sr-Cyrl-ME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,,Капљица</a:t>
            </a:r>
            <a:r>
              <a:rPr lang="en-US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endParaRPr lang="sr-Cyrl-ME" sz="240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EB97"/>
        </a:solidFill>
        <a:effectLst/>
      </p:bgPr>
    </p:bg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7" name="Google Shape;247;p19"/>
          <p:cNvGrpSpPr/>
          <p:nvPr/>
        </p:nvGrpSpPr>
        <p:grpSpPr>
          <a:xfrm>
            <a:off x="657670" y="475098"/>
            <a:ext cx="16972660" cy="9192142"/>
            <a:chOff x="0" y="-38100"/>
            <a:chExt cx="4470166" cy="2420976"/>
          </a:xfrm>
        </p:grpSpPr>
        <p:sp>
          <p:nvSpPr>
            <p:cNvPr id="248" name="Google Shape;248;p19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249;p19"/>
            <p:cNvSpPr txBox="1"/>
            <p:nvPr/>
          </p:nvSpPr>
          <p:spPr>
            <a:xfrm>
              <a:off x="0" y="-38100"/>
              <a:ext cx="4470166" cy="242097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0" name="Picture 9" descr="сликовница на дар твити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3006" y="974056"/>
            <a:ext cx="5504564" cy="85271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 descr="сликовница на дар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5122" y="1058432"/>
            <a:ext cx="5951169" cy="83488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2" name="Google Shape;136;p13"/>
          <p:cNvGrpSpPr/>
          <p:nvPr/>
        </p:nvGrpSpPr>
        <p:grpSpPr>
          <a:xfrm>
            <a:off x="12987338" y="2143125"/>
            <a:ext cx="4917557" cy="2828925"/>
            <a:chOff x="0" y="-57150"/>
            <a:chExt cx="949236" cy="273321"/>
          </a:xfrm>
        </p:grpSpPr>
        <p:sp>
          <p:nvSpPr>
            <p:cNvPr id="13" name="Google Shape;137;p13"/>
            <p:cNvSpPr/>
            <p:nvPr/>
          </p:nvSpPr>
          <p:spPr>
            <a:xfrm>
              <a:off x="0" y="0"/>
              <a:ext cx="949236" cy="216171"/>
            </a:xfrm>
            <a:custGeom>
              <a:avLst/>
              <a:gdLst/>
              <a:ahLst/>
              <a:cxnLst/>
              <a:rect l="l" t="t" r="r" b="b"/>
              <a:pathLst>
                <a:path w="949236" h="216171" extrusionOk="0">
                  <a:moveTo>
                    <a:pt x="108086" y="0"/>
                  </a:moveTo>
                  <a:lnTo>
                    <a:pt x="841150" y="0"/>
                  </a:lnTo>
                  <a:cubicBezTo>
                    <a:pt x="869816" y="0"/>
                    <a:pt x="897308" y="11388"/>
                    <a:pt x="917578" y="31658"/>
                  </a:cubicBezTo>
                  <a:cubicBezTo>
                    <a:pt x="937848" y="51928"/>
                    <a:pt x="949236" y="79420"/>
                    <a:pt x="949236" y="108086"/>
                  </a:cubicBezTo>
                  <a:lnTo>
                    <a:pt x="949236" y="108086"/>
                  </a:lnTo>
                  <a:cubicBezTo>
                    <a:pt x="949236" y="136752"/>
                    <a:pt x="937848" y="164244"/>
                    <a:pt x="917578" y="184514"/>
                  </a:cubicBezTo>
                  <a:cubicBezTo>
                    <a:pt x="897308" y="204784"/>
                    <a:pt x="869816" y="216171"/>
                    <a:pt x="841150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F686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38;p13"/>
            <p:cNvSpPr txBox="1"/>
            <p:nvPr/>
          </p:nvSpPr>
          <p:spPr>
            <a:xfrm>
              <a:off x="0" y="-57150"/>
              <a:ext cx="949236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" name="Rectangle 14"/>
          <p:cNvSpPr/>
          <p:nvPr/>
        </p:nvSpPr>
        <p:spPr>
          <a:xfrm>
            <a:off x="12583886" y="2937554"/>
            <a:ext cx="530362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,,Од срца књига на дар</a:t>
            </a:r>
            <a:r>
              <a:rPr lang="en-US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у оквиру ,,Дечије недеље</a:t>
            </a:r>
            <a:r>
              <a:rPr lang="en-US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деца и васпитачи васпитне групе ,,Твити</a:t>
            </a:r>
            <a:r>
              <a:rPr lang="en-US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и јаслене васпитне групе ,,Пахуљица</a:t>
            </a:r>
            <a:r>
              <a:rPr lang="en-US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endParaRPr lang="sr-Cyrl-ME" sz="240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47;p19"/>
          <p:cNvGrpSpPr/>
          <p:nvPr/>
        </p:nvGrpSpPr>
        <p:grpSpPr>
          <a:xfrm>
            <a:off x="657670" y="475098"/>
            <a:ext cx="16972660" cy="9192142"/>
            <a:chOff x="0" y="-38100"/>
            <a:chExt cx="4470166" cy="2420976"/>
          </a:xfrm>
        </p:grpSpPr>
        <p:sp>
          <p:nvSpPr>
            <p:cNvPr id="248" name="Google Shape;248;p19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249;p19"/>
            <p:cNvSpPr txBox="1"/>
            <p:nvPr/>
          </p:nvSpPr>
          <p:spPr>
            <a:xfrm>
              <a:off x="0" y="-38100"/>
              <a:ext cx="4470166" cy="242097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" name="Google Shape;136;p13"/>
          <p:cNvGrpSpPr/>
          <p:nvPr/>
        </p:nvGrpSpPr>
        <p:grpSpPr>
          <a:xfrm>
            <a:off x="11651673" y="1481470"/>
            <a:ext cx="5785721" cy="3381476"/>
            <a:chOff x="0" y="-57150"/>
            <a:chExt cx="949236" cy="273321"/>
          </a:xfrm>
        </p:grpSpPr>
        <p:sp>
          <p:nvSpPr>
            <p:cNvPr id="13" name="Google Shape;137;p13"/>
            <p:cNvSpPr/>
            <p:nvPr/>
          </p:nvSpPr>
          <p:spPr>
            <a:xfrm>
              <a:off x="0" y="0"/>
              <a:ext cx="949236" cy="216171"/>
            </a:xfrm>
            <a:custGeom>
              <a:avLst/>
              <a:gdLst/>
              <a:ahLst/>
              <a:cxnLst/>
              <a:rect l="l" t="t" r="r" b="b"/>
              <a:pathLst>
                <a:path w="949236" h="216171" extrusionOk="0">
                  <a:moveTo>
                    <a:pt x="108086" y="0"/>
                  </a:moveTo>
                  <a:lnTo>
                    <a:pt x="841150" y="0"/>
                  </a:lnTo>
                  <a:cubicBezTo>
                    <a:pt x="869816" y="0"/>
                    <a:pt x="897308" y="11388"/>
                    <a:pt x="917578" y="31658"/>
                  </a:cubicBezTo>
                  <a:cubicBezTo>
                    <a:pt x="937848" y="51928"/>
                    <a:pt x="949236" y="79420"/>
                    <a:pt x="949236" y="108086"/>
                  </a:cubicBezTo>
                  <a:lnTo>
                    <a:pt x="949236" y="108086"/>
                  </a:lnTo>
                  <a:cubicBezTo>
                    <a:pt x="949236" y="136752"/>
                    <a:pt x="937848" y="164244"/>
                    <a:pt x="917578" y="184514"/>
                  </a:cubicBezTo>
                  <a:cubicBezTo>
                    <a:pt x="897308" y="204784"/>
                    <a:pt x="869816" y="216171"/>
                    <a:pt x="841150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F686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38;p13"/>
            <p:cNvSpPr txBox="1"/>
            <p:nvPr/>
          </p:nvSpPr>
          <p:spPr>
            <a:xfrm>
              <a:off x="0" y="-57150"/>
              <a:ext cx="949236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" name="Rectangle 14"/>
          <p:cNvSpPr/>
          <p:nvPr/>
        </p:nvSpPr>
        <p:spPr>
          <a:xfrm>
            <a:off x="11782872" y="2936035"/>
            <a:ext cx="517707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,,</a:t>
            </a:r>
            <a:r>
              <a:rPr lang="sr-Cyrl-ME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Од срца књига на дар</a:t>
            </a:r>
            <a:r>
              <a:rPr lang="en-US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у оквиру ,,Дечије недеље</a:t>
            </a:r>
            <a:r>
              <a:rPr lang="en-US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деца и васпитачи јаслене васпитне групе ,,Колибри</a:t>
            </a:r>
            <a:r>
              <a:rPr lang="en-US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endParaRPr lang="sr-Cyrl-ME" sz="240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15" descr="сликовница на дар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982" y="737110"/>
            <a:ext cx="9795163" cy="87948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36;p18"/>
          <p:cNvGrpSpPr/>
          <p:nvPr/>
        </p:nvGrpSpPr>
        <p:grpSpPr>
          <a:xfrm>
            <a:off x="657670" y="402768"/>
            <a:ext cx="16972660" cy="9264472"/>
            <a:chOff x="0" y="-57150"/>
            <a:chExt cx="4470166" cy="2440026"/>
          </a:xfrm>
        </p:grpSpPr>
        <p:sp>
          <p:nvSpPr>
            <p:cNvPr id="237" name="Google Shape;237;p18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3A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18"/>
            <p:cNvSpPr txBox="1"/>
            <p:nvPr/>
          </p:nvSpPr>
          <p:spPr>
            <a:xfrm>
              <a:off x="0" y="-57150"/>
              <a:ext cx="4470166" cy="24400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3572539" y="8129588"/>
            <a:ext cx="1041990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Дечији маскенбал у оквиру ,,Дечије недеље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деца и васпитачи  полудневних васпитних  група </a:t>
            </a:r>
            <a:r>
              <a:rPr lang="sr-Cyrl-ME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из Бивоља и Крвавице</a:t>
            </a:r>
            <a:endParaRPr lang="sr-Cyrl-ME" sz="240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0" descr="маскенбал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4450" y="1059269"/>
            <a:ext cx="15059025" cy="6984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36;p18"/>
          <p:cNvGrpSpPr/>
          <p:nvPr/>
        </p:nvGrpSpPr>
        <p:grpSpPr>
          <a:xfrm>
            <a:off x="572609" y="381503"/>
            <a:ext cx="16972660" cy="9264472"/>
            <a:chOff x="0" y="-57150"/>
            <a:chExt cx="4470166" cy="2440026"/>
          </a:xfrm>
        </p:grpSpPr>
        <p:sp>
          <p:nvSpPr>
            <p:cNvPr id="237" name="Google Shape;237;p18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3A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18"/>
            <p:cNvSpPr txBox="1"/>
            <p:nvPr/>
          </p:nvSpPr>
          <p:spPr>
            <a:xfrm>
              <a:off x="0" y="-57150"/>
              <a:ext cx="4470166" cy="24400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893134" y="8258175"/>
            <a:ext cx="840802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Дечији маскенбал у оквиру ,,Дечије недеље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деца и васпитачи  група у години пред полазак у школу ,,Печурка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 и ,,Цвет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endParaRPr lang="sr-Cyrl-ME" sz="240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маскенбал1печурк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7326" y="552783"/>
            <a:ext cx="8073739" cy="76911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 descr="маскенбал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4063" y="536057"/>
            <a:ext cx="7325500" cy="89794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36;p18"/>
          <p:cNvGrpSpPr/>
          <p:nvPr/>
        </p:nvGrpSpPr>
        <p:grpSpPr>
          <a:xfrm>
            <a:off x="586232" y="488493"/>
            <a:ext cx="16972660" cy="9264472"/>
            <a:chOff x="0" y="-57150"/>
            <a:chExt cx="4470166" cy="2440026"/>
          </a:xfrm>
        </p:grpSpPr>
        <p:sp>
          <p:nvSpPr>
            <p:cNvPr id="237" name="Google Shape;237;p18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3A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18"/>
            <p:cNvSpPr txBox="1"/>
            <p:nvPr/>
          </p:nvSpPr>
          <p:spPr>
            <a:xfrm>
              <a:off x="0" y="-57150"/>
              <a:ext cx="4470166" cy="24400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1219200" y="8409709"/>
            <a:ext cx="15940088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ctr"/>
            <a:r>
              <a:rPr lang="sr-Cyrl-ME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Дечији маскенбал у оквиру ,,Дечије недеље</a:t>
            </a:r>
            <a:r>
              <a:rPr lang="en-U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деца и васпитачи  полудневне васпитне групе </a:t>
            </a:r>
            <a:r>
              <a:rPr lang="sr-Cyrl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из Великих Купаца и васпитне групе ,,Лане</a:t>
            </a:r>
            <a:r>
              <a:rPr lang="en-US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endParaRPr lang="sr-Cyrl-ME" sz="2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маскенбал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295" y="800100"/>
            <a:ext cx="5951686" cy="8001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 descr="маскенбал4.jpg"/>
          <p:cNvPicPr>
            <a:picLocks noChangeAspect="1"/>
          </p:cNvPicPr>
          <p:nvPr/>
        </p:nvPicPr>
        <p:blipFill>
          <a:blip r:embed="rId4"/>
          <a:srcRect r="15914"/>
          <a:stretch>
            <a:fillRect/>
          </a:stretch>
        </p:blipFill>
        <p:spPr>
          <a:xfrm>
            <a:off x="7464056" y="910413"/>
            <a:ext cx="9795244" cy="7748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36;p18"/>
          <p:cNvGrpSpPr/>
          <p:nvPr/>
        </p:nvGrpSpPr>
        <p:grpSpPr>
          <a:xfrm>
            <a:off x="657670" y="402768"/>
            <a:ext cx="16972660" cy="9264472"/>
            <a:chOff x="0" y="-57150"/>
            <a:chExt cx="4470166" cy="2440026"/>
          </a:xfrm>
        </p:grpSpPr>
        <p:sp>
          <p:nvSpPr>
            <p:cNvPr id="237" name="Google Shape;237;p18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3A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18"/>
            <p:cNvSpPr txBox="1"/>
            <p:nvPr/>
          </p:nvSpPr>
          <p:spPr>
            <a:xfrm>
              <a:off x="0" y="-57150"/>
              <a:ext cx="4470166" cy="24400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7442791" y="8086724"/>
            <a:ext cx="1041990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Дечији маскенбал у оквиру ,,Дечије недеље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деца и васпитачи  јаслене васпитне групе ,,Капљица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 и  васпитне групе ,,Срце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endParaRPr lang="sr-Cyrl-ME" sz="240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маскенбал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991" y="852369"/>
            <a:ext cx="6593372" cy="84345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 descr="маскенбал6.jpg"/>
          <p:cNvPicPr>
            <a:picLocks noChangeAspect="1"/>
          </p:cNvPicPr>
          <p:nvPr/>
        </p:nvPicPr>
        <p:blipFill>
          <a:blip r:embed="rId4"/>
          <a:srcRect b="17626"/>
          <a:stretch>
            <a:fillRect/>
          </a:stretch>
        </p:blipFill>
        <p:spPr>
          <a:xfrm>
            <a:off x="8038215" y="906423"/>
            <a:ext cx="8910084" cy="7137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5ED"/>
        </a:solidFill>
        <a:effectLst/>
      </p:bgPr>
    </p:bg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7" name="Google Shape;367;p24"/>
          <p:cNvGrpSpPr/>
          <p:nvPr/>
        </p:nvGrpSpPr>
        <p:grpSpPr>
          <a:xfrm>
            <a:off x="1892595" y="8143874"/>
            <a:ext cx="12333768" cy="1864303"/>
            <a:chOff x="0" y="-38100"/>
            <a:chExt cx="1926131" cy="1033815"/>
          </a:xfrm>
        </p:grpSpPr>
        <p:sp>
          <p:nvSpPr>
            <p:cNvPr id="368" name="Google Shape;368;p24"/>
            <p:cNvSpPr/>
            <p:nvPr/>
          </p:nvSpPr>
          <p:spPr>
            <a:xfrm>
              <a:off x="0" y="0"/>
              <a:ext cx="1926131" cy="995715"/>
            </a:xfrm>
            <a:custGeom>
              <a:avLst/>
              <a:gdLst/>
              <a:ahLst/>
              <a:cxnLst/>
              <a:rect l="l" t="t" r="r" b="b"/>
              <a:pathLst>
                <a:path w="1926131" h="995715" extrusionOk="0">
                  <a:moveTo>
                    <a:pt x="31758" y="0"/>
                  </a:moveTo>
                  <a:lnTo>
                    <a:pt x="1894373" y="0"/>
                  </a:lnTo>
                  <a:cubicBezTo>
                    <a:pt x="1902795" y="0"/>
                    <a:pt x="1910873" y="3346"/>
                    <a:pt x="1916829" y="9302"/>
                  </a:cubicBezTo>
                  <a:cubicBezTo>
                    <a:pt x="1922785" y="15258"/>
                    <a:pt x="1926131" y="23336"/>
                    <a:pt x="1926131" y="31758"/>
                  </a:cubicBezTo>
                  <a:lnTo>
                    <a:pt x="1926131" y="963957"/>
                  </a:lnTo>
                  <a:cubicBezTo>
                    <a:pt x="1926131" y="981496"/>
                    <a:pt x="1911912" y="995715"/>
                    <a:pt x="1894373" y="995715"/>
                  </a:cubicBezTo>
                  <a:lnTo>
                    <a:pt x="31758" y="995715"/>
                  </a:lnTo>
                  <a:cubicBezTo>
                    <a:pt x="14219" y="995715"/>
                    <a:pt x="0" y="981496"/>
                    <a:pt x="0" y="963957"/>
                  </a:cubicBezTo>
                  <a:lnTo>
                    <a:pt x="0" y="31758"/>
                  </a:lnTo>
                  <a:cubicBezTo>
                    <a:pt x="0" y="14219"/>
                    <a:pt x="14219" y="0"/>
                    <a:pt x="31758" y="0"/>
                  </a:cubicBezTo>
                  <a:close/>
                </a:path>
              </a:pathLst>
            </a:custGeom>
            <a:solidFill>
              <a:srgbClr val="3A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24"/>
            <p:cNvSpPr txBox="1"/>
            <p:nvPr/>
          </p:nvSpPr>
          <p:spPr>
            <a:xfrm>
              <a:off x="0" y="-38100"/>
              <a:ext cx="1926131" cy="103381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36944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6" name="Picture 15" descr="хум вашар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595" y="494081"/>
            <a:ext cx="8022930" cy="77498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16" descr="хум вашар2.jpg"/>
          <p:cNvPicPr>
            <a:picLocks noChangeAspect="1"/>
          </p:cNvPicPr>
          <p:nvPr/>
        </p:nvPicPr>
        <p:blipFill>
          <a:blip r:embed="rId4"/>
          <a:srcRect t="23009"/>
          <a:stretch>
            <a:fillRect/>
          </a:stretch>
        </p:blipFill>
        <p:spPr>
          <a:xfrm>
            <a:off x="9435065" y="354861"/>
            <a:ext cx="7909959" cy="7831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Rectangle 17"/>
          <p:cNvSpPr/>
          <p:nvPr/>
        </p:nvSpPr>
        <p:spPr>
          <a:xfrm rot="10800000" flipV="1">
            <a:off x="2045268" y="8578134"/>
            <a:ext cx="1186229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Хуманитарни дечији вашар за нашег суграђанина Дејана Димитријевића</a:t>
            </a:r>
            <a:r>
              <a:rPr lang="sr-Cyrl-ME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у оквиру ,,Дечије недеље</a:t>
            </a:r>
            <a:r>
              <a:rPr lang="en-US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деца, васпитачи и родитељи полудневних група из Великих Купаца и Падежа</a:t>
            </a:r>
            <a:endParaRPr lang="sr-Cyrl-ME" sz="240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367;p24"/>
          <p:cNvGrpSpPr/>
          <p:nvPr/>
        </p:nvGrpSpPr>
        <p:grpSpPr>
          <a:xfrm>
            <a:off x="8035636" y="7038108"/>
            <a:ext cx="9933387" cy="3248892"/>
            <a:chOff x="0" y="-38100"/>
            <a:chExt cx="1926131" cy="1033815"/>
          </a:xfrm>
        </p:grpSpPr>
        <p:sp>
          <p:nvSpPr>
            <p:cNvPr id="368" name="Google Shape;368;p24"/>
            <p:cNvSpPr/>
            <p:nvPr/>
          </p:nvSpPr>
          <p:spPr>
            <a:xfrm>
              <a:off x="0" y="282256"/>
              <a:ext cx="1926131" cy="713459"/>
            </a:xfrm>
            <a:custGeom>
              <a:avLst/>
              <a:gdLst/>
              <a:ahLst/>
              <a:cxnLst/>
              <a:rect l="l" t="t" r="r" b="b"/>
              <a:pathLst>
                <a:path w="1926131" h="995715" extrusionOk="0">
                  <a:moveTo>
                    <a:pt x="31758" y="0"/>
                  </a:moveTo>
                  <a:lnTo>
                    <a:pt x="1894373" y="0"/>
                  </a:lnTo>
                  <a:cubicBezTo>
                    <a:pt x="1902795" y="0"/>
                    <a:pt x="1910873" y="3346"/>
                    <a:pt x="1916829" y="9302"/>
                  </a:cubicBezTo>
                  <a:cubicBezTo>
                    <a:pt x="1922785" y="15258"/>
                    <a:pt x="1926131" y="23336"/>
                    <a:pt x="1926131" y="31758"/>
                  </a:cubicBezTo>
                  <a:lnTo>
                    <a:pt x="1926131" y="963957"/>
                  </a:lnTo>
                  <a:cubicBezTo>
                    <a:pt x="1926131" y="981496"/>
                    <a:pt x="1911912" y="995715"/>
                    <a:pt x="1894373" y="995715"/>
                  </a:cubicBezTo>
                  <a:lnTo>
                    <a:pt x="31758" y="995715"/>
                  </a:lnTo>
                  <a:cubicBezTo>
                    <a:pt x="14219" y="995715"/>
                    <a:pt x="0" y="981496"/>
                    <a:pt x="0" y="963957"/>
                  </a:cubicBezTo>
                  <a:lnTo>
                    <a:pt x="0" y="31758"/>
                  </a:lnTo>
                  <a:cubicBezTo>
                    <a:pt x="0" y="14219"/>
                    <a:pt x="14219" y="0"/>
                    <a:pt x="31758" y="0"/>
                  </a:cubicBezTo>
                  <a:close/>
                </a:path>
              </a:pathLst>
            </a:custGeom>
            <a:solidFill>
              <a:srgbClr val="3A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24"/>
            <p:cNvSpPr txBox="1"/>
            <p:nvPr/>
          </p:nvSpPr>
          <p:spPr>
            <a:xfrm>
              <a:off x="0" y="-38100"/>
              <a:ext cx="1926131" cy="103381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36944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8" name="Rectangle 17"/>
          <p:cNvSpPr/>
          <p:nvPr/>
        </p:nvSpPr>
        <p:spPr>
          <a:xfrm rot="10800000" flipV="1">
            <a:off x="9351818" y="8409094"/>
            <a:ext cx="861752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Хуманитарни дечији вашар за нашег суграђанина Дејана   Димитријевића</a:t>
            </a:r>
            <a:r>
              <a:rPr lang="sr-Cyrl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у оквиру ,,Дечије недеље</a:t>
            </a:r>
            <a:r>
              <a:rPr lang="en-US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деца, васпитачи и родитељи </a:t>
            </a:r>
            <a:r>
              <a:rPr lang="sr-Cyrl-ME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васпитних група</a:t>
            </a:r>
            <a:r>
              <a:rPr lang="sr-Cyrl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,,Јабука</a:t>
            </a:r>
            <a:r>
              <a:rPr lang="en-US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 и ,,Лане</a:t>
            </a:r>
            <a:r>
              <a:rPr lang="en-US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</a:t>
            </a:r>
            <a:endParaRPr lang="sr-Cyrl-ME" sz="2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11" descr="хум вашар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54" y="189664"/>
            <a:ext cx="7248525" cy="9688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2" descr="хум вашар6.jpg"/>
          <p:cNvPicPr>
            <a:picLocks noChangeAspect="1"/>
          </p:cNvPicPr>
          <p:nvPr/>
        </p:nvPicPr>
        <p:blipFill>
          <a:blip r:embed="rId4"/>
          <a:srcRect r="5607"/>
          <a:stretch>
            <a:fillRect/>
          </a:stretch>
        </p:blipFill>
        <p:spPr>
          <a:xfrm>
            <a:off x="8007927" y="277091"/>
            <a:ext cx="9739745" cy="76754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367;p24"/>
          <p:cNvGrpSpPr/>
          <p:nvPr/>
        </p:nvGrpSpPr>
        <p:grpSpPr>
          <a:xfrm>
            <a:off x="2243139" y="6361593"/>
            <a:ext cx="12238406" cy="3925407"/>
            <a:chOff x="0" y="-198826"/>
            <a:chExt cx="1926131" cy="1495130"/>
          </a:xfrm>
        </p:grpSpPr>
        <p:sp>
          <p:nvSpPr>
            <p:cNvPr id="368" name="Google Shape;368;p24"/>
            <p:cNvSpPr/>
            <p:nvPr/>
          </p:nvSpPr>
          <p:spPr>
            <a:xfrm>
              <a:off x="770423" y="-198826"/>
              <a:ext cx="801284" cy="1495130"/>
            </a:xfrm>
            <a:custGeom>
              <a:avLst/>
              <a:gdLst/>
              <a:ahLst/>
              <a:cxnLst/>
              <a:rect l="l" t="t" r="r" b="b"/>
              <a:pathLst>
                <a:path w="1926131" h="995715" extrusionOk="0">
                  <a:moveTo>
                    <a:pt x="31758" y="0"/>
                  </a:moveTo>
                  <a:lnTo>
                    <a:pt x="1894373" y="0"/>
                  </a:lnTo>
                  <a:cubicBezTo>
                    <a:pt x="1902795" y="0"/>
                    <a:pt x="1910873" y="3346"/>
                    <a:pt x="1916829" y="9302"/>
                  </a:cubicBezTo>
                  <a:cubicBezTo>
                    <a:pt x="1922785" y="15258"/>
                    <a:pt x="1926131" y="23336"/>
                    <a:pt x="1926131" y="31758"/>
                  </a:cubicBezTo>
                  <a:lnTo>
                    <a:pt x="1926131" y="963957"/>
                  </a:lnTo>
                  <a:cubicBezTo>
                    <a:pt x="1926131" y="981496"/>
                    <a:pt x="1911912" y="995715"/>
                    <a:pt x="1894373" y="995715"/>
                  </a:cubicBezTo>
                  <a:lnTo>
                    <a:pt x="31758" y="995715"/>
                  </a:lnTo>
                  <a:cubicBezTo>
                    <a:pt x="14219" y="995715"/>
                    <a:pt x="0" y="981496"/>
                    <a:pt x="0" y="963957"/>
                  </a:cubicBezTo>
                  <a:lnTo>
                    <a:pt x="0" y="31758"/>
                  </a:lnTo>
                  <a:cubicBezTo>
                    <a:pt x="0" y="14219"/>
                    <a:pt x="14219" y="0"/>
                    <a:pt x="31758" y="0"/>
                  </a:cubicBezTo>
                  <a:close/>
                </a:path>
              </a:pathLst>
            </a:custGeom>
            <a:solidFill>
              <a:srgbClr val="3A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24"/>
            <p:cNvSpPr txBox="1"/>
            <p:nvPr/>
          </p:nvSpPr>
          <p:spPr>
            <a:xfrm>
              <a:off x="0" y="-38100"/>
              <a:ext cx="1926131" cy="103381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36944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8" name="Rectangle 17"/>
          <p:cNvSpPr/>
          <p:nvPr/>
        </p:nvSpPr>
        <p:spPr>
          <a:xfrm>
            <a:off x="7072314" y="6400800"/>
            <a:ext cx="5129212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Хуманитарни дечији вашар за нашег суграђанина Дејана Димитријевића</a:t>
            </a:r>
            <a:r>
              <a:rPr lang="sr-Cyrl-ME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у оквиру ,,Дечије недеље</a:t>
            </a:r>
            <a:r>
              <a:rPr lang="en-US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деца, васпитачи и родитељи групе у години пред полазак у школу ,,Цвет</a:t>
            </a:r>
            <a:r>
              <a:rPr lang="en-US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 јаслене васпитне групе ,,Капљица</a:t>
            </a:r>
            <a:r>
              <a:rPr lang="en-US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,вас.гр,,Бубамара”и ..Срце”. </a:t>
            </a:r>
            <a:endParaRPr lang="sr-Cyrl-ME" sz="240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11" descr="хум вашар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208" y="371807"/>
            <a:ext cx="6149605" cy="9915193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3" name="Picture 12" descr="хум вашар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0888" y="312443"/>
            <a:ext cx="5157787" cy="511680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4" name="Picture 13" descr="хум вашар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73000" y="328944"/>
            <a:ext cx="5372100" cy="54387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14" descr="хум вашар4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615863" y="5715000"/>
            <a:ext cx="5672137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5ED"/>
        </a:solidFill>
        <a:effectLst/>
      </p:bgPr>
    </p:bg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0" name="Google Shape;300;p22"/>
          <p:cNvGrpSpPr/>
          <p:nvPr/>
        </p:nvGrpSpPr>
        <p:grpSpPr>
          <a:xfrm>
            <a:off x="9074728" y="1953489"/>
            <a:ext cx="8354290" cy="4566683"/>
            <a:chOff x="0" y="-57150"/>
            <a:chExt cx="2056803" cy="273321"/>
          </a:xfrm>
        </p:grpSpPr>
        <p:sp>
          <p:nvSpPr>
            <p:cNvPr id="301" name="Google Shape;301;p22"/>
            <p:cNvSpPr/>
            <p:nvPr/>
          </p:nvSpPr>
          <p:spPr>
            <a:xfrm>
              <a:off x="47753" y="44843"/>
              <a:ext cx="2009050" cy="171328"/>
            </a:xfrm>
            <a:custGeom>
              <a:avLst/>
              <a:gdLst/>
              <a:ahLst/>
              <a:cxnLst/>
              <a:rect l="l" t="t" r="r" b="b"/>
              <a:pathLst>
                <a:path w="2056803" h="216171" extrusionOk="0">
                  <a:moveTo>
                    <a:pt x="90277" y="0"/>
                  </a:moveTo>
                  <a:lnTo>
                    <a:pt x="1966526" y="0"/>
                  </a:lnTo>
                  <a:cubicBezTo>
                    <a:pt x="1990469" y="0"/>
                    <a:pt x="2013431" y="9511"/>
                    <a:pt x="2030362" y="26442"/>
                  </a:cubicBezTo>
                  <a:cubicBezTo>
                    <a:pt x="2047292" y="43372"/>
                    <a:pt x="2056803" y="66334"/>
                    <a:pt x="2056803" y="90277"/>
                  </a:cubicBezTo>
                  <a:lnTo>
                    <a:pt x="2056803" y="125894"/>
                  </a:lnTo>
                  <a:cubicBezTo>
                    <a:pt x="2056803" y="175753"/>
                    <a:pt x="2016385" y="216171"/>
                    <a:pt x="1966526" y="216171"/>
                  </a:cubicBezTo>
                  <a:lnTo>
                    <a:pt x="90277" y="216171"/>
                  </a:lnTo>
                  <a:cubicBezTo>
                    <a:pt x="66334" y="216171"/>
                    <a:pt x="43372" y="206660"/>
                    <a:pt x="26442" y="189730"/>
                  </a:cubicBezTo>
                  <a:cubicBezTo>
                    <a:pt x="9511" y="172799"/>
                    <a:pt x="0" y="149837"/>
                    <a:pt x="0" y="125894"/>
                  </a:cubicBezTo>
                  <a:lnTo>
                    <a:pt x="0" y="90277"/>
                  </a:lnTo>
                  <a:cubicBezTo>
                    <a:pt x="0" y="66334"/>
                    <a:pt x="9511" y="43372"/>
                    <a:pt x="26442" y="26442"/>
                  </a:cubicBezTo>
                  <a:cubicBezTo>
                    <a:pt x="43372" y="9511"/>
                    <a:pt x="66334" y="0"/>
                    <a:pt x="90277" y="0"/>
                  </a:cubicBezTo>
                  <a:close/>
                </a:path>
              </a:pathLst>
            </a:custGeom>
            <a:solidFill>
              <a:srgbClr val="8CC3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22"/>
            <p:cNvSpPr txBox="1"/>
            <p:nvPr/>
          </p:nvSpPr>
          <p:spPr>
            <a:xfrm>
              <a:off x="0" y="-57150"/>
              <a:ext cx="2056803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3" name="Picture 12" descr="градитељи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054" y="387926"/>
            <a:ext cx="8215745" cy="94765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Rectangle 13"/>
          <p:cNvSpPr/>
          <p:nvPr/>
        </p:nvSpPr>
        <p:spPr>
          <a:xfrm>
            <a:off x="9240176" y="3003697"/>
            <a:ext cx="8078006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sr-Cyrl-ME" sz="2400" b="1" i="0" u="none" strike="noStrike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b="1" i="0" u="none" strike="noStrike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b="1" i="0" u="none" strike="noStrike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ctr"/>
            <a:r>
              <a:rPr lang="sr-Cyrl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Трибина ,,Градитељи породице</a:t>
            </a:r>
            <a:r>
              <a:rPr lang="en-US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у оквиру ,,Дечије недеље</a:t>
            </a:r>
            <a:r>
              <a:rPr lang="en-US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деца</a:t>
            </a:r>
            <a:r>
              <a:rPr lang="sr-Cyrl-ME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и</a:t>
            </a:r>
            <a:r>
              <a:rPr lang="sr-Cyrl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васпитачи групе у години пред полазак у школу ,,Цвет</a:t>
            </a:r>
            <a:r>
              <a:rPr lang="en-US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i="0" u="none" strike="noStrike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родитељи и запослени</a:t>
            </a:r>
            <a:endParaRPr lang="sr-Cyrl-ME" sz="2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587346" y="8354291"/>
            <a:ext cx="800792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https://www.youtube.com/watch?v=tTc7h19GBpQ&amp;t=3s</a:t>
            </a:r>
            <a:endParaRPr lang="sr-Cyrl-R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Cyrl-R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51;p14"/>
          <p:cNvGrpSpPr/>
          <p:nvPr/>
        </p:nvGrpSpPr>
        <p:grpSpPr>
          <a:xfrm>
            <a:off x="531628" y="276446"/>
            <a:ext cx="17311354" cy="9667240"/>
            <a:chOff x="0" y="-38100"/>
            <a:chExt cx="4470166" cy="2420976"/>
          </a:xfrm>
        </p:grpSpPr>
        <p:sp>
          <p:nvSpPr>
            <p:cNvPr id="152" name="Google Shape;152;p14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14"/>
            <p:cNvSpPr txBox="1"/>
            <p:nvPr/>
          </p:nvSpPr>
          <p:spPr>
            <a:xfrm>
              <a:off x="0" y="-38100"/>
              <a:ext cx="4470166" cy="242097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3" name="Rectangle 42"/>
          <p:cNvSpPr/>
          <p:nvPr/>
        </p:nvSpPr>
        <p:spPr>
          <a:xfrm>
            <a:off x="7562477" y="46818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sr-Cyrl-ME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3" name="Google Shape;136;p13"/>
          <p:cNvGrpSpPr/>
          <p:nvPr/>
        </p:nvGrpSpPr>
        <p:grpSpPr>
          <a:xfrm>
            <a:off x="7618264" y="7672388"/>
            <a:ext cx="8683774" cy="2309812"/>
            <a:chOff x="0" y="-57150"/>
            <a:chExt cx="949236" cy="273321"/>
          </a:xfrm>
        </p:grpSpPr>
        <p:sp>
          <p:nvSpPr>
            <p:cNvPr id="49" name="Google Shape;137;p13"/>
            <p:cNvSpPr/>
            <p:nvPr/>
          </p:nvSpPr>
          <p:spPr>
            <a:xfrm>
              <a:off x="0" y="0"/>
              <a:ext cx="949236" cy="216171"/>
            </a:xfrm>
            <a:custGeom>
              <a:avLst/>
              <a:gdLst/>
              <a:ahLst/>
              <a:cxnLst/>
              <a:rect l="l" t="t" r="r" b="b"/>
              <a:pathLst>
                <a:path w="949236" h="216171" extrusionOk="0">
                  <a:moveTo>
                    <a:pt x="108086" y="0"/>
                  </a:moveTo>
                  <a:lnTo>
                    <a:pt x="841150" y="0"/>
                  </a:lnTo>
                  <a:cubicBezTo>
                    <a:pt x="869816" y="0"/>
                    <a:pt x="897308" y="11388"/>
                    <a:pt x="917578" y="31658"/>
                  </a:cubicBezTo>
                  <a:cubicBezTo>
                    <a:pt x="937848" y="51928"/>
                    <a:pt x="949236" y="79420"/>
                    <a:pt x="949236" y="108086"/>
                  </a:cubicBezTo>
                  <a:lnTo>
                    <a:pt x="949236" y="108086"/>
                  </a:lnTo>
                  <a:cubicBezTo>
                    <a:pt x="949236" y="136752"/>
                    <a:pt x="937848" y="164244"/>
                    <a:pt x="917578" y="184514"/>
                  </a:cubicBezTo>
                  <a:cubicBezTo>
                    <a:pt x="897308" y="204784"/>
                    <a:pt x="869816" y="216171"/>
                    <a:pt x="841150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F686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38;p13"/>
            <p:cNvSpPr txBox="1"/>
            <p:nvPr/>
          </p:nvSpPr>
          <p:spPr>
            <a:xfrm>
              <a:off x="0" y="-57150"/>
              <a:ext cx="949236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7921762" y="7943850"/>
            <a:ext cx="75065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r-Cyrl-ME" sz="2400" b="1" spc="50" dirty="0" smtClean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algn="ctr"/>
            <a:r>
              <a:rPr lang="sr-Cyrl-ME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ppins SemiBold"/>
                <a:ea typeface="Poppins SemiBold"/>
                <a:cs typeface="Poppins SemiBold"/>
                <a:sym typeface="Poppins SemiBold"/>
              </a:rPr>
              <a:t>Они увек брину о нашој безбедности- наша заједница учи, деца и васпитачи у групи пред полазак у школу ,,Печурка</a:t>
            </a:r>
            <a:r>
              <a:rPr lang="en-US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oppins SemiBold"/>
                <a:ea typeface="Poppins SemiBold"/>
                <a:cs typeface="Poppins SemiBold"/>
                <a:sym typeface="Poppins SemiBold"/>
              </a:rPr>
              <a:t>”</a:t>
            </a:r>
            <a:endParaRPr lang="sr-Cyrl-ME" sz="2400" b="1" spc="50" dirty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13" descr="посета полицији печурка.jpg"/>
          <p:cNvPicPr>
            <a:picLocks noChangeAspect="1"/>
          </p:cNvPicPr>
          <p:nvPr/>
        </p:nvPicPr>
        <p:blipFill>
          <a:blip r:embed="rId3"/>
          <a:srcRect t="16549"/>
          <a:stretch>
            <a:fillRect/>
          </a:stretch>
        </p:blipFill>
        <p:spPr>
          <a:xfrm>
            <a:off x="957263" y="1419181"/>
            <a:ext cx="6115049" cy="81690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14" descr="посета полицији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2848" y="532719"/>
            <a:ext cx="8697687" cy="74111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195;p16"/>
          <p:cNvGrpSpPr/>
          <p:nvPr/>
        </p:nvGrpSpPr>
        <p:grpSpPr>
          <a:xfrm>
            <a:off x="657670" y="475098"/>
            <a:ext cx="16972660" cy="9192142"/>
            <a:chOff x="0" y="-38100"/>
            <a:chExt cx="4470166" cy="2420976"/>
          </a:xfrm>
        </p:grpSpPr>
        <p:sp>
          <p:nvSpPr>
            <p:cNvPr id="196" name="Google Shape;196;p16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6"/>
            <p:cNvSpPr txBox="1"/>
            <p:nvPr/>
          </p:nvSpPr>
          <p:spPr>
            <a:xfrm>
              <a:off x="0" y="-38100"/>
              <a:ext cx="4470166" cy="242097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" name="Google Shape;203;p16"/>
          <p:cNvGrpSpPr/>
          <p:nvPr/>
        </p:nvGrpSpPr>
        <p:grpSpPr>
          <a:xfrm>
            <a:off x="8358188" y="7758113"/>
            <a:ext cx="8943974" cy="1857376"/>
            <a:chOff x="0" y="-57150"/>
            <a:chExt cx="999729" cy="1057626"/>
          </a:xfrm>
        </p:grpSpPr>
        <p:sp>
          <p:nvSpPr>
            <p:cNvPr id="204" name="Google Shape;204;p16"/>
            <p:cNvSpPr/>
            <p:nvPr/>
          </p:nvSpPr>
          <p:spPr>
            <a:xfrm>
              <a:off x="0" y="0"/>
              <a:ext cx="999729" cy="1000476"/>
            </a:xfrm>
            <a:custGeom>
              <a:avLst/>
              <a:gdLst/>
              <a:ahLst/>
              <a:cxnLst/>
              <a:rect l="l" t="t" r="r" b="b"/>
              <a:pathLst>
                <a:path w="999729" h="1000476" extrusionOk="0">
                  <a:moveTo>
                    <a:pt x="81583" y="0"/>
                  </a:moveTo>
                  <a:lnTo>
                    <a:pt x="918146" y="0"/>
                  </a:lnTo>
                  <a:cubicBezTo>
                    <a:pt x="939783" y="0"/>
                    <a:pt x="960534" y="8595"/>
                    <a:pt x="975834" y="23895"/>
                  </a:cubicBezTo>
                  <a:cubicBezTo>
                    <a:pt x="991133" y="39195"/>
                    <a:pt x="999729" y="59946"/>
                    <a:pt x="999729" y="81583"/>
                  </a:cubicBezTo>
                  <a:lnTo>
                    <a:pt x="999729" y="918892"/>
                  </a:lnTo>
                  <a:cubicBezTo>
                    <a:pt x="999729" y="963950"/>
                    <a:pt x="963203" y="1000476"/>
                    <a:pt x="918146" y="1000476"/>
                  </a:cubicBezTo>
                  <a:lnTo>
                    <a:pt x="81583" y="1000476"/>
                  </a:lnTo>
                  <a:cubicBezTo>
                    <a:pt x="59946" y="1000476"/>
                    <a:pt x="39195" y="991880"/>
                    <a:pt x="23895" y="976580"/>
                  </a:cubicBezTo>
                  <a:cubicBezTo>
                    <a:pt x="8595" y="961281"/>
                    <a:pt x="0" y="940530"/>
                    <a:pt x="0" y="918892"/>
                  </a:cubicBezTo>
                  <a:lnTo>
                    <a:pt x="0" y="81583"/>
                  </a:lnTo>
                  <a:cubicBezTo>
                    <a:pt x="0" y="59946"/>
                    <a:pt x="8595" y="39195"/>
                    <a:pt x="23895" y="23895"/>
                  </a:cubicBezTo>
                  <a:cubicBezTo>
                    <a:pt x="39195" y="8595"/>
                    <a:pt x="59946" y="0"/>
                    <a:pt x="81583" y="0"/>
                  </a:cubicBezTo>
                  <a:close/>
                </a:path>
              </a:pathLst>
            </a:custGeom>
            <a:solidFill>
              <a:srgbClr val="3A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6"/>
            <p:cNvSpPr txBox="1"/>
            <p:nvPr/>
          </p:nvSpPr>
          <p:spPr>
            <a:xfrm>
              <a:off x="0" y="-57150"/>
              <a:ext cx="999729" cy="10576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9" name="Rectangle 28"/>
          <p:cNvSpPr/>
          <p:nvPr/>
        </p:nvSpPr>
        <p:spPr>
          <a:xfrm>
            <a:off x="8672512" y="6709173"/>
            <a:ext cx="822960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r-Cyrl-ME" sz="2400" b="1" spc="50" dirty="0" smtClean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b="1" spc="50" dirty="0" smtClean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b="1" spc="50" dirty="0" smtClean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just"/>
            <a:endParaRPr lang="sr-Cyrl-ME" sz="2400" b="1" spc="50" dirty="0" smtClean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just"/>
            <a:r>
              <a:rPr lang="sr-Cyrl-ME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Ликовни конкурс ,,Живот у свемиру</a:t>
            </a:r>
            <a:r>
              <a:rPr lang="en-US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, деца, васпитачи и родитељи полудневне групе у Бивољу и сликари из Ликовне колоније</a:t>
            </a:r>
            <a:endParaRPr lang="sr-Cyrl-ME" sz="2400" b="1" spc="50" dirty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12" descr="лик конк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628" y="299865"/>
            <a:ext cx="6936922" cy="90331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13" descr="лик конкурс.jpg"/>
          <p:cNvPicPr>
            <a:picLocks noChangeAspect="1"/>
          </p:cNvPicPr>
          <p:nvPr/>
        </p:nvPicPr>
        <p:blipFill>
          <a:blip r:embed="rId4"/>
          <a:srcRect t="12057" b="9569"/>
          <a:stretch>
            <a:fillRect/>
          </a:stretch>
        </p:blipFill>
        <p:spPr>
          <a:xfrm>
            <a:off x="8743951" y="804861"/>
            <a:ext cx="7737700" cy="6824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E892"/>
        </a:solidFill>
        <a:effectLst/>
      </p:bgPr>
    </p:bg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9" name="Google Shape;259;p20"/>
          <p:cNvGrpSpPr/>
          <p:nvPr/>
        </p:nvGrpSpPr>
        <p:grpSpPr>
          <a:xfrm>
            <a:off x="657670" y="475097"/>
            <a:ext cx="16973282" cy="9192295"/>
            <a:chOff x="0" y="-38100"/>
            <a:chExt cx="4470300" cy="2421000"/>
          </a:xfrm>
        </p:grpSpPr>
        <p:sp>
          <p:nvSpPr>
            <p:cNvPr id="260" name="Google Shape;260;p20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20"/>
            <p:cNvSpPr txBox="1"/>
            <p:nvPr/>
          </p:nvSpPr>
          <p:spPr>
            <a:xfrm>
              <a:off x="0" y="-38100"/>
              <a:ext cx="4470300" cy="242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0" name="Picture 9" descr="лете лете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1" y="789215"/>
            <a:ext cx="8409214" cy="8840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11" name="Google Shape;136;p13"/>
          <p:cNvGrpSpPr/>
          <p:nvPr/>
        </p:nvGrpSpPr>
        <p:grpSpPr>
          <a:xfrm>
            <a:off x="10036624" y="3810000"/>
            <a:ext cx="7358747" cy="3837709"/>
            <a:chOff x="-2817" y="-57150"/>
            <a:chExt cx="952053" cy="273321"/>
          </a:xfrm>
        </p:grpSpPr>
        <p:sp>
          <p:nvSpPr>
            <p:cNvPr id="12" name="Google Shape;137;p13"/>
            <p:cNvSpPr/>
            <p:nvPr/>
          </p:nvSpPr>
          <p:spPr>
            <a:xfrm>
              <a:off x="-2817" y="-7269"/>
              <a:ext cx="949236" cy="216171"/>
            </a:xfrm>
            <a:custGeom>
              <a:avLst/>
              <a:gdLst/>
              <a:ahLst/>
              <a:cxnLst/>
              <a:rect l="l" t="t" r="r" b="b"/>
              <a:pathLst>
                <a:path w="949236" h="216171" extrusionOk="0">
                  <a:moveTo>
                    <a:pt x="108086" y="0"/>
                  </a:moveTo>
                  <a:lnTo>
                    <a:pt x="841150" y="0"/>
                  </a:lnTo>
                  <a:cubicBezTo>
                    <a:pt x="869816" y="0"/>
                    <a:pt x="897308" y="11388"/>
                    <a:pt x="917578" y="31658"/>
                  </a:cubicBezTo>
                  <a:cubicBezTo>
                    <a:pt x="937848" y="51928"/>
                    <a:pt x="949236" y="79420"/>
                    <a:pt x="949236" y="108086"/>
                  </a:cubicBezTo>
                  <a:lnTo>
                    <a:pt x="949236" y="108086"/>
                  </a:lnTo>
                  <a:cubicBezTo>
                    <a:pt x="949236" y="136752"/>
                    <a:pt x="937848" y="164244"/>
                    <a:pt x="917578" y="184514"/>
                  </a:cubicBezTo>
                  <a:cubicBezTo>
                    <a:pt x="897308" y="204784"/>
                    <a:pt x="869816" y="216171"/>
                    <a:pt x="841150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F686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8;p13"/>
            <p:cNvSpPr txBox="1"/>
            <p:nvPr/>
          </p:nvSpPr>
          <p:spPr>
            <a:xfrm>
              <a:off x="0" y="-57150"/>
              <a:ext cx="949236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9975274" y="5029200"/>
            <a:ext cx="724592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r>
              <a:rPr lang="sr-Cyrl-ME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Весели стихови нашег вртића-избор представника рецитатора </a:t>
            </a:r>
            <a:r>
              <a:rPr lang="sr-Cyrl-R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за учешће на такмичењу  </a:t>
            </a:r>
          </a:p>
          <a:p>
            <a:pPr algn="ctr"/>
            <a:r>
              <a:rPr lang="sr-Cyrl-ME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,,Лете, лете лепе речи</a:t>
            </a:r>
            <a:r>
              <a:rPr lang="en-U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”</a:t>
            </a:r>
            <a:endParaRPr lang="sr-Cyrl-ME" sz="2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59;p20"/>
          <p:cNvGrpSpPr/>
          <p:nvPr/>
        </p:nvGrpSpPr>
        <p:grpSpPr>
          <a:xfrm>
            <a:off x="505270" y="447388"/>
            <a:ext cx="16973282" cy="9192295"/>
            <a:chOff x="0" y="-38100"/>
            <a:chExt cx="4470300" cy="2421000"/>
          </a:xfrm>
        </p:grpSpPr>
        <p:sp>
          <p:nvSpPr>
            <p:cNvPr id="260" name="Google Shape;260;p20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20"/>
            <p:cNvSpPr txBox="1"/>
            <p:nvPr/>
          </p:nvSpPr>
          <p:spPr>
            <a:xfrm>
              <a:off x="0" y="-38100"/>
              <a:ext cx="4470300" cy="242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" name="Google Shape;136;p13"/>
          <p:cNvGrpSpPr/>
          <p:nvPr/>
        </p:nvGrpSpPr>
        <p:grpSpPr>
          <a:xfrm>
            <a:off x="6802581" y="6040582"/>
            <a:ext cx="10192988" cy="2943657"/>
            <a:chOff x="0" y="-57150"/>
            <a:chExt cx="949236" cy="273321"/>
          </a:xfrm>
        </p:grpSpPr>
        <p:sp>
          <p:nvSpPr>
            <p:cNvPr id="12" name="Google Shape;137;p13"/>
            <p:cNvSpPr/>
            <p:nvPr/>
          </p:nvSpPr>
          <p:spPr>
            <a:xfrm>
              <a:off x="7074" y="56098"/>
              <a:ext cx="939345" cy="152804"/>
            </a:xfrm>
            <a:custGeom>
              <a:avLst/>
              <a:gdLst/>
              <a:ahLst/>
              <a:cxnLst/>
              <a:rect l="l" t="t" r="r" b="b"/>
              <a:pathLst>
                <a:path w="949236" h="216171" extrusionOk="0">
                  <a:moveTo>
                    <a:pt x="108086" y="0"/>
                  </a:moveTo>
                  <a:lnTo>
                    <a:pt x="841150" y="0"/>
                  </a:lnTo>
                  <a:cubicBezTo>
                    <a:pt x="869816" y="0"/>
                    <a:pt x="897308" y="11388"/>
                    <a:pt x="917578" y="31658"/>
                  </a:cubicBezTo>
                  <a:cubicBezTo>
                    <a:pt x="937848" y="51928"/>
                    <a:pt x="949236" y="79420"/>
                    <a:pt x="949236" y="108086"/>
                  </a:cubicBezTo>
                  <a:lnTo>
                    <a:pt x="949236" y="108086"/>
                  </a:lnTo>
                  <a:cubicBezTo>
                    <a:pt x="949236" y="136752"/>
                    <a:pt x="937848" y="164244"/>
                    <a:pt x="917578" y="184514"/>
                  </a:cubicBezTo>
                  <a:cubicBezTo>
                    <a:pt x="897308" y="204784"/>
                    <a:pt x="869816" y="216171"/>
                    <a:pt x="841150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F6865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8;p13"/>
            <p:cNvSpPr txBox="1"/>
            <p:nvPr/>
          </p:nvSpPr>
          <p:spPr>
            <a:xfrm>
              <a:off x="0" y="-57150"/>
              <a:ext cx="949236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7245927" y="3505200"/>
            <a:ext cx="9278588" cy="489364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,</a:t>
            </a:r>
          </a:p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,.Лете, лете лепе речи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”</a:t>
            </a:r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, дружење рецитатора свих вртића Расинског округа у вртићу ,,Бисери</a:t>
            </a:r>
            <a:r>
              <a:rPr lang="en-U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”</a:t>
            </a:r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 и представник рецитатора нашег вртића</a:t>
            </a:r>
            <a:endParaRPr lang="sr-Cyrl-ME" sz="240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Picture 14" descr="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575" y="586921"/>
            <a:ext cx="5135336" cy="8957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15" descr="Snimak ekrana 2025-11-09 10022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9455" y="1189511"/>
            <a:ext cx="10280072" cy="58485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218218" y="1"/>
            <a:ext cx="11069783" cy="2031325"/>
          </a:xfrm>
          <a:prstGeom prst="rect">
            <a:avLst/>
          </a:prstGeom>
          <a:noFill/>
        </p:spPr>
        <p:txBody>
          <a:bodyPr wrap="square" lIns="182880" tIns="91440" rIns="182880" bIns="91440" rtlCol="0">
            <a:spAutoFit/>
          </a:bodyPr>
          <a:lstStyle/>
          <a:p>
            <a:pPr algn="ctr"/>
            <a:r>
              <a:rPr lang="sr-Cyrl-RS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</a:t>
            </a:r>
          </a:p>
          <a:p>
            <a:pPr algn="ctr"/>
            <a:r>
              <a:rPr lang="sr-Cyrl-R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Деца  вас.гр.у години пред полазак у школу  ПУ </a:t>
            </a:r>
            <a:r>
              <a:rPr lang="sr-Cyrl-RS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Ната Вељковић</a:t>
            </a:r>
          </a:p>
          <a:p>
            <a:pPr algn="ctr"/>
            <a:r>
              <a:rPr lang="sr-Cyrl-RS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ctr"/>
            <a:r>
              <a:rPr lang="sr-Cyrl-RS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Чаробњак из Оза</a:t>
            </a:r>
          </a:p>
          <a:p>
            <a:r>
              <a:rPr lang="sr-Cyrl-RS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11" descr="Snimak ekrana 2025-11-08 02263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8945" y="1399309"/>
            <a:ext cx="11139055" cy="88876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2" descr="Snimak ekrana 2025-11-09 104208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0088"/>
            <a:ext cx="7135091" cy="5886912"/>
          </a:xfrm>
          <a:prstGeom prst="rect">
            <a:avLst/>
          </a:prstGeom>
        </p:spPr>
      </p:pic>
      <p:pic>
        <p:nvPicPr>
          <p:cNvPr id="14" name="Picture 13" descr="Snimak ekrana 2025-11-09 10410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7135091" cy="41863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У  вртићу ..Невен”, током октобра је било још много активности ,  приказујемо неке ...</a:t>
            </a:r>
            <a:endParaRPr lang="en-US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36;p18"/>
          <p:cNvGrpSpPr/>
          <p:nvPr/>
        </p:nvGrpSpPr>
        <p:grpSpPr>
          <a:xfrm>
            <a:off x="657670" y="445631"/>
            <a:ext cx="16972660" cy="9264472"/>
            <a:chOff x="0" y="-57150"/>
            <a:chExt cx="4470166" cy="2440026"/>
          </a:xfrm>
        </p:grpSpPr>
        <p:sp>
          <p:nvSpPr>
            <p:cNvPr id="237" name="Google Shape;237;p18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3A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18"/>
            <p:cNvSpPr txBox="1"/>
            <p:nvPr/>
          </p:nvSpPr>
          <p:spPr>
            <a:xfrm>
              <a:off x="0" y="-57150"/>
              <a:ext cx="4470166" cy="24400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9545782" y="3851565"/>
            <a:ext cx="7610335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ctr"/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Партнерство родитеља ,васпитача </a:t>
            </a:r>
            <a:r>
              <a:rPr lang="sr-Latn-R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</a:t>
            </a:r>
            <a:r>
              <a:rPr lang="sr-Cyrl-R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и стр.сарадника </a:t>
            </a:r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у процесу адаптације деце у јасленој васпитној групи ,,Капљица</a:t>
            </a:r>
            <a:r>
              <a:rPr lang="sr-Cyrl-R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Poppins SemiBold"/>
                <a:cs typeface="Poppins SemiBold"/>
                <a:sym typeface="Poppins SemiBold"/>
              </a:rPr>
              <a:t>”</a:t>
            </a:r>
            <a:endParaRPr lang="sr-Cyrl-ME" sz="400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</a:endParaRPr>
          </a:p>
        </p:txBody>
      </p:sp>
      <p:pic>
        <p:nvPicPr>
          <p:cNvPr id="11" name="Picture 10" descr="адаптациј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975580"/>
            <a:ext cx="8686800" cy="84593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5ED"/>
        </a:solidFill>
        <a:effectLst/>
      </p:bgPr>
    </p:bg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9" name="Google Shape;279;p21"/>
          <p:cNvGrpSpPr/>
          <p:nvPr/>
        </p:nvGrpSpPr>
        <p:grpSpPr>
          <a:xfrm>
            <a:off x="8316686" y="7148944"/>
            <a:ext cx="9971314" cy="2705593"/>
            <a:chOff x="0" y="-57150"/>
            <a:chExt cx="1019100" cy="273321"/>
          </a:xfrm>
        </p:grpSpPr>
        <p:sp>
          <p:nvSpPr>
            <p:cNvPr id="280" name="Google Shape;280;p21"/>
            <p:cNvSpPr/>
            <p:nvPr/>
          </p:nvSpPr>
          <p:spPr>
            <a:xfrm>
              <a:off x="0" y="0"/>
              <a:ext cx="1019100" cy="216171"/>
            </a:xfrm>
            <a:custGeom>
              <a:avLst/>
              <a:gdLst/>
              <a:ahLst/>
              <a:cxnLst/>
              <a:rect l="l" t="t" r="r" b="b"/>
              <a:pathLst>
                <a:path w="1019100" h="216171" extrusionOk="0">
                  <a:moveTo>
                    <a:pt x="108086" y="0"/>
                  </a:moveTo>
                  <a:lnTo>
                    <a:pt x="911014" y="0"/>
                  </a:lnTo>
                  <a:cubicBezTo>
                    <a:pt x="939680" y="0"/>
                    <a:pt x="967172" y="11388"/>
                    <a:pt x="987442" y="31658"/>
                  </a:cubicBezTo>
                  <a:cubicBezTo>
                    <a:pt x="1007712" y="51928"/>
                    <a:pt x="1019100" y="79420"/>
                    <a:pt x="1019100" y="108086"/>
                  </a:cubicBezTo>
                  <a:lnTo>
                    <a:pt x="1019100" y="108086"/>
                  </a:lnTo>
                  <a:cubicBezTo>
                    <a:pt x="1019100" y="136752"/>
                    <a:pt x="1007712" y="164244"/>
                    <a:pt x="987442" y="184514"/>
                  </a:cubicBezTo>
                  <a:cubicBezTo>
                    <a:pt x="967172" y="204784"/>
                    <a:pt x="939680" y="216171"/>
                    <a:pt x="911014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C663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21"/>
            <p:cNvSpPr txBox="1"/>
            <p:nvPr/>
          </p:nvSpPr>
          <p:spPr>
            <a:xfrm>
              <a:off x="0" y="-57150"/>
              <a:ext cx="1019100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5" name="Picture 24" descr="дан здраве хране падеж2.jpg"/>
          <p:cNvPicPr>
            <a:picLocks noChangeAspect="1"/>
          </p:cNvPicPr>
          <p:nvPr/>
        </p:nvPicPr>
        <p:blipFill>
          <a:blip r:embed="rId3"/>
          <a:srcRect t="14678"/>
          <a:stretch>
            <a:fillRect/>
          </a:stretch>
        </p:blipFill>
        <p:spPr>
          <a:xfrm>
            <a:off x="8520545" y="529440"/>
            <a:ext cx="8246178" cy="69049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Picture 25" descr="дан ѕдраве хране сусица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742" y="261257"/>
            <a:ext cx="7479476" cy="97644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7" name="Rectangle 26"/>
          <p:cNvSpPr/>
          <p:nvPr/>
        </p:nvSpPr>
        <p:spPr>
          <a:xfrm>
            <a:off x="8104909" y="7870002"/>
            <a:ext cx="1018309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sr-Cyrl-ME" sz="24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r>
              <a:rPr lang="sr-Cyrl-ME" sz="240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,,</a:t>
            </a:r>
            <a:r>
              <a:rPr lang="sr-Cyrl-ME" sz="2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  <a:sym typeface="Poppins SemiBold"/>
              </a:rPr>
              <a:t>Дан</a:t>
            </a:r>
            <a:r>
              <a:rPr lang="sr-Cyrl-ME" sz="2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 здраве хране</a:t>
            </a:r>
            <a:r>
              <a:rPr lang="en-US" sz="2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, деца и васпитачи у полудневним групама у Сушици и Падежу</a:t>
            </a:r>
            <a:endParaRPr lang="sr-Cyrl-ME" sz="2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4;p17"/>
          <p:cNvGrpSpPr/>
          <p:nvPr/>
        </p:nvGrpSpPr>
        <p:grpSpPr>
          <a:xfrm>
            <a:off x="574542" y="430476"/>
            <a:ext cx="16972660" cy="9264472"/>
            <a:chOff x="0" y="-57150"/>
            <a:chExt cx="4470166" cy="2440026"/>
          </a:xfrm>
        </p:grpSpPr>
        <p:sp>
          <p:nvSpPr>
            <p:cNvPr id="225" name="Google Shape;225;p17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17"/>
            <p:cNvSpPr txBox="1"/>
            <p:nvPr/>
          </p:nvSpPr>
          <p:spPr>
            <a:xfrm>
              <a:off x="0" y="-57150"/>
              <a:ext cx="4470166" cy="24400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" name="Google Shape;115;p12"/>
          <p:cNvGrpSpPr/>
          <p:nvPr/>
        </p:nvGrpSpPr>
        <p:grpSpPr>
          <a:xfrm>
            <a:off x="9767455" y="4533901"/>
            <a:ext cx="8035636" cy="1914525"/>
            <a:chOff x="0" y="-57150"/>
            <a:chExt cx="910034" cy="273321"/>
          </a:xfrm>
        </p:grpSpPr>
        <p:sp>
          <p:nvSpPr>
            <p:cNvPr id="13" name="Google Shape;116;p12"/>
            <p:cNvSpPr/>
            <p:nvPr/>
          </p:nvSpPr>
          <p:spPr>
            <a:xfrm>
              <a:off x="8108" y="-33665"/>
              <a:ext cx="901926" cy="216171"/>
            </a:xfrm>
            <a:custGeom>
              <a:avLst/>
              <a:gdLst/>
              <a:ahLst/>
              <a:cxnLst/>
              <a:rect l="l" t="t" r="r" b="b"/>
              <a:pathLst>
                <a:path w="901926" h="216171" extrusionOk="0">
                  <a:moveTo>
                    <a:pt x="108086" y="0"/>
                  </a:moveTo>
                  <a:lnTo>
                    <a:pt x="793841" y="0"/>
                  </a:lnTo>
                  <a:cubicBezTo>
                    <a:pt x="822507" y="0"/>
                    <a:pt x="849999" y="11388"/>
                    <a:pt x="870269" y="31658"/>
                  </a:cubicBezTo>
                  <a:cubicBezTo>
                    <a:pt x="890539" y="51928"/>
                    <a:pt x="901926" y="79420"/>
                    <a:pt x="901926" y="108086"/>
                  </a:cubicBezTo>
                  <a:lnTo>
                    <a:pt x="901926" y="108086"/>
                  </a:lnTo>
                  <a:cubicBezTo>
                    <a:pt x="901926" y="136752"/>
                    <a:pt x="890539" y="164244"/>
                    <a:pt x="870269" y="184514"/>
                  </a:cubicBezTo>
                  <a:cubicBezTo>
                    <a:pt x="849999" y="204784"/>
                    <a:pt x="822507" y="216171"/>
                    <a:pt x="793841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C663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17;p12"/>
            <p:cNvSpPr txBox="1"/>
            <p:nvPr/>
          </p:nvSpPr>
          <p:spPr>
            <a:xfrm>
              <a:off x="0" y="-57150"/>
              <a:ext cx="901926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" name="Rectangle 14"/>
          <p:cNvSpPr/>
          <p:nvPr/>
        </p:nvSpPr>
        <p:spPr>
          <a:xfrm>
            <a:off x="9684328" y="4253344"/>
            <a:ext cx="77031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r-Cyrl-ME" sz="2400" b="1" spc="50" dirty="0" smtClean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b="1" spc="50" dirty="0" smtClean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Poppins SemiBold"/>
              <a:cs typeface="Times New Roman" pitchFamily="18" charset="0"/>
              <a:sym typeface="Poppins SemiBold"/>
            </a:endParaRPr>
          </a:p>
          <a:p>
            <a:pPr algn="ctr"/>
            <a:r>
              <a:rPr lang="sr-Cyrl-ME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Растемо заједно- васпитна група ,,Лане</a:t>
            </a:r>
            <a:r>
              <a:rPr lang="en-US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у посети млађим другарима из јаслене васпитне групе ,,Капљица</a:t>
            </a:r>
            <a:r>
              <a:rPr lang="en-US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”</a:t>
            </a:r>
            <a:r>
              <a:rPr lang="sr-Cyrl-ME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Poppins SemiBold"/>
                <a:cs typeface="Times New Roman" pitchFamily="18" charset="0"/>
                <a:sym typeface="Poppins SemiBold"/>
              </a:rPr>
              <a:t>  </a:t>
            </a:r>
            <a:endParaRPr lang="sr-Cyrl-ME" sz="2400" b="1" spc="50" dirty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16" descr="врш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4048" y="1308405"/>
            <a:ext cx="8591116" cy="82650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4;p17"/>
          <p:cNvGrpSpPr/>
          <p:nvPr/>
        </p:nvGrpSpPr>
        <p:grpSpPr>
          <a:xfrm>
            <a:off x="471933" y="537417"/>
            <a:ext cx="16972660" cy="9264472"/>
            <a:chOff x="0" y="-57150"/>
            <a:chExt cx="4470166" cy="2440026"/>
          </a:xfrm>
        </p:grpSpPr>
        <p:sp>
          <p:nvSpPr>
            <p:cNvPr id="225" name="Google Shape;225;p17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17"/>
            <p:cNvSpPr txBox="1"/>
            <p:nvPr/>
          </p:nvSpPr>
          <p:spPr>
            <a:xfrm>
              <a:off x="0" y="-57150"/>
              <a:ext cx="4470166" cy="24400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" name="Google Shape;115;p12"/>
          <p:cNvGrpSpPr/>
          <p:nvPr/>
        </p:nvGrpSpPr>
        <p:grpSpPr>
          <a:xfrm>
            <a:off x="9767455" y="4871605"/>
            <a:ext cx="7730836" cy="2499013"/>
            <a:chOff x="0" y="-57150"/>
            <a:chExt cx="910034" cy="273321"/>
          </a:xfrm>
        </p:grpSpPr>
        <p:sp>
          <p:nvSpPr>
            <p:cNvPr id="13" name="Google Shape;116;p12"/>
            <p:cNvSpPr/>
            <p:nvPr/>
          </p:nvSpPr>
          <p:spPr>
            <a:xfrm>
              <a:off x="8108" y="-33665"/>
              <a:ext cx="901926" cy="216171"/>
            </a:xfrm>
            <a:custGeom>
              <a:avLst/>
              <a:gdLst/>
              <a:ahLst/>
              <a:cxnLst/>
              <a:rect l="l" t="t" r="r" b="b"/>
              <a:pathLst>
                <a:path w="901926" h="216171" extrusionOk="0">
                  <a:moveTo>
                    <a:pt x="108086" y="0"/>
                  </a:moveTo>
                  <a:lnTo>
                    <a:pt x="793841" y="0"/>
                  </a:lnTo>
                  <a:cubicBezTo>
                    <a:pt x="822507" y="0"/>
                    <a:pt x="849999" y="11388"/>
                    <a:pt x="870269" y="31658"/>
                  </a:cubicBezTo>
                  <a:cubicBezTo>
                    <a:pt x="890539" y="51928"/>
                    <a:pt x="901926" y="79420"/>
                    <a:pt x="901926" y="108086"/>
                  </a:cubicBezTo>
                  <a:lnTo>
                    <a:pt x="901926" y="108086"/>
                  </a:lnTo>
                  <a:cubicBezTo>
                    <a:pt x="901926" y="136752"/>
                    <a:pt x="890539" y="164244"/>
                    <a:pt x="870269" y="184514"/>
                  </a:cubicBezTo>
                  <a:cubicBezTo>
                    <a:pt x="849999" y="204784"/>
                    <a:pt x="822507" y="216171"/>
                    <a:pt x="793841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C663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17;p12"/>
            <p:cNvSpPr txBox="1"/>
            <p:nvPr/>
          </p:nvSpPr>
          <p:spPr>
            <a:xfrm>
              <a:off x="0" y="-57150"/>
              <a:ext cx="901926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" name="Rectangle 14"/>
          <p:cNvSpPr/>
          <p:nvPr/>
        </p:nvSpPr>
        <p:spPr>
          <a:xfrm>
            <a:off x="9472613" y="3283141"/>
            <a:ext cx="75399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r-Cyrl-ME" sz="2400" b="1" spc="50" dirty="0" smtClean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b="1" spc="50" dirty="0" smtClean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b="1" spc="50" dirty="0" smtClean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b="1" spc="50" dirty="0" smtClean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b="1" spc="50" dirty="0" smtClean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b="1" spc="50" dirty="0" smtClean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b="1" spc="50" dirty="0" smtClean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r>
              <a:rPr lang="sr-Cyrl-ME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      Промене у простору радне собе у полудневној  групи у Сушици у сарадњи са родитељима</a:t>
            </a:r>
            <a:endParaRPr lang="sr-Cyrl-ME" sz="2400" b="1" spc="50" dirty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16" descr="сређивање собе сусиц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379268"/>
            <a:ext cx="8740486" cy="9277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4;p17"/>
          <p:cNvGrpSpPr/>
          <p:nvPr/>
        </p:nvGrpSpPr>
        <p:grpSpPr>
          <a:xfrm>
            <a:off x="657670" y="402768"/>
            <a:ext cx="16972660" cy="9264472"/>
            <a:chOff x="0" y="-57150"/>
            <a:chExt cx="4470166" cy="2440026"/>
          </a:xfrm>
        </p:grpSpPr>
        <p:sp>
          <p:nvSpPr>
            <p:cNvPr id="225" name="Google Shape;225;p17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17"/>
            <p:cNvSpPr txBox="1"/>
            <p:nvPr/>
          </p:nvSpPr>
          <p:spPr>
            <a:xfrm>
              <a:off x="0" y="-57150"/>
              <a:ext cx="4470166" cy="24400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" name="Google Shape;115;p12"/>
          <p:cNvGrpSpPr/>
          <p:nvPr/>
        </p:nvGrpSpPr>
        <p:grpSpPr>
          <a:xfrm>
            <a:off x="11158538" y="4400549"/>
            <a:ext cx="6630697" cy="2104159"/>
            <a:chOff x="0" y="-57150"/>
            <a:chExt cx="910034" cy="273321"/>
          </a:xfrm>
        </p:grpSpPr>
        <p:sp>
          <p:nvSpPr>
            <p:cNvPr id="13" name="Google Shape;116;p12"/>
            <p:cNvSpPr/>
            <p:nvPr/>
          </p:nvSpPr>
          <p:spPr>
            <a:xfrm>
              <a:off x="8108" y="-33665"/>
              <a:ext cx="901926" cy="216171"/>
            </a:xfrm>
            <a:custGeom>
              <a:avLst/>
              <a:gdLst/>
              <a:ahLst/>
              <a:cxnLst/>
              <a:rect l="l" t="t" r="r" b="b"/>
              <a:pathLst>
                <a:path w="901926" h="216171" extrusionOk="0">
                  <a:moveTo>
                    <a:pt x="108086" y="0"/>
                  </a:moveTo>
                  <a:lnTo>
                    <a:pt x="793841" y="0"/>
                  </a:lnTo>
                  <a:cubicBezTo>
                    <a:pt x="822507" y="0"/>
                    <a:pt x="849999" y="11388"/>
                    <a:pt x="870269" y="31658"/>
                  </a:cubicBezTo>
                  <a:cubicBezTo>
                    <a:pt x="890539" y="51928"/>
                    <a:pt x="901926" y="79420"/>
                    <a:pt x="901926" y="108086"/>
                  </a:cubicBezTo>
                  <a:lnTo>
                    <a:pt x="901926" y="108086"/>
                  </a:lnTo>
                  <a:cubicBezTo>
                    <a:pt x="901926" y="136752"/>
                    <a:pt x="890539" y="164244"/>
                    <a:pt x="870269" y="184514"/>
                  </a:cubicBezTo>
                  <a:cubicBezTo>
                    <a:pt x="849999" y="204784"/>
                    <a:pt x="822507" y="216171"/>
                    <a:pt x="793841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C663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17;p12"/>
            <p:cNvSpPr txBox="1"/>
            <p:nvPr/>
          </p:nvSpPr>
          <p:spPr>
            <a:xfrm>
              <a:off x="0" y="-57150"/>
              <a:ext cx="901926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" name="Rectangle 14"/>
          <p:cNvSpPr/>
          <p:nvPr/>
        </p:nvSpPr>
        <p:spPr>
          <a:xfrm>
            <a:off x="11644312" y="3574087"/>
            <a:ext cx="579163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r-Cyrl-ME" sz="2400" b="1" spc="50" dirty="0" smtClean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ME" sz="2400" b="1" spc="50" dirty="0" smtClean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sr-Cyrl-ME" sz="2400" b="1" spc="50" dirty="0" smtClean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ME" sz="2400" b="1" spc="50" dirty="0" smtClean="0">
                <a:ln w="1143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Посета стоматолога у вас. групи у Сушици, деца, васпитач, стоматолог и родитељ</a:t>
            </a:r>
            <a:endParaRPr lang="sr-Cyrl-ME" sz="2400" b="1" spc="50" dirty="0">
              <a:ln w="11430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17" descr="стоматолог сусиц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4" y="685800"/>
            <a:ext cx="9301162" cy="91024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36;p18"/>
          <p:cNvGrpSpPr/>
          <p:nvPr/>
        </p:nvGrpSpPr>
        <p:grpSpPr>
          <a:xfrm>
            <a:off x="657670" y="402768"/>
            <a:ext cx="16972660" cy="9264472"/>
            <a:chOff x="0" y="-57150"/>
            <a:chExt cx="4470166" cy="2440026"/>
          </a:xfrm>
        </p:grpSpPr>
        <p:sp>
          <p:nvSpPr>
            <p:cNvPr id="237" name="Google Shape;237;p18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3A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18"/>
            <p:cNvSpPr txBox="1"/>
            <p:nvPr/>
          </p:nvSpPr>
          <p:spPr>
            <a:xfrm>
              <a:off x="0" y="-57150"/>
              <a:ext cx="4470166" cy="24400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3400425" y="8572500"/>
            <a:ext cx="1148714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sr-Cyrl-ME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  <a:sym typeface="Poppins SemiBold"/>
              </a:rPr>
              <a:t>Истраживање, експериментисање и стваралаштво у заједничком простору, деца и васпитачи групе у години пред полазак у школу ,,Цвет</a:t>
            </a:r>
            <a:r>
              <a:rPr lang="en-U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  <a:sym typeface="Poppins SemiBold"/>
              </a:rPr>
              <a:t>”</a:t>
            </a:r>
            <a:endParaRPr lang="sr-Cyrl-ME" sz="2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10" descr="цвет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7452" y="994498"/>
            <a:ext cx="7645111" cy="71818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 descr="цвет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874" y="990559"/>
            <a:ext cx="7858125" cy="71247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2"/>
          <p:cNvSpPr txBox="1"/>
          <p:nvPr/>
        </p:nvSpPr>
        <p:spPr>
          <a:xfrm>
            <a:off x="775070" y="402768"/>
            <a:ext cx="8014879" cy="9264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1555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" name="Google Shape;115;p12"/>
          <p:cNvGrpSpPr/>
          <p:nvPr/>
        </p:nvGrpSpPr>
        <p:grpSpPr>
          <a:xfrm>
            <a:off x="10792691" y="4584123"/>
            <a:ext cx="7135091" cy="2495550"/>
            <a:chOff x="0" y="-57150"/>
            <a:chExt cx="910034" cy="273321"/>
          </a:xfrm>
        </p:grpSpPr>
        <p:sp>
          <p:nvSpPr>
            <p:cNvPr id="116" name="Google Shape;116;p12"/>
            <p:cNvSpPr/>
            <p:nvPr/>
          </p:nvSpPr>
          <p:spPr>
            <a:xfrm>
              <a:off x="8108" y="-33665"/>
              <a:ext cx="901926" cy="216171"/>
            </a:xfrm>
            <a:custGeom>
              <a:avLst/>
              <a:gdLst/>
              <a:ahLst/>
              <a:cxnLst/>
              <a:rect l="l" t="t" r="r" b="b"/>
              <a:pathLst>
                <a:path w="901926" h="216171" extrusionOk="0">
                  <a:moveTo>
                    <a:pt x="108086" y="0"/>
                  </a:moveTo>
                  <a:lnTo>
                    <a:pt x="793841" y="0"/>
                  </a:lnTo>
                  <a:cubicBezTo>
                    <a:pt x="822507" y="0"/>
                    <a:pt x="849999" y="11388"/>
                    <a:pt x="870269" y="31658"/>
                  </a:cubicBezTo>
                  <a:cubicBezTo>
                    <a:pt x="890539" y="51928"/>
                    <a:pt x="901926" y="79420"/>
                    <a:pt x="901926" y="108086"/>
                  </a:cubicBezTo>
                  <a:lnTo>
                    <a:pt x="901926" y="108086"/>
                  </a:lnTo>
                  <a:cubicBezTo>
                    <a:pt x="901926" y="136752"/>
                    <a:pt x="890539" y="164244"/>
                    <a:pt x="870269" y="184514"/>
                  </a:cubicBezTo>
                  <a:cubicBezTo>
                    <a:pt x="849999" y="204784"/>
                    <a:pt x="822507" y="216171"/>
                    <a:pt x="793841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C663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sr-Cyrl-RS" sz="2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Састанак Педагошког колегијума </a:t>
              </a:r>
              <a:endParaRPr sz="24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7" name="Google Shape;117;p12"/>
            <p:cNvSpPr txBox="1"/>
            <p:nvPr/>
          </p:nvSpPr>
          <p:spPr>
            <a:xfrm>
              <a:off x="0" y="-57150"/>
              <a:ext cx="901926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1" name="Picture 10" descr="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164" y="457200"/>
            <a:ext cx="9864436" cy="95042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2"/>
          <p:cNvSpPr txBox="1"/>
          <p:nvPr/>
        </p:nvSpPr>
        <p:spPr>
          <a:xfrm>
            <a:off x="775070" y="402768"/>
            <a:ext cx="8014879" cy="9264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0800" tIns="50800" rIns="50800" bIns="50800" anchor="ctr" anchorCtr="0">
            <a:noAutofit/>
          </a:bodyPr>
          <a:lstStyle/>
          <a:p>
            <a:pPr marL="0" marR="0" lvl="0" indent="0" algn="ctr" rtl="0">
              <a:lnSpc>
                <a:spcPct val="1555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" name="Google Shape;115;p12"/>
          <p:cNvGrpSpPr/>
          <p:nvPr/>
        </p:nvGrpSpPr>
        <p:grpSpPr>
          <a:xfrm>
            <a:off x="9130145" y="5999019"/>
            <a:ext cx="8880764" cy="3477491"/>
            <a:chOff x="0" y="-57150"/>
            <a:chExt cx="910034" cy="273321"/>
          </a:xfrm>
        </p:grpSpPr>
        <p:sp>
          <p:nvSpPr>
            <p:cNvPr id="116" name="Google Shape;116;p12"/>
            <p:cNvSpPr/>
            <p:nvPr/>
          </p:nvSpPr>
          <p:spPr>
            <a:xfrm>
              <a:off x="8108" y="-33665"/>
              <a:ext cx="901926" cy="216171"/>
            </a:xfrm>
            <a:custGeom>
              <a:avLst/>
              <a:gdLst/>
              <a:ahLst/>
              <a:cxnLst/>
              <a:rect l="l" t="t" r="r" b="b"/>
              <a:pathLst>
                <a:path w="901926" h="216171" extrusionOk="0">
                  <a:moveTo>
                    <a:pt x="108086" y="0"/>
                  </a:moveTo>
                  <a:lnTo>
                    <a:pt x="793841" y="0"/>
                  </a:lnTo>
                  <a:cubicBezTo>
                    <a:pt x="822507" y="0"/>
                    <a:pt x="849999" y="11388"/>
                    <a:pt x="870269" y="31658"/>
                  </a:cubicBezTo>
                  <a:cubicBezTo>
                    <a:pt x="890539" y="51928"/>
                    <a:pt x="901926" y="79420"/>
                    <a:pt x="901926" y="108086"/>
                  </a:cubicBezTo>
                  <a:lnTo>
                    <a:pt x="901926" y="108086"/>
                  </a:lnTo>
                  <a:cubicBezTo>
                    <a:pt x="901926" y="136752"/>
                    <a:pt x="890539" y="164244"/>
                    <a:pt x="870269" y="184514"/>
                  </a:cubicBezTo>
                  <a:cubicBezTo>
                    <a:pt x="849999" y="204784"/>
                    <a:pt x="822507" y="216171"/>
                    <a:pt x="793841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C663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2"/>
            <p:cNvSpPr txBox="1"/>
            <p:nvPr/>
          </p:nvSpPr>
          <p:spPr>
            <a:xfrm>
              <a:off x="0" y="-57150"/>
              <a:ext cx="901926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7" name="Google Shape;127;p12"/>
          <p:cNvSpPr txBox="1"/>
          <p:nvPr/>
        </p:nvSpPr>
        <p:spPr>
          <a:xfrm>
            <a:off x="9601200" y="6497782"/>
            <a:ext cx="8104910" cy="15511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sr-Cyrl-ME" sz="24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sr-Cyrl-ME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Састанак Васпитно-образовног већа- Наша заједница на заједничком путу унапређивања квалитета рада Установе</a:t>
            </a:r>
            <a:endParaRPr sz="2400" b="1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13" descr="веће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066" y="581891"/>
            <a:ext cx="8204921" cy="9289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Content Placeholder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7415" y="682092"/>
            <a:ext cx="7955280" cy="4949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36;p18"/>
          <p:cNvGrpSpPr/>
          <p:nvPr/>
        </p:nvGrpSpPr>
        <p:grpSpPr>
          <a:xfrm>
            <a:off x="614807" y="359906"/>
            <a:ext cx="16972660" cy="9264472"/>
            <a:chOff x="0" y="-57150"/>
            <a:chExt cx="4470166" cy="2440026"/>
          </a:xfrm>
        </p:grpSpPr>
        <p:sp>
          <p:nvSpPr>
            <p:cNvPr id="237" name="Google Shape;237;p18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3A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18"/>
            <p:cNvSpPr txBox="1"/>
            <p:nvPr/>
          </p:nvSpPr>
          <p:spPr>
            <a:xfrm>
              <a:off x="0" y="-57150"/>
              <a:ext cx="4470166" cy="24400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554182" y="8172450"/>
            <a:ext cx="821574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r>
              <a:rPr lang="sr-Cyrl-ME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sym typeface="Poppins SemiBold"/>
              </a:rPr>
              <a:t>Састанак Тима за информационо комуникационе технологије</a:t>
            </a:r>
            <a:endParaRPr lang="sr-Cyrl-ME" sz="2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13" descr="5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873" y="657226"/>
            <a:ext cx="7827818" cy="7910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Content Placeholder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941"/>
          <a:stretch/>
        </p:blipFill>
        <p:spPr>
          <a:xfrm>
            <a:off x="8894618" y="877043"/>
            <a:ext cx="7329055" cy="33305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7273"/>
          <a:stretch/>
        </p:blipFill>
        <p:spPr>
          <a:xfrm>
            <a:off x="8825345" y="4627420"/>
            <a:ext cx="7564582" cy="3750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9088582" y="8617527"/>
            <a:ext cx="7523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Састанак Тима ментора и приправника </a:t>
            </a:r>
            <a:endParaRPr lang="en-US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79;p21"/>
          <p:cNvGrpSpPr/>
          <p:nvPr/>
        </p:nvGrpSpPr>
        <p:grpSpPr>
          <a:xfrm>
            <a:off x="10113818" y="4142509"/>
            <a:ext cx="8174182" cy="2705593"/>
            <a:chOff x="0" y="-57150"/>
            <a:chExt cx="1019100" cy="273321"/>
          </a:xfrm>
        </p:grpSpPr>
        <p:sp>
          <p:nvSpPr>
            <p:cNvPr id="280" name="Google Shape;280;p21"/>
            <p:cNvSpPr/>
            <p:nvPr/>
          </p:nvSpPr>
          <p:spPr>
            <a:xfrm>
              <a:off x="0" y="0"/>
              <a:ext cx="1019100" cy="216171"/>
            </a:xfrm>
            <a:custGeom>
              <a:avLst/>
              <a:gdLst/>
              <a:ahLst/>
              <a:cxnLst/>
              <a:rect l="l" t="t" r="r" b="b"/>
              <a:pathLst>
                <a:path w="1019100" h="216171" extrusionOk="0">
                  <a:moveTo>
                    <a:pt x="108086" y="0"/>
                  </a:moveTo>
                  <a:lnTo>
                    <a:pt x="911014" y="0"/>
                  </a:lnTo>
                  <a:cubicBezTo>
                    <a:pt x="939680" y="0"/>
                    <a:pt x="967172" y="11388"/>
                    <a:pt x="987442" y="31658"/>
                  </a:cubicBezTo>
                  <a:cubicBezTo>
                    <a:pt x="1007712" y="51928"/>
                    <a:pt x="1019100" y="79420"/>
                    <a:pt x="1019100" y="108086"/>
                  </a:cubicBezTo>
                  <a:lnTo>
                    <a:pt x="1019100" y="108086"/>
                  </a:lnTo>
                  <a:cubicBezTo>
                    <a:pt x="1019100" y="136752"/>
                    <a:pt x="1007712" y="164244"/>
                    <a:pt x="987442" y="184514"/>
                  </a:cubicBezTo>
                  <a:cubicBezTo>
                    <a:pt x="967172" y="204784"/>
                    <a:pt x="939680" y="216171"/>
                    <a:pt x="911014" y="216171"/>
                  </a:cubicBezTo>
                  <a:lnTo>
                    <a:pt x="108086" y="216171"/>
                  </a:lnTo>
                  <a:cubicBezTo>
                    <a:pt x="79420" y="216171"/>
                    <a:pt x="51928" y="204784"/>
                    <a:pt x="31658" y="184514"/>
                  </a:cubicBezTo>
                  <a:cubicBezTo>
                    <a:pt x="11388" y="164244"/>
                    <a:pt x="0" y="136752"/>
                    <a:pt x="0" y="108086"/>
                  </a:cubicBezTo>
                  <a:lnTo>
                    <a:pt x="0" y="108086"/>
                  </a:lnTo>
                  <a:cubicBezTo>
                    <a:pt x="0" y="79420"/>
                    <a:pt x="11388" y="51928"/>
                    <a:pt x="31658" y="31658"/>
                  </a:cubicBezTo>
                  <a:cubicBezTo>
                    <a:pt x="51928" y="11388"/>
                    <a:pt x="79420" y="0"/>
                    <a:pt x="108086" y="0"/>
                  </a:cubicBezTo>
                  <a:close/>
                </a:path>
              </a:pathLst>
            </a:custGeom>
            <a:solidFill>
              <a:srgbClr val="C663D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21"/>
            <p:cNvSpPr txBox="1"/>
            <p:nvPr/>
          </p:nvSpPr>
          <p:spPr>
            <a:xfrm>
              <a:off x="0" y="-57150"/>
              <a:ext cx="1019100" cy="2733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10584873" y="4932218"/>
            <a:ext cx="683029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r>
              <a:rPr lang="sr-Cyrl-ME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  <a:sym typeface="Poppins SemiBold"/>
              </a:rPr>
              <a:t>Састанак Тима за стручно усавршавање</a:t>
            </a:r>
            <a:r>
              <a:rPr lang="sr-Cyrl-ME" sz="240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  <a:sym typeface="Poppins SemiBold"/>
              </a:rPr>
              <a:t>, стручни сарадник и васпитачи</a:t>
            </a:r>
            <a:endParaRPr lang="sr-Cyrl-ME" sz="240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састанак струћно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419" y="654028"/>
            <a:ext cx="9692986" cy="9307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36;p18"/>
          <p:cNvGrpSpPr/>
          <p:nvPr/>
        </p:nvGrpSpPr>
        <p:grpSpPr>
          <a:xfrm>
            <a:off x="643383" y="331331"/>
            <a:ext cx="16972660" cy="9264472"/>
            <a:chOff x="0" y="-57150"/>
            <a:chExt cx="4470166" cy="2440026"/>
          </a:xfrm>
        </p:grpSpPr>
        <p:sp>
          <p:nvSpPr>
            <p:cNvPr id="237" name="Google Shape;237;p18"/>
            <p:cNvSpPr/>
            <p:nvPr/>
          </p:nvSpPr>
          <p:spPr>
            <a:xfrm>
              <a:off x="0" y="0"/>
              <a:ext cx="4470166" cy="2382876"/>
            </a:xfrm>
            <a:custGeom>
              <a:avLst/>
              <a:gdLst/>
              <a:ahLst/>
              <a:cxnLst/>
              <a:rect l="l" t="t" r="r" b="b"/>
              <a:pathLst>
                <a:path w="4470166" h="2382876" extrusionOk="0">
                  <a:moveTo>
                    <a:pt x="18246" y="0"/>
                  </a:moveTo>
                  <a:lnTo>
                    <a:pt x="4451920" y="0"/>
                  </a:lnTo>
                  <a:cubicBezTo>
                    <a:pt x="4456759" y="0"/>
                    <a:pt x="4461400" y="1922"/>
                    <a:pt x="4464822" y="5344"/>
                  </a:cubicBezTo>
                  <a:cubicBezTo>
                    <a:pt x="4468243" y="8766"/>
                    <a:pt x="4470166" y="13407"/>
                    <a:pt x="4470166" y="18246"/>
                  </a:cubicBezTo>
                  <a:lnTo>
                    <a:pt x="4470166" y="2364630"/>
                  </a:lnTo>
                  <a:cubicBezTo>
                    <a:pt x="4470166" y="2374707"/>
                    <a:pt x="4461997" y="2382876"/>
                    <a:pt x="4451920" y="2382876"/>
                  </a:cubicBezTo>
                  <a:lnTo>
                    <a:pt x="18246" y="2382876"/>
                  </a:lnTo>
                  <a:cubicBezTo>
                    <a:pt x="8169" y="2382876"/>
                    <a:pt x="0" y="2374707"/>
                    <a:pt x="0" y="2364630"/>
                  </a:cubicBezTo>
                  <a:lnTo>
                    <a:pt x="0" y="18246"/>
                  </a:lnTo>
                  <a:cubicBezTo>
                    <a:pt x="0" y="8169"/>
                    <a:pt x="8169" y="0"/>
                    <a:pt x="18246" y="0"/>
                  </a:cubicBezTo>
                  <a:close/>
                </a:path>
              </a:pathLst>
            </a:custGeom>
            <a:solidFill>
              <a:srgbClr val="3A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18"/>
            <p:cNvSpPr txBox="1"/>
            <p:nvPr/>
          </p:nvSpPr>
          <p:spPr>
            <a:xfrm>
              <a:off x="0" y="-57150"/>
              <a:ext cx="4470166" cy="24400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555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10681855" y="4003964"/>
            <a:ext cx="6712528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sr-Cyrl-ME" sz="24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endParaRPr lang="sr-Cyrl-ME" sz="2400" cap="none" spc="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Times New Roman" pitchFamily="18" charset="0"/>
              <a:cs typeface="Times New Roman" pitchFamily="18" charset="0"/>
              <a:sym typeface="Poppins SemiBold"/>
            </a:endParaRPr>
          </a:p>
          <a:p>
            <a:pPr algn="ctr"/>
            <a:r>
              <a:rPr lang="sr-Cyrl-ME" sz="240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  <a:sym typeface="Poppins SemiBold"/>
              </a:rPr>
              <a:t>Састанак Савета родитеља на нивоу вртића ,,</a:t>
            </a:r>
            <a:r>
              <a:rPr lang="sr-Cyrl-BA" sz="240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  <a:sym typeface="Poppins SemiBold"/>
              </a:rPr>
              <a:t>Невен</a:t>
            </a:r>
            <a:r>
              <a:rPr lang="sr-Cyrl-ME" sz="240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  <a:sym typeface="Poppins SemiBold"/>
              </a:rPr>
              <a:t>”, главни васпитач, васпитачи и родитељи</a:t>
            </a:r>
            <a:endParaRPr lang="sr-Cyrl-ME" sz="240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савет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196" y="770224"/>
            <a:ext cx="8799368" cy="8733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</TotalTime>
  <Words>755</Words>
  <PresentationFormat>Custom</PresentationFormat>
  <Paragraphs>100</Paragraphs>
  <Slides>37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Arial</vt:lpstr>
      <vt:lpstr>Calibri</vt:lpstr>
      <vt:lpstr>Arial Narrow</vt:lpstr>
      <vt:lpstr>Poppins SemiBold</vt:lpstr>
      <vt:lpstr>Times New Roman</vt:lpstr>
      <vt:lpstr>Poppins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   У  вртићу ..Невен”, током октобра је било још много активности ,  приказујемо неке ...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NN</dc:creator>
  <cp:lastModifiedBy>NN</cp:lastModifiedBy>
  <cp:revision>107</cp:revision>
  <dcterms:modified xsi:type="dcterms:W3CDTF">2025-11-12T08:29:40Z</dcterms:modified>
</cp:coreProperties>
</file>