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7" r:id="rId1"/>
  </p:sldMasterIdLst>
  <p:sldIdLst>
    <p:sldId id="272" r:id="rId2"/>
    <p:sldId id="256" r:id="rId3"/>
    <p:sldId id="269" r:id="rId4"/>
    <p:sldId id="270" r:id="rId5"/>
    <p:sldId id="267" r:id="rId6"/>
    <p:sldId id="259" r:id="rId7"/>
    <p:sldId id="279" r:id="rId8"/>
    <p:sldId id="268" r:id="rId9"/>
    <p:sldId id="258" r:id="rId10"/>
    <p:sldId id="262" r:id="rId11"/>
    <p:sldId id="257" r:id="rId12"/>
    <p:sldId id="271" r:id="rId13"/>
    <p:sldId id="260" r:id="rId14"/>
    <p:sldId id="261" r:id="rId15"/>
    <p:sldId id="263" r:id="rId16"/>
    <p:sldId id="264" r:id="rId17"/>
    <p:sldId id="265" r:id="rId18"/>
    <p:sldId id="276" r:id="rId19"/>
    <p:sldId id="274" r:id="rId20"/>
    <p:sldId id="277" r:id="rId21"/>
    <p:sldId id="275" r:id="rId22"/>
    <p:sldId id="273" r:id="rId23"/>
    <p:sldId id="266" r:id="rId24"/>
    <p:sldId id="278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Umereni stil 2 – Naglašav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691" y="-91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sr-Latn-RS"/>
              <a:t>Kliknite da biste uredili stil podnaslova mastera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pPr/>
              <a:t>12/4/2025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52437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pPr/>
              <a:t>12/4/2025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5670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pPr/>
              <a:t>12/4/2025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80769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pPr/>
              <a:t>12/4/2025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60545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pPr/>
              <a:t>12/4/2025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16335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pPr/>
              <a:t>12/4/2025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72733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pPr/>
              <a:t>12/4/2025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62059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pPr/>
              <a:t>12/4/2025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72390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RS"/>
              <a:t>Kliknite na ikonu da dodate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pPr/>
              <a:t>12/4/2025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24469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pPr/>
              <a:t>12/4/2025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463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pPr/>
              <a:t>12/4/2025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14975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pPr/>
              <a:t>12/4/2025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08245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be.com/shorts/E8KAE_K58I4?feature=shared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be.com/shorts/fbNH7Dto5ZA?feature=shared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s://youtu.be/fBfoPo0DAys?feature=shared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gnu8bvJbKb8?feature=shared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29DE1913-F0C1-BBFE-2E5E-990E26F20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x-none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Месечни </a:t>
            </a:r>
            <a:r>
              <a:rPr lang="x-none" sz="28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билтен </a:t>
            </a:r>
            <a:r>
              <a:rPr lang="x-none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вртића</a:t>
            </a:r>
            <a:r>
              <a:rPr lang="sr-Cyrl-R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x-none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8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Лептирић </a:t>
            </a:r>
            <a:r>
              <a:rPr lang="x-none" sz="28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x-none" sz="28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Лане</a:t>
            </a:r>
            <a:endParaRPr lang="sr-Latn-RS" sz="2800" b="1" i="1" dirty="0">
              <a:solidFill>
                <a:schemeClr val="accent1"/>
              </a:solidFill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14899DC8-31B5-6CE6-F3D0-F56E6BA0E1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398" y="2357430"/>
            <a:ext cx="5000544" cy="39248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47624AA9-1B4C-D1E9-CEC5-A75E2DEF0E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3190" y="1214422"/>
            <a:ext cx="5188234" cy="42979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AB101988-C19D-E986-46AD-94151AA59F88}"/>
              </a:ext>
            </a:extLst>
          </p:cNvPr>
          <p:cNvSpPr txBox="1"/>
          <p:nvPr/>
        </p:nvSpPr>
        <p:spPr>
          <a:xfrm>
            <a:off x="452398" y="1857364"/>
            <a:ext cx="726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Октобар</a:t>
            </a:r>
            <a:r>
              <a:rPr lang="sr-Cyrl-RS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2025</a:t>
            </a:r>
            <a:r>
              <a:rPr lang="x-none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sr-Latn-R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44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59A1351D-2AC2-5D7D-A089-9BE44DEE65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341" y="243275"/>
            <a:ext cx="5034643" cy="6442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Okvir za tekst 1">
            <a:extLst>
              <a:ext uri="{FF2B5EF4-FFF2-40B4-BE49-F238E27FC236}">
                <a16:creationId xmlns="" xmlns:a16="http://schemas.microsoft.com/office/drawing/2014/main" id="{F3EE1E85-BA42-A746-800C-C28B5D34A063}"/>
              </a:ext>
            </a:extLst>
          </p:cNvPr>
          <p:cNvSpPr txBox="1"/>
          <p:nvPr/>
        </p:nvSpPr>
        <p:spPr>
          <a:xfrm flipH="1">
            <a:off x="6025849" y="243275"/>
            <a:ext cx="5545831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sr-Latn-RS" sz="2800" dirty="0">
              <a:latin typeface="Congenial Black" panose="02000503040000020004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E6E8DEB9-0DD2-6F0A-5957-0CC9995E1751}"/>
              </a:ext>
            </a:extLst>
          </p:cNvPr>
          <p:cNvSpPr txBox="1"/>
          <p:nvPr/>
        </p:nvSpPr>
        <p:spPr>
          <a:xfrm rot="3143473" flipH="1" flipV="1">
            <a:off x="4816929" y="988786"/>
            <a:ext cx="364671" cy="1525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 dirty="0"/>
          </a:p>
        </p:txBody>
      </p:sp>
      <p:sp>
        <p:nvSpPr>
          <p:cNvPr id="5" name="Okvir za tekst 4">
            <a:extLst>
              <a:ext uri="{FF2B5EF4-FFF2-40B4-BE49-F238E27FC236}">
                <a16:creationId xmlns="" xmlns:a16="http://schemas.microsoft.com/office/drawing/2014/main" id="{1FC21174-BECF-EE15-7A6F-B3E709E9B324}"/>
              </a:ext>
            </a:extLst>
          </p:cNvPr>
          <p:cNvSpPr txBox="1"/>
          <p:nvPr/>
        </p:nvSpPr>
        <p:spPr>
          <a:xfrm rot="10800000" flipV="1">
            <a:off x="7148671" y="2702477"/>
            <a:ext cx="3300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ДЕЧИЈА НЕДЕЉА</a:t>
            </a:r>
            <a:endParaRPr lang="sr-Latn-RS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119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3881EC31-EA01-2611-DC7E-BD7923441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214422"/>
          </a:xfrm>
        </p:spPr>
        <p:txBody>
          <a:bodyPr>
            <a:normAutofit/>
          </a:bodyPr>
          <a:lstStyle/>
          <a:p>
            <a:r>
              <a:rPr lang="x-none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БуквАр дечијих права</a:t>
            </a:r>
            <a:endParaRPr lang="sr-Latn-R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8A98507D-5F87-9E14-A4C2-629175478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5736" y="1643050"/>
            <a:ext cx="3975450" cy="5000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3DF57DB4-75AC-E86B-16C5-FCD560E527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84" y="1643050"/>
            <a:ext cx="3631781" cy="5086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3C9D1E13-F84A-07D6-78B1-D946209B6E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9140" y="1571612"/>
            <a:ext cx="3786214" cy="5094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kvir za tekst 7">
            <a:extLst>
              <a:ext uri="{FF2B5EF4-FFF2-40B4-BE49-F238E27FC236}">
                <a16:creationId xmlns="" xmlns:a16="http://schemas.microsoft.com/office/drawing/2014/main" id="{3FCBDA76-F463-4D7A-0E12-A8954F2353EF}"/>
              </a:ext>
            </a:extLst>
          </p:cNvPr>
          <p:cNvSpPr txBox="1"/>
          <p:nvPr/>
        </p:nvSpPr>
        <p:spPr>
          <a:xfrm rot="10800000" flipV="1">
            <a:off x="380958" y="1009527"/>
            <a:ext cx="3857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Имам право да....</a:t>
            </a:r>
            <a:endParaRPr lang="sr-Latn-RS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55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3948CFE8-AD5A-9041-6892-7F19326D08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61" y="3937226"/>
            <a:ext cx="4009612" cy="2620471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F45EED9A-669B-DB40-561C-A786A03E3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960" y="214290"/>
            <a:ext cx="4000528" cy="3538083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67EC38BE-147C-0649-03EA-6AB364E203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0143" y="180236"/>
            <a:ext cx="7503583" cy="5534779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A189AF0C-BA74-A401-0618-45A00E896445}"/>
              </a:ext>
            </a:extLst>
          </p:cNvPr>
          <p:cNvSpPr txBox="1"/>
          <p:nvPr/>
        </p:nvSpPr>
        <p:spPr>
          <a:xfrm>
            <a:off x="4667240" y="5572140"/>
            <a:ext cx="6466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Cyrl-RS" dirty="0" smtClean="0">
              <a:solidFill>
                <a:srgbClr val="0070C0"/>
              </a:solidFill>
            </a:endParaRPr>
          </a:p>
          <a:p>
            <a:pPr algn="l"/>
            <a:endParaRPr lang="sr-Cyrl-RS" dirty="0" smtClean="0">
              <a:solidFill>
                <a:srgbClr val="0070C0"/>
              </a:solidFill>
            </a:endParaRPr>
          </a:p>
          <a:p>
            <a:pPr algn="l"/>
            <a:r>
              <a:rPr lang="x-none" smtClean="0">
                <a:solidFill>
                  <a:srgbClr val="0070C0"/>
                </a:solidFill>
              </a:rPr>
              <a:t>Имам </a:t>
            </a:r>
            <a:r>
              <a:rPr lang="x-none" dirty="0">
                <a:solidFill>
                  <a:srgbClr val="0070C0"/>
                </a:solidFill>
              </a:rPr>
              <a:t>право да се играм, дружим , бојим, славим рођендан, одржавам личну хигијену....</a:t>
            </a:r>
            <a:endParaRPr lang="sr-Latn-R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806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12B55E3-52A2-9CA0-9659-4194AA4B5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2379" y="1179285"/>
            <a:ext cx="7958331" cy="299357"/>
          </a:xfrm>
        </p:spPr>
        <p:txBody>
          <a:bodyPr>
            <a:normAutofit fontScale="90000"/>
          </a:bodyPr>
          <a:lstStyle/>
          <a:p>
            <a:r>
              <a:rPr lang="sr-Latn-RS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Моћ</a:t>
            </a:r>
            <a:r>
              <a:rPr lang="sr-Latn-RS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игре</a:t>
            </a:r>
            <a:r>
              <a:rPr lang="sr-Latn-RS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sr-Latn-RS" dirty="0"/>
              <a:t/>
            </a:r>
            <a:br>
              <a:rPr lang="sr-Latn-RS" dirty="0"/>
            </a:br>
            <a:r>
              <a:rPr lang="sr-Latn-RS" dirty="0"/>
              <a:t/>
            </a:r>
            <a:br>
              <a:rPr lang="sr-Latn-RS" dirty="0"/>
            </a:br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82BB1D84-18E2-F787-8C8B-0C40ACACCB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46" y="428604"/>
            <a:ext cx="4071966" cy="2758910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AE41370E-99AE-AC86-54D8-A1B491A12B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3652" y="1214422"/>
            <a:ext cx="2238348" cy="5500726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D40E0236-4A47-B04E-7EA9-6C81F7DFAD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4562" y="1214422"/>
            <a:ext cx="3871289" cy="5500726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7702CE58-BFCB-0D0C-51EF-A6708464CB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646" y="3357562"/>
            <a:ext cx="5786478" cy="335758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1665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073D6425-3EF1-9441-F0D3-7F7C9634AA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819" y="-3521"/>
            <a:ext cx="7608103" cy="6718906"/>
          </a:xfrm>
          <a:prstGeom prst="rect">
            <a:avLst/>
          </a:prstGeom>
        </p:spPr>
      </p:pic>
      <p:sp>
        <p:nvSpPr>
          <p:cNvPr id="5" name="Okvir za tekst 4">
            <a:extLst>
              <a:ext uri="{FF2B5EF4-FFF2-40B4-BE49-F238E27FC236}">
                <a16:creationId xmlns="" xmlns:a16="http://schemas.microsoft.com/office/drawing/2014/main" id="{86883C92-7B1F-60AA-D59D-C9E3597CEF48}"/>
              </a:ext>
            </a:extLst>
          </p:cNvPr>
          <p:cNvSpPr txBox="1"/>
          <p:nvPr/>
        </p:nvSpPr>
        <p:spPr>
          <a:xfrm>
            <a:off x="7981129" y="142615"/>
            <a:ext cx="3911514" cy="3908762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sr-Latn-RS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ИГРАМО СЕ СМЕЈЕМО И ЗАЈЕДНО СТВАРАМО</a:t>
            </a:r>
          </a:p>
          <a:p>
            <a:pPr algn="ctr"/>
            <a:endParaRPr lang="sr-Latn-RS" sz="2000" b="1" dirty="0">
              <a:solidFill>
                <a:schemeClr val="bg1"/>
              </a:solidFill>
              <a:cs typeface="Arial"/>
            </a:endParaRPr>
          </a:p>
          <a:p>
            <a:pPr algn="ctr"/>
            <a:endParaRPr lang="sr-Latn-RS" sz="2000" b="1" dirty="0">
              <a:solidFill>
                <a:schemeClr val="bg1"/>
              </a:solidFill>
              <a:cs typeface="Arial"/>
            </a:endParaRPr>
          </a:p>
          <a:p>
            <a:pPr algn="ctr"/>
            <a:r>
              <a:rPr lang="sr-Latn-R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Геронтолошки центар</a:t>
            </a:r>
            <a:endParaRPr lang="sr-Cyrl-RS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Latn-R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sr-Latn-RS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Грађење мостова међу генерацијама.</a:t>
            </a:r>
            <a:endParaRPr lang="sr-Cyrl-RS" sz="20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sz="20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Деца вас.гр.</a:t>
            </a:r>
            <a:r>
              <a:rPr lang="sr-Cyrl-RS" sz="20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Крушка</a:t>
            </a:r>
            <a:r>
              <a:rPr lang="sr-Cyrl-R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,васпитачи и стр.сарадник, педагог</a:t>
            </a:r>
            <a:endParaRPr lang="sr-Latn-RS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Latn-R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Latn-RS" sz="2000" b="1" dirty="0">
              <a:solidFill>
                <a:schemeClr val="bg1"/>
              </a:solidFill>
            </a:endParaRPr>
          </a:p>
        </p:txBody>
      </p:sp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BE2E9041-45A5-3D6F-4A2B-860BDA0A0852}"/>
              </a:ext>
            </a:extLst>
          </p:cNvPr>
          <p:cNvSpPr txBox="1"/>
          <p:nvPr/>
        </p:nvSpPr>
        <p:spPr>
          <a:xfrm>
            <a:off x="7981067" y="4637892"/>
            <a:ext cx="3399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 dirty="0"/>
          </a:p>
          <a:p>
            <a:pPr algn="l"/>
            <a:endParaRPr lang="sr-Latn-RS" dirty="0"/>
          </a:p>
        </p:txBody>
      </p:sp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E3FC4F5B-86C1-0659-8C96-943471836367}"/>
              </a:ext>
            </a:extLst>
          </p:cNvPr>
          <p:cNvSpPr txBox="1"/>
          <p:nvPr/>
        </p:nvSpPr>
        <p:spPr>
          <a:xfrm>
            <a:off x="7981067" y="4857760"/>
            <a:ext cx="39728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dirty="0">
                <a:hlinkClick r:id="rId3"/>
              </a:rPr>
              <a:t>https://youtube.com/shorts/E8KAE_K58I4?feature=shared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172497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251204_154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84" y="285729"/>
            <a:ext cx="5214974" cy="53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251204_1540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5934" y="285728"/>
            <a:ext cx="5857916" cy="53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667372" y="5572140"/>
            <a:ext cx="6429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Заједничка фотогрфија за успомену о заједничком дружењу</a:t>
            </a:r>
          </a:p>
          <a:p>
            <a:pPr algn="ctr"/>
            <a:endParaRPr lang="sr-Cyrl-R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6646" y="5786454"/>
            <a:ext cx="5286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dirty="0" smtClean="0">
                <a:hlinkClick r:id="rId4"/>
              </a:rPr>
              <a:t>https://youtube.com/shorts/fbNH7Dto5ZA?feature=shared</a:t>
            </a:r>
            <a:endParaRPr lang="sr-Latn-R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6C9C5C1-A23E-E7F3-06C2-AF72BAEC5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458" y="285728"/>
            <a:ext cx="8610804" cy="1589189"/>
          </a:xfrm>
        </p:spPr>
        <p:txBody>
          <a:bodyPr>
            <a:normAutofit/>
          </a:bodyPr>
          <a:lstStyle/>
          <a:p>
            <a:r>
              <a:rPr lang="sr-Latn-RS" sz="27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Игра моје породице </a:t>
            </a:r>
            <a:r>
              <a:rPr lang="sr-Latn-RS" sz="27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lang="sr-Cyrl-RS" sz="27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sr-Latn-RS" dirty="0"/>
              <a:t/>
            </a:r>
            <a:br>
              <a:rPr lang="sr-Latn-RS" dirty="0"/>
            </a:br>
            <a:r>
              <a:rPr lang="sr-Latn-RS" sz="27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08.10.2025.</a:t>
            </a:r>
            <a:r>
              <a:rPr lang="sr-Latn-RS" dirty="0"/>
              <a:t/>
            </a:r>
            <a:br>
              <a:rPr lang="sr-Latn-RS" dirty="0"/>
            </a:br>
            <a:endParaRPr lang="sr-Latn-RS" dirty="0"/>
          </a:p>
        </p:txBody>
      </p:sp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CF6124D9-038C-7CA1-61CB-BFC1038687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40" y="1071546"/>
            <a:ext cx="9397129" cy="5489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25579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DD8B25E7-384D-A2CE-CBEE-38059342DC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572" y="357166"/>
            <a:ext cx="5642428" cy="6382906"/>
          </a:xfrm>
          <a:prstGeom prst="rect">
            <a:avLst/>
          </a:prstGeom>
        </p:spPr>
      </p:pic>
      <p:sp>
        <p:nvSpPr>
          <p:cNvPr id="5" name="Okvir za tekst 4">
            <a:extLst>
              <a:ext uri="{FF2B5EF4-FFF2-40B4-BE49-F238E27FC236}">
                <a16:creationId xmlns="" xmlns:a16="http://schemas.microsoft.com/office/drawing/2014/main" id="{F59E3CA1-2B4D-84AF-CF00-E0A1633707DA}"/>
              </a:ext>
            </a:extLst>
          </p:cNvPr>
          <p:cNvSpPr txBox="1"/>
          <p:nvPr/>
        </p:nvSpPr>
        <p:spPr>
          <a:xfrm rot="10800000" flipV="1">
            <a:off x="6132286" y="166559"/>
            <a:ext cx="5606142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1"/>
            <a:r>
              <a:rPr lang="sr-Latn-RS" sz="24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ЊЕНО ВЕЛИЧАНСТВО КЊИГА!</a:t>
            </a:r>
          </a:p>
          <a:p>
            <a:pPr lvl="1"/>
            <a:endParaRPr lang="sr-Latn-RS" sz="2400" dirty="0">
              <a:cs typeface="Arial"/>
            </a:endParaRPr>
          </a:p>
          <a:p>
            <a:pPr lvl="1"/>
            <a:endParaRPr lang="sr-Latn-RS" sz="2400" dirty="0">
              <a:cs typeface="Arial"/>
            </a:endParaRPr>
          </a:p>
          <a:p>
            <a:pPr lvl="1"/>
            <a:endParaRPr lang="sr-Latn-RS" sz="2400" dirty="0">
              <a:cs typeface="Arial"/>
            </a:endParaRPr>
          </a:p>
          <a:p>
            <a:pPr lvl="1"/>
            <a:endParaRPr lang="sr-Latn-RS" sz="2400" dirty="0"/>
          </a:p>
          <a:p>
            <a:pPr lvl="1"/>
            <a:r>
              <a:rPr lang="sr-Latn-RS" sz="2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Од</a:t>
            </a:r>
            <a:r>
              <a:rPr lang="sr-Latn-R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срца</a:t>
            </a:r>
            <a:r>
              <a:rPr lang="sr-Latn-R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књига</a:t>
            </a:r>
            <a:r>
              <a:rPr lang="sr-Latn-R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sr-Latn-R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дар</a:t>
            </a:r>
            <a:r>
              <a:rPr lang="sr-Latn-R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r>
              <a:rPr lang="sr-Latn-RS" sz="2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Размена</a:t>
            </a:r>
            <a:r>
              <a:rPr lang="sr-Latn-R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књига</a:t>
            </a:r>
            <a:r>
              <a:rPr lang="sr-Latn-R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sr-Latn-RS" sz="2400" i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Лептирићу</a:t>
            </a:r>
            <a:r>
              <a:rPr lang="sr-Latn-R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током</a:t>
            </a:r>
            <a:r>
              <a:rPr lang="sr-Latn-R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дечије</a:t>
            </a:r>
            <a:r>
              <a:rPr lang="sr-Latn-R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недеље</a:t>
            </a:r>
            <a:r>
              <a:rPr lang="sr-Latn-R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endParaRPr lang="sr-Latn-RS" dirty="0"/>
          </a:p>
          <a:p>
            <a:pPr algn="l"/>
            <a:endParaRPr lang="sr-Latn-RS" dirty="0"/>
          </a:p>
          <a:p>
            <a:pPr algn="l"/>
            <a:endParaRPr lang="sr-Latn-RS" dirty="0"/>
          </a:p>
          <a:p>
            <a:pPr algn="l"/>
            <a:r>
              <a:rPr lang="x-none" dirty="0">
                <a:solidFill>
                  <a:srgbClr val="0070C0"/>
                </a:solidFill>
              </a:rPr>
              <a:t>0</a:t>
            </a:r>
            <a:r>
              <a:rPr lang="sr-Latn-RS" dirty="0">
                <a:solidFill>
                  <a:srgbClr val="0070C0"/>
                </a:solidFill>
              </a:rPr>
              <a:t>9.</a:t>
            </a:r>
            <a:r>
              <a:rPr lang="x-none" dirty="0">
                <a:solidFill>
                  <a:srgbClr val="0070C0"/>
                </a:solidFill>
              </a:rPr>
              <a:t>10.2025.</a:t>
            </a:r>
            <a:endParaRPr lang="sr-Latn-RS" dirty="0">
              <a:solidFill>
                <a:srgbClr val="0070C0"/>
              </a:solidFill>
            </a:endParaRPr>
          </a:p>
        </p:txBody>
      </p:sp>
      <p:pic>
        <p:nvPicPr>
          <p:cNvPr id="2" name="Slika 1">
            <a:extLst>
              <a:ext uri="{FF2B5EF4-FFF2-40B4-BE49-F238E27FC236}">
                <a16:creationId xmlns="" xmlns:a16="http://schemas.microsoft.com/office/drawing/2014/main" id="{8EDEB595-9871-B112-E377-752B4535C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4692" y="4320514"/>
            <a:ext cx="4640036" cy="23184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230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9D1385D8-1216-2595-6568-4CA98F0600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46" y="142852"/>
            <a:ext cx="3675429" cy="6527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Okvir za tekst 4">
            <a:extLst>
              <a:ext uri="{FF2B5EF4-FFF2-40B4-BE49-F238E27FC236}">
                <a16:creationId xmlns="" xmlns:a16="http://schemas.microsoft.com/office/drawing/2014/main" id="{578AF133-00CB-F205-B081-6AB3F0171288}"/>
              </a:ext>
            </a:extLst>
          </p:cNvPr>
          <p:cNvSpPr txBox="1"/>
          <p:nvPr/>
        </p:nvSpPr>
        <p:spPr>
          <a:xfrm>
            <a:off x="3881422" y="0"/>
            <a:ext cx="8310578" cy="3847207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lvl="1"/>
            <a:r>
              <a:rPr lang="sr-Latn-RS" sz="2800" dirty="0">
                <a:cs typeface="Arial"/>
              </a:rPr>
              <a:t>ЊЕНО ВЕЛИЧАНСТВО КЊИГА</a:t>
            </a:r>
          </a:p>
          <a:p>
            <a:pPr lvl="1"/>
            <a:endParaRPr lang="sr-Latn-RS" sz="2400" dirty="0">
              <a:cs typeface="Arial"/>
            </a:endParaRPr>
          </a:p>
          <a:p>
            <a:pPr lvl="1"/>
            <a:r>
              <a:rPr lang="x-none" sz="2400" dirty="0"/>
              <a:t>Лете,лете лепе речи.</a:t>
            </a:r>
            <a:endParaRPr lang="sr-Latn-RS" sz="2400" dirty="0"/>
          </a:p>
          <a:p>
            <a:pPr lvl="1"/>
            <a:endParaRPr lang="sr-Latn-RS" sz="2400" dirty="0"/>
          </a:p>
          <a:p>
            <a:pPr lvl="1"/>
            <a:r>
              <a:rPr lang="x-none" sz="2400" smtClean="0"/>
              <a:t>Такмичење</a:t>
            </a:r>
            <a:r>
              <a:rPr lang="sr-Cyrl-RS" sz="2400" dirty="0" smtClean="0"/>
              <a:t> деце</a:t>
            </a:r>
            <a:r>
              <a:rPr lang="x-none" sz="2400" smtClean="0"/>
              <a:t> рецитатора</a:t>
            </a:r>
            <a:r>
              <a:rPr lang="sr-Cyrl-RS" sz="2400" dirty="0" smtClean="0"/>
              <a:t>,одржаном </a:t>
            </a:r>
            <a:r>
              <a:rPr lang="x-none" sz="2400" smtClean="0"/>
              <a:t> </a:t>
            </a:r>
            <a:r>
              <a:rPr lang="sr-Latn-RS" sz="2400" dirty="0" smtClean="0"/>
              <a:t> </a:t>
            </a:r>
            <a:r>
              <a:rPr lang="sr-Cyrl-RS" sz="2400" dirty="0" smtClean="0"/>
              <a:t>у</a:t>
            </a:r>
            <a:r>
              <a:rPr lang="sr-Latn-RS" sz="2400" dirty="0" smtClean="0"/>
              <a:t> </a:t>
            </a:r>
            <a:r>
              <a:rPr lang="sr-Latn-RS" sz="2400" dirty="0"/>
              <a:t>вртићу </a:t>
            </a:r>
            <a:r>
              <a:rPr lang="sr-Latn-RS" sz="2400" i="1" dirty="0" smtClean="0"/>
              <a:t>Бисери</a:t>
            </a:r>
            <a:r>
              <a:rPr lang="sr-Latn-RS" sz="2400" dirty="0" smtClean="0"/>
              <a:t> </a:t>
            </a:r>
            <a:r>
              <a:rPr lang="sr-Cyrl-RS" sz="2400" dirty="0" smtClean="0"/>
              <a:t>П</a:t>
            </a:r>
            <a:r>
              <a:rPr lang="sr-Latn-RS" sz="2400" dirty="0" smtClean="0"/>
              <a:t>рво место</a:t>
            </a:r>
            <a:r>
              <a:rPr lang="sr-Cyrl-RS" sz="2400" dirty="0" smtClean="0"/>
              <a:t> у категорији</a:t>
            </a:r>
            <a:r>
              <a:rPr lang="sr-Latn-RS" sz="2400" dirty="0" smtClean="0"/>
              <a:t>  </a:t>
            </a:r>
            <a:r>
              <a:rPr lang="sr-Latn-RS" sz="2400" i="1" dirty="0"/>
              <a:t>најприроднији наступ </a:t>
            </a:r>
            <a:r>
              <a:rPr lang="sr-Cyrl-RS" sz="2400" i="1" dirty="0" smtClean="0"/>
              <a:t>,</a:t>
            </a:r>
            <a:r>
              <a:rPr lang="sr-Latn-RS" sz="2400" dirty="0" smtClean="0"/>
              <a:t>освојила </a:t>
            </a:r>
            <a:r>
              <a:rPr lang="sr-Latn-RS" sz="2400" dirty="0"/>
              <a:t>је девојчица из вртића </a:t>
            </a:r>
            <a:r>
              <a:rPr lang="sr-Latn-RS" sz="2400" i="1" dirty="0"/>
              <a:t>Лептирић</a:t>
            </a:r>
            <a:r>
              <a:rPr lang="sr-Latn-RS" sz="2400" dirty="0"/>
              <a:t>, вртићка група у Паруновцу.</a:t>
            </a:r>
          </a:p>
          <a:p>
            <a:pPr lvl="1"/>
            <a:endParaRPr lang="sr-Latn-RS" sz="2400" dirty="0"/>
          </a:p>
          <a:p>
            <a:pPr lvl="1"/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9.10.2025.</a:t>
            </a:r>
          </a:p>
        </p:txBody>
      </p:sp>
      <p:pic>
        <p:nvPicPr>
          <p:cNvPr id="2" name="Slika 1">
            <a:extLst>
              <a:ext uri="{FF2B5EF4-FFF2-40B4-BE49-F238E27FC236}">
                <a16:creationId xmlns="" xmlns:a16="http://schemas.microsoft.com/office/drawing/2014/main" id="{978407FC-013F-7B70-A76A-910623BBF4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1422" y="3857628"/>
            <a:ext cx="8310578" cy="30003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7427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kvir za tekst 3">
            <a:extLst>
              <a:ext uri="{FF2B5EF4-FFF2-40B4-BE49-F238E27FC236}">
                <a16:creationId xmlns="" xmlns:a16="http://schemas.microsoft.com/office/drawing/2014/main" id="{5DDC2C65-9664-AC2A-D905-0580DF3CFAB3}"/>
              </a:ext>
            </a:extLst>
          </p:cNvPr>
          <p:cNvSpPr txBox="1"/>
          <p:nvPr/>
        </p:nvSpPr>
        <p:spPr>
          <a:xfrm>
            <a:off x="5181600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 dirty="0"/>
          </a:p>
        </p:txBody>
      </p:sp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708596F2-25E2-9B9B-F8F3-8F98C8FB8E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167174" cy="6858000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4ACD9F73-65DD-5418-3465-6B1038CBF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3388" y="1142984"/>
            <a:ext cx="4238612" cy="5715016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F46EBDF8-BAFE-FD7C-839F-DC2407D31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7174" y="1142984"/>
            <a:ext cx="3779357" cy="5715016"/>
          </a:xfrm>
          <a:prstGeom prst="rect">
            <a:avLst/>
          </a:prstGeom>
        </p:spPr>
      </p:pic>
      <p:sp>
        <p:nvSpPr>
          <p:cNvPr id="9" name="Okvir za tekst 8">
            <a:extLst>
              <a:ext uri="{FF2B5EF4-FFF2-40B4-BE49-F238E27FC236}">
                <a16:creationId xmlns="" xmlns:a16="http://schemas.microsoft.com/office/drawing/2014/main" id="{8B37E382-A234-094C-5FEE-B7E47F9FE2C9}"/>
              </a:ext>
            </a:extLst>
          </p:cNvPr>
          <p:cNvSpPr txBox="1"/>
          <p:nvPr/>
        </p:nvSpPr>
        <p:spPr>
          <a:xfrm>
            <a:off x="3952860" y="0"/>
            <a:ext cx="8072494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sr-Latn-RS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Фестивал дечијег стваралаштва у вртићу </a:t>
            </a:r>
            <a:r>
              <a:rPr lang="x-none" sz="24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Лептирић</a:t>
            </a:r>
            <a:r>
              <a:rPr lang="sr-Latn-RS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вртићу </a:t>
            </a:r>
            <a:r>
              <a:rPr lang="x-none" sz="24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Лане</a:t>
            </a:r>
            <a:endParaRPr lang="sr-Latn-RS" sz="2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kvir za tekst 1">
            <a:extLst>
              <a:ext uri="{FF2B5EF4-FFF2-40B4-BE49-F238E27FC236}">
                <a16:creationId xmlns="" xmlns:a16="http://schemas.microsoft.com/office/drawing/2014/main" id="{C5C0CE2B-7669-5758-4D34-9180E7D05444}"/>
              </a:ext>
            </a:extLst>
          </p:cNvPr>
          <p:cNvSpPr txBox="1"/>
          <p:nvPr/>
        </p:nvSpPr>
        <p:spPr>
          <a:xfrm>
            <a:off x="9059634" y="6096200"/>
            <a:ext cx="2474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dirty="0"/>
              <a:t>10.10.2025.</a:t>
            </a:r>
          </a:p>
        </p:txBody>
      </p:sp>
    </p:spTree>
    <p:extLst>
      <p:ext uri="{BB962C8B-B14F-4D97-AF65-F5344CB8AC3E}">
        <p14:creationId xmlns="" xmlns:p14="http://schemas.microsoft.com/office/powerpoint/2010/main" val="402381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97238D96-70F6-EA12-2827-EA23478DC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12" y="1936060"/>
            <a:ext cx="11287204" cy="1609344"/>
          </a:xfrm>
        </p:spPr>
        <p:txBody>
          <a:bodyPr>
            <a:normAutofit/>
          </a:bodyPr>
          <a:lstStyle/>
          <a:p>
            <a:r>
              <a:rPr lang="x-none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x-none" sz="32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наш</a:t>
            </a:r>
            <a:r>
              <a:rPr lang="sr-Cyrl-R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им </a:t>
            </a:r>
            <a:r>
              <a:rPr lang="x-none" sz="32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вртић</a:t>
            </a:r>
            <a:r>
              <a:rPr lang="sr-Cyrl-R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има </a:t>
            </a:r>
            <a:r>
              <a:rPr lang="x-none" sz="32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током октобра је било још много активности, приказујемо неке од њих...</a:t>
            </a:r>
            <a:endParaRPr lang="sr-Latn-RS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0063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CE5C887B-AE7C-0606-7B02-9AC27BCC2A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70" y="0"/>
            <a:ext cx="4555874" cy="3416905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B9BD8D2E-48A1-FF38-ACA8-D6AB32D64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8194" y="4117307"/>
            <a:ext cx="3344771" cy="2508578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13310B5B-2437-A3E4-5A2E-C484D63CF8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46" y="3528323"/>
            <a:ext cx="5040353" cy="2980670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E0BAA36E-643F-86E9-7A1E-769D675DDE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4161" y="3638564"/>
            <a:ext cx="3191193" cy="3133585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="" xmlns:a16="http://schemas.microsoft.com/office/drawing/2014/main" id="{4282E10A-01DF-4FA5-8276-1CF53C220F27}"/>
              </a:ext>
            </a:extLst>
          </p:cNvPr>
          <p:cNvSpPr txBox="1"/>
          <p:nvPr/>
        </p:nvSpPr>
        <p:spPr>
          <a:xfrm>
            <a:off x="4891968" y="0"/>
            <a:ext cx="3800998" cy="2154436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Latn-RS" sz="3200" i="1" dirty="0" err="1">
                <a:latin typeface="Times New Roman" pitchFamily="18" charset="0"/>
                <a:cs typeface="Times New Roman" pitchFamily="18" charset="0"/>
              </a:rPr>
              <a:t>Спортски</a:t>
            </a:r>
            <a:r>
              <a:rPr lang="sr-Latn-R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sz="3200" i="1" dirty="0" err="1">
                <a:latin typeface="Times New Roman" pitchFamily="18" charset="0"/>
                <a:cs typeface="Times New Roman" pitchFamily="18" charset="0"/>
              </a:rPr>
              <a:t>дан</a:t>
            </a:r>
            <a:endParaRPr lang="sr-Latn-RS" sz="3200" i="1" dirty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sr-Latn-RS" sz="2800" dirty="0"/>
          </a:p>
          <a:p>
            <a:pPr algn="l"/>
            <a:endParaRPr lang="sr-Latn-RS" dirty="0">
              <a:solidFill>
                <a:srgbClr val="FF0000"/>
              </a:solidFill>
            </a:endParaRPr>
          </a:p>
          <a:p>
            <a:pPr algn="l"/>
            <a:r>
              <a:rPr lang="sr-Latn-RS" sz="2800" dirty="0"/>
              <a:t>Хала </a:t>
            </a:r>
            <a:r>
              <a:rPr lang="sr-Latn-RS" sz="2800" dirty="0" smtClean="0"/>
              <a:t>спортова</a:t>
            </a:r>
            <a:r>
              <a:rPr lang="sr-Cyrl-RS" sz="2800" dirty="0" smtClean="0"/>
              <a:t> Крушевац</a:t>
            </a:r>
            <a:endParaRPr lang="sr-Latn-RS" sz="2800" dirty="0"/>
          </a:p>
        </p:txBody>
      </p:sp>
      <p:pic>
        <p:nvPicPr>
          <p:cNvPr id="9" name="Slika 8">
            <a:extLst>
              <a:ext uri="{FF2B5EF4-FFF2-40B4-BE49-F238E27FC236}">
                <a16:creationId xmlns="" xmlns:a16="http://schemas.microsoft.com/office/drawing/2014/main" id="{B1AB6FD8-92BE-5FBA-79DE-5881F6BAE2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0182" y="2285992"/>
            <a:ext cx="3429024" cy="1850224"/>
          </a:xfrm>
          <a:prstGeom prst="rect">
            <a:avLst/>
          </a:prstGeom>
        </p:spPr>
      </p:pic>
      <p:pic>
        <p:nvPicPr>
          <p:cNvPr id="10" name="Slika 9">
            <a:extLst>
              <a:ext uri="{FF2B5EF4-FFF2-40B4-BE49-F238E27FC236}">
                <a16:creationId xmlns="" xmlns:a16="http://schemas.microsoft.com/office/drawing/2014/main" id="{4717CC9B-E6B1-D219-C7AF-EAF3D8F410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53520" y="214290"/>
            <a:ext cx="2844603" cy="307183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5803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A8905906-1715-427A-C745-21CD65940B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46" y="214290"/>
            <a:ext cx="4583088" cy="6097694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1BA85A8F-4046-9C8D-BA4C-8C834642B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6396" y="214290"/>
            <a:ext cx="2819125" cy="4214842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6AE88762-AD2F-4749-B0EA-2D40EA2082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1554" y="285728"/>
            <a:ext cx="4074445" cy="5929354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D8F2D722-8C67-070E-C59D-9E42F723E9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96396" y="4572008"/>
            <a:ext cx="2857520" cy="21431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09720" y="6429396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70C0"/>
                </a:solidFill>
              </a:rPr>
              <a:t>На излету у Рибарској Бањи 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407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D98E2EAD-5EE3-4B26-FA02-5ED11FA19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84" y="571480"/>
            <a:ext cx="3896089" cy="61376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3A5471D3-4EB9-B74B-26EE-C13C1D5F98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6397" y="2285992"/>
            <a:ext cx="3095603" cy="4429155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911BE0F5-E55C-C095-740D-906D6DCAD97C}"/>
              </a:ext>
            </a:extLst>
          </p:cNvPr>
          <p:cNvSpPr txBox="1"/>
          <p:nvPr/>
        </p:nvSpPr>
        <p:spPr>
          <a:xfrm>
            <a:off x="8810644" y="664029"/>
            <a:ext cx="3381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Дан здраве</a:t>
            </a:r>
            <a:r>
              <a:rPr lang="sr-Cyrl-R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хране</a:t>
            </a:r>
            <a:endParaRPr lang="sr-Latn-R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sr-Latn-R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16.10.2025</a:t>
            </a:r>
            <a:endParaRPr lang="sr-Latn-R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Slika 1">
            <a:extLst>
              <a:ext uri="{FF2B5EF4-FFF2-40B4-BE49-F238E27FC236}">
                <a16:creationId xmlns="" xmlns:a16="http://schemas.microsoft.com/office/drawing/2014/main" id="{A45DD12E-B898-492A-8D05-D897C71A7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0050" y="571480"/>
            <a:ext cx="4737347" cy="614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5398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585CAD52-BC7F-474D-D77C-4C7F30D79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4298" y="1428736"/>
            <a:ext cx="3703740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B5C391AA-E94E-86EF-1A6C-F3E1D1BEB8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12" y="1285860"/>
            <a:ext cx="4206302" cy="5286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57FE7954-B361-F6C0-BD9B-B799CD4B42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47" y="1357298"/>
            <a:ext cx="3643338" cy="5206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Okvir za tekst 1">
            <a:extLst>
              <a:ext uri="{FF2B5EF4-FFF2-40B4-BE49-F238E27FC236}">
                <a16:creationId xmlns="" xmlns:a16="http://schemas.microsoft.com/office/drawing/2014/main" id="{F08844F7-4BBB-5E2D-0E3D-A6B010270735}"/>
              </a:ext>
            </a:extLst>
          </p:cNvPr>
          <p:cNvSpPr txBox="1"/>
          <p:nvPr/>
        </p:nvSpPr>
        <p:spPr>
          <a:xfrm>
            <a:off x="1932200" y="540977"/>
            <a:ext cx="8826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Реализовани су </a:t>
            </a:r>
            <a:r>
              <a:rPr lang="x-none" sz="24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Клубови </a:t>
            </a:r>
            <a:r>
              <a:rPr lang="x-none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 децу и родитеље</a:t>
            </a:r>
            <a:endParaRPr lang="sr-Latn-RS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582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C81FD94A-8566-591E-DF8F-2A2CC7C8A9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890" y="1214422"/>
            <a:ext cx="5682671" cy="5411486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3E9414F2-EC49-FC49-B0D3-74AAF2B955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876" y="1071546"/>
            <a:ext cx="5072098" cy="55721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81092" y="571480"/>
            <a:ext cx="9644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Пројектне активности у васпитним групама  </a:t>
            </a:r>
            <a:endParaRPr lang="en-US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188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4">
            <a:extLst>
              <a:ext uri="{FF2B5EF4-FFF2-40B4-BE49-F238E27FC236}">
                <a16:creationId xmlns="" xmlns:a16="http://schemas.microsoft.com/office/drawing/2014/main" id="{E52E3DF2-5B1A-4E66-6994-5A181B4294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3902" y="1428736"/>
            <a:ext cx="7858180" cy="4743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66712" y="142852"/>
            <a:ext cx="104299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sz="2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Размена увида практичара вртића о квалитету реализоване активности </a:t>
            </a:r>
            <a:endParaRPr lang="en-US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0637DDE0-3CE9-C0E5-740A-F5B0AD080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928670"/>
            <a:ext cx="10058400" cy="5243530"/>
          </a:xfrm>
        </p:spPr>
        <p:txBody>
          <a:bodyPr/>
          <a:lstStyle/>
          <a:p>
            <a:r>
              <a:rPr lang="x-none" dirty="0"/>
              <a:t>Линк састанка: </a:t>
            </a:r>
            <a:r>
              <a:rPr lang="x-none" dirty="0">
                <a:hlinkClick r:id="rId2"/>
              </a:rPr>
              <a:t>https://youtu.be/fBfoPo0DAys?feature=shared</a:t>
            </a:r>
            <a:endParaRPr lang="sr-Latn-RS" dirty="0"/>
          </a:p>
          <a:p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CB4CA32B-8BEA-FFD9-6CAC-03EE67A664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46" y="1571612"/>
            <a:ext cx="6393000" cy="5143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AAA36C73-5779-C29D-7525-1C4595712E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05" y="1643050"/>
            <a:ext cx="5214974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09522" y="357166"/>
            <a:ext cx="850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Састанак Тима за ИКТ одржан у вртићу </a:t>
            </a:r>
            <a:r>
              <a:rPr lang="sr-Cyrl-RS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Невен </a:t>
            </a:r>
            <a:endParaRPr lang="en-US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138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273"/>
          <a:stretch/>
        </p:blipFill>
        <p:spPr>
          <a:xfrm>
            <a:off x="952464" y="2000240"/>
            <a:ext cx="5143536" cy="4051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166778" y="857232"/>
            <a:ext cx="10001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rgbClr val="0070C0"/>
                </a:solidFill>
              </a:rPr>
              <a:t>Састанак Тима ментора и приправника,одржан у вртићу  </a:t>
            </a:r>
            <a:r>
              <a:rPr lang="sr-Cyrl-RS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Звончић </a:t>
            </a:r>
            <a:endParaRPr lang="en-US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941"/>
          <a:stretch/>
        </p:blipFill>
        <p:spPr>
          <a:xfrm>
            <a:off x="6310157" y="1763734"/>
            <a:ext cx="5333203" cy="4094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C9157689-5880-1C80-D811-C8B50515F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522" y="-72571"/>
            <a:ext cx="11572956" cy="2075833"/>
          </a:xfrm>
        </p:spPr>
        <p:txBody>
          <a:bodyPr>
            <a:normAutofit/>
          </a:bodyPr>
          <a:lstStyle/>
          <a:p>
            <a:pPr algn="ctr"/>
            <a:r>
              <a:rPr lang="x-none" sz="24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Састанак </a:t>
            </a:r>
            <a:r>
              <a:rPr lang="x-none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Вас</a:t>
            </a:r>
            <a:r>
              <a:rPr lang="sr-Cyrl-RS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питно </a:t>
            </a:r>
            <a:r>
              <a:rPr lang="x-none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образовног </a:t>
            </a:r>
            <a:r>
              <a:rPr lang="x-none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већа</a:t>
            </a:r>
            <a:r>
              <a:rPr lang="sr-Latn-RS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Latn-RS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x-none" sz="24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Наша заједЕдница на
заједничком путу унапређивања квалитета
рада Установе</a:t>
            </a:r>
            <a:endParaRPr lang="sr-Latn-RS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F5DCC01C-B5A3-B0C2-63FD-D3B3F84753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522" y="1714488"/>
            <a:ext cx="5474607" cy="2668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B00BBAF4-102B-5AC6-6F5A-3AF1DF6C8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36" y="4500570"/>
            <a:ext cx="5202786" cy="2030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73D07683-0A69-8CDF-5AF4-F0D1B237A6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4562" y="1857364"/>
            <a:ext cx="5857916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Okvir za tekst 8">
            <a:extLst>
              <a:ext uri="{FF2B5EF4-FFF2-40B4-BE49-F238E27FC236}">
                <a16:creationId xmlns="" xmlns:a16="http://schemas.microsoft.com/office/drawing/2014/main" id="{28752221-DE36-DFDE-DD7C-018A1A98E9BC}"/>
              </a:ext>
            </a:extLst>
          </p:cNvPr>
          <p:cNvSpPr txBox="1"/>
          <p:nvPr/>
        </p:nvSpPr>
        <p:spPr>
          <a:xfrm>
            <a:off x="5181599" y="2478314"/>
            <a:ext cx="4724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/>
              <a:t>Линк:</a:t>
            </a:r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118831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FA5B808A-68CA-B525-ECEE-DE55EF86F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0" y="-894557"/>
            <a:ext cx="12431636" cy="2609045"/>
          </a:xfrm>
        </p:spPr>
        <p:txBody>
          <a:bodyPr>
            <a:normAutofit/>
          </a:bodyPr>
          <a:lstStyle/>
          <a:p>
            <a:r>
              <a:rPr lang="x-none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Еко колаж на багдали</a:t>
            </a:r>
            <a:endParaRPr lang="sr-Latn-R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D5D1F1E7-FBF6-A51F-D76A-64D1286181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57" y="1500175"/>
            <a:ext cx="5814786" cy="5154408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0213FB3F-45CE-59A6-022D-900FC90521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1646" y="1571612"/>
            <a:ext cx="5717997" cy="5082969"/>
          </a:xfrm>
          <a:prstGeom prst="rect">
            <a:avLst/>
          </a:prstGeom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9F8CA82A-D7D1-A5A3-0CF6-74BE4CE3C7DE}"/>
              </a:ext>
            </a:extLst>
          </p:cNvPr>
          <p:cNvSpPr txBox="1"/>
          <p:nvPr/>
        </p:nvSpPr>
        <p:spPr>
          <a:xfrm flipH="1">
            <a:off x="0" y="857232"/>
            <a:ext cx="6580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solidFill>
                  <a:srgbClr val="0070C0"/>
                </a:solidFill>
              </a:rPr>
              <a:t>Линк</a:t>
            </a:r>
            <a:endParaRPr lang="sr-Latn-RS" dirty="0">
              <a:solidFill>
                <a:srgbClr val="0070C0"/>
              </a:solidFill>
            </a:endParaRPr>
          </a:p>
        </p:txBody>
      </p:sp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FAB92532-200F-4F0F-B00B-C46A87677A65}"/>
              </a:ext>
            </a:extLst>
          </p:cNvPr>
          <p:cNvSpPr txBox="1"/>
          <p:nvPr/>
        </p:nvSpPr>
        <p:spPr>
          <a:xfrm rot="10800000" flipV="1">
            <a:off x="881026" y="975369"/>
            <a:ext cx="8671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solidFill>
                  <a:srgbClr val="0070C0"/>
                </a:solidFill>
                <a:hlinkClick r:id="rId4"/>
              </a:rPr>
              <a:t>https://youtu.be/gnu8bvJbKb8?feature=shared</a:t>
            </a:r>
            <a:endParaRPr lang="sr-Latn-RS" dirty="0">
              <a:solidFill>
                <a:srgbClr val="0070C0"/>
              </a:solidFill>
            </a:endParaRPr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253533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397E3897-BA17-9380-361D-301987244B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4034" y="1285860"/>
            <a:ext cx="7224889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Okvir za tekst 4">
            <a:extLst>
              <a:ext uri="{FF2B5EF4-FFF2-40B4-BE49-F238E27FC236}">
                <a16:creationId xmlns="" xmlns:a16="http://schemas.microsoft.com/office/drawing/2014/main" id="{4451280B-79A4-1C9F-FEA6-00D37257E165}"/>
              </a:ext>
            </a:extLst>
          </p:cNvPr>
          <p:cNvSpPr txBox="1"/>
          <p:nvPr/>
        </p:nvSpPr>
        <p:spPr>
          <a:xfrm>
            <a:off x="1381092" y="453571"/>
            <a:ext cx="99298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Окупљање практичара  на прослави у вртићу , а поводом испраћаја колегинице Олге Ристић у пензију.</a:t>
            </a:r>
            <a:endParaRPr lang="sr-Latn-RS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5965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kvir za tekst 3">
            <a:extLst>
              <a:ext uri="{FF2B5EF4-FFF2-40B4-BE49-F238E27FC236}">
                <a16:creationId xmlns:a16="http://schemas.microsoft.com/office/drawing/2014/main" xmlns="" id="{AF4E9857-C046-FA83-BF6F-331CEF42C991}"/>
              </a:ext>
            </a:extLst>
          </p:cNvPr>
          <p:cNvSpPr txBox="1"/>
          <p:nvPr/>
        </p:nvSpPr>
        <p:spPr>
          <a:xfrm>
            <a:off x="1253671" y="916214"/>
            <a:ext cx="4379686" cy="535531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x-none" dirty="0"/>
              <a:t>Aktuelni projekti 
Leptirić
1. Mladja jaslena grupa
- Šta sve lutka može?
2. Srednja jaslena grupa
- Zvuk se čuje, a deca bruje
3. Starija jaslena grupa
- Vozi, vozi
4. Mladja vrtićka grupa 1
- Mala bundeva </a:t>
            </a:r>
            <a:r>
              <a:rPr lang="sr-Latn-RS" dirty="0"/>
              <a:t>–</a:t>
            </a:r>
            <a:r>
              <a:rPr lang="x-none" dirty="0"/>
              <a:t> velika tajna
5. Mladja vrtićka grupa 2
- Sve što raste, htelo bi da raste
6. Srednja vrtićka grupa 
- Šta sve može biti igračka?
7. Starija vrtićka grupa 
- Rastimetar
8. Grupa u godini pred polazak u školu 
-  Skočko Feder</a:t>
            </a:r>
            <a:endParaRPr lang="sr-Latn-RS" dirty="0"/>
          </a:p>
        </p:txBody>
      </p:sp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5B0BAA8A-A193-11C2-1F07-6E737420D97D}"/>
              </a:ext>
            </a:extLst>
          </p:cNvPr>
          <p:cNvSpPr txBox="1"/>
          <p:nvPr/>
        </p:nvSpPr>
        <p:spPr>
          <a:xfrm>
            <a:off x="6242956" y="391885"/>
            <a:ext cx="4969330" cy="53553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x-none" dirty="0"/>
              <a:t>
Lane
1. Mešovita jaslena grupa
-  Pronašli smo lopticu
2. Srednja </a:t>
            </a:r>
            <a:r>
              <a:rPr lang="sr-Latn-RS" dirty="0"/>
              <a:t>–</a:t>
            </a:r>
            <a:r>
              <a:rPr lang="x-none" dirty="0"/>
              <a:t> Starija vrtićka grupa
- Od vune do džempera
3. Grupa u godini pred polazak u školu 
- Kako dišu biljke?
Parunovac 1
- Svetlost
Parunovac 2
- Šta to ima u šumi?
Dragomir Marković 
- U restoranu
Zabare 
- Sta bi bilo da smo graditelji?
Bela Voda
- Kamen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428608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ip drveta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252</Words>
  <Application>Microsoft Office PowerPoint</Application>
  <PresentationFormat>Custom</PresentationFormat>
  <Paragraphs>65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Tip drveta</vt:lpstr>
      <vt:lpstr>Месечни билтен вртића  Лептирић и Лане</vt:lpstr>
      <vt:lpstr>Slide 2</vt:lpstr>
      <vt:lpstr>БуквАр дечијих права</vt:lpstr>
      <vt:lpstr>Slide 4</vt:lpstr>
      <vt:lpstr>Моћ игре...  </vt:lpstr>
      <vt:lpstr>Slide 6</vt:lpstr>
      <vt:lpstr>Slide 7</vt:lpstr>
      <vt:lpstr>Игра моје породице је... 08.10.2025. </vt:lpstr>
      <vt:lpstr>Slide 9</vt:lpstr>
      <vt:lpstr>Slide 10</vt:lpstr>
      <vt:lpstr>Slide 11</vt:lpstr>
      <vt:lpstr>У нашим вртићима  током октобра је било још много активности, приказујемо неке од њих...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Састанак Васпитно образовног већа Наша заједЕдница на
заједничком путу унапређивања квалитета
рада Установе</vt:lpstr>
      <vt:lpstr>Еко колаж на багдали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Jelena Manojlović</dc:creator>
  <cp:lastModifiedBy>NN</cp:lastModifiedBy>
  <cp:revision>29</cp:revision>
  <dcterms:created xsi:type="dcterms:W3CDTF">2025-10-27T13:01:28Z</dcterms:created>
  <dcterms:modified xsi:type="dcterms:W3CDTF">2025-12-04T15:04:35Z</dcterms:modified>
</cp:coreProperties>
</file>