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9"/>
  </p:notesMasterIdLst>
  <p:sldIdLst>
    <p:sldId id="256" r:id="rId2"/>
    <p:sldId id="279" r:id="rId3"/>
    <p:sldId id="281" r:id="rId4"/>
    <p:sldId id="260" r:id="rId5"/>
    <p:sldId id="269" r:id="rId6"/>
    <p:sldId id="272" r:id="rId7"/>
    <p:sldId id="265" r:id="rId8"/>
    <p:sldId id="273" r:id="rId9"/>
    <p:sldId id="274" r:id="rId10"/>
    <p:sldId id="276" r:id="rId11"/>
    <p:sldId id="282" r:id="rId12"/>
    <p:sldId id="277" r:id="rId13"/>
    <p:sldId id="267" r:id="rId14"/>
    <p:sldId id="262" r:id="rId15"/>
    <p:sldId id="270" r:id="rId16"/>
    <p:sldId id="278" r:id="rId17"/>
    <p:sldId id="271" r:id="rId1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Franklin Gothic Book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Franklin Gothic Book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Franklin Gothic Book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Franklin Gothic Book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496" autoAdjust="0"/>
    <p:restoredTop sz="94660"/>
  </p:normalViewPr>
  <p:slideViewPr>
    <p:cSldViewPr>
      <p:cViewPr>
        <p:scale>
          <a:sx n="82" d="100"/>
          <a:sy n="82" d="100"/>
        </p:scale>
        <p:origin x="-1478" y="-9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1" d="100"/>
          <a:sy n="71" d="100"/>
        </p:scale>
        <p:origin x="-3222" y="-90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9977A83-4BCE-41B8-96D9-AE3A42B8F777}" type="datetimeFigureOut">
              <a:rPr lang="en-US"/>
              <a:pPr>
                <a:defRPr/>
              </a:pPr>
              <a:t>11/12/2025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F1E25FE-DB20-4DD7-ADFD-A1366D46BC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4"/>
          <p:cNvSpPr/>
          <p:nvPr/>
        </p:nvSpPr>
        <p:spPr>
          <a:xfrm>
            <a:off x="-1588" y="-1588"/>
            <a:ext cx="9145588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90591-C965-466A-B93D-319F55BA4859}" type="datetimeFigureOut">
              <a:rPr lang="en-US"/>
              <a:pPr>
                <a:defRPr/>
              </a:pPr>
              <a:t>11/12/2025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882299-A9DD-41E5-B5C1-0546EBB846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12EFB2-0236-4D75-9850-F7884CEDB8F4}" type="datetimeFigureOut">
              <a:rPr lang="en-US"/>
              <a:pPr>
                <a:defRPr/>
              </a:pPr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F51836-389D-4BFE-8926-9E445E7DB7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-1588" y="-1588"/>
            <a:ext cx="9145588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ight Triangle 4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574F4C-4D7C-45D2-979E-D4B14E5D5ED8}" type="datetimeFigureOut">
              <a:rPr lang="en-US"/>
              <a:pPr>
                <a:defRPr/>
              </a:pPr>
              <a:t>11/12/2025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54685C-4FF4-42A8-B30F-576E2076F9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C6C32-8357-4E1A-A60B-223E4D1E4E49}" type="datetimeFigureOut">
              <a:rPr lang="en-US"/>
              <a:pPr>
                <a:defRPr/>
              </a:pPr>
              <a:t>11/12/2025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3DC810-521A-4482-A2EE-2BED35AC3F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81A5EC-9622-438E-A224-6A062EFF6E5F}" type="datetimeFigureOut">
              <a:rPr lang="en-US"/>
              <a:pPr>
                <a:defRPr/>
              </a:pPr>
              <a:t>11/12/2025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A6E1B2-BDD0-4CEB-AA96-CACF94EA46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4EBB33-3317-4328-8356-C90D3FBCECE7}" type="datetimeFigureOut">
              <a:rPr lang="en-US"/>
              <a:pPr>
                <a:defRPr/>
              </a:pPr>
              <a:t>11/12/2025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925212-9578-45DD-BBAD-33CB9B681C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742BFC-3EF9-466B-98D7-2AABD8D5A343}" type="datetimeFigureOut">
              <a:rPr lang="en-US"/>
              <a:pPr>
                <a:defRPr/>
              </a:pPr>
              <a:t>11/12/2025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F6549C-95A9-4EFC-BE35-9D114A2BBC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4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5400000">
            <a:off x="433388" y="-433388"/>
            <a:ext cx="6858000" cy="7724775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D0D787-7781-48F3-8301-2C2CB8B73E87}" type="datetimeFigureOut">
              <a:rPr lang="en-US"/>
              <a:pPr>
                <a:defRPr/>
              </a:pPr>
              <a:t>11/12/2025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D9302F33-0825-4B03-849F-7A207CAC77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4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Freeform 5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rtlCol="0" anchor="ctr">
            <a:normAutofit/>
          </a:bodyPr>
          <a:lstStyle>
            <a:lvl1pPr algn="r">
              <a:defRPr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130A5B-4267-4C90-986A-931F6E8A775D}" type="datetimeFigureOut">
              <a:rPr lang="en-US"/>
              <a:pPr>
                <a:defRPr/>
              </a:pPr>
              <a:t>11/12/2025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912AAB-E76D-4981-AE2F-766EE472E1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F62C83-A761-4E2C-9CDE-798B89122D39}" type="datetimeFigureOut">
              <a:rPr lang="en-US"/>
              <a:pPr>
                <a:defRPr/>
              </a:pPr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714D76-EAAD-437D-BE95-51502C4BDA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673248-C9FA-4B58-9344-870493223029}" type="datetimeFigureOut">
              <a:rPr lang="en-US"/>
              <a:pPr>
                <a:defRPr/>
              </a:pPr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84C016-B95E-44A5-A8A6-A0902D4ED7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3175" y="5051425"/>
            <a:ext cx="3575050" cy="1806575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1588" y="5051425"/>
            <a:ext cx="9145588" cy="180657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325" y="365125"/>
            <a:ext cx="7521575" cy="5492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22325" y="1100138"/>
            <a:ext cx="7521575" cy="357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613" y="5870575"/>
            <a:ext cx="2176462" cy="201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20CFE45-350B-4EF7-81D0-0ABFFA185B92}" type="datetimeFigureOut">
              <a:rPr lang="en-US"/>
              <a:pPr>
                <a:defRPr/>
              </a:pPr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900" y="6284913"/>
            <a:ext cx="4724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cap="all" spc="200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50" y="6170613"/>
            <a:ext cx="503238" cy="503237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5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AB68140-9B39-4254-98FE-11FD51AAF9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87" r:id="rId2"/>
    <p:sldLayoutId id="2147483795" r:id="rId3"/>
    <p:sldLayoutId id="2147483788" r:id="rId4"/>
    <p:sldLayoutId id="2147483789" r:id="rId5"/>
    <p:sldLayoutId id="2147483790" r:id="rId6"/>
    <p:sldLayoutId id="2147483791" r:id="rId7"/>
    <p:sldLayoutId id="2147483796" r:id="rId8"/>
    <p:sldLayoutId id="2147483797" r:id="rId9"/>
    <p:sldLayoutId id="2147483792" r:id="rId10"/>
    <p:sldLayoutId id="214748379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ts val="800"/>
        </a:spcBef>
        <a:spcAft>
          <a:spcPct val="0"/>
        </a:spcAft>
        <a:buFont typeface="Arial" charset="0"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038" indent="-173038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1638" indent="-16351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238" indent="-16351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8838" indent="-173038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youtu.be/4GAYOKJBsfM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838200"/>
            <a:ext cx="8382000" cy="2743200"/>
          </a:xfrm>
          <a:solidFill>
            <a:schemeClr val="accent2"/>
          </a:solidFill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r-Cyrl-RS" sz="4800" dirty="0">
                <a:solidFill>
                  <a:srgbClr val="FFFF00"/>
                </a:solidFill>
              </a:rPr>
              <a:t>Вртићи </a:t>
            </a:r>
            <a:r>
              <a:rPr lang="sr-Cyrl-RS" sz="4800" dirty="0"/>
              <a:t/>
            </a:r>
            <a:br>
              <a:rPr lang="sr-Cyrl-RS" sz="4800" dirty="0"/>
            </a:br>
            <a:r>
              <a:rPr lang="sr-Cyrl-RS" sz="4800" dirty="0">
                <a:solidFill>
                  <a:srgbClr val="FFFF00"/>
                </a:solidFill>
              </a:rPr>
              <a:t>,,Наша радост“ и ,,Сунце“</a:t>
            </a:r>
            <a:endParaRPr lang="en-US" sz="4800" dirty="0">
              <a:solidFill>
                <a:srgbClr val="FFFF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90600" y="4724400"/>
            <a:ext cx="7239000" cy="1219200"/>
          </a:xfrm>
        </p:spPr>
        <p:txBody>
          <a:bodyPr/>
          <a:lstStyle/>
          <a:p>
            <a:pPr algn="ctr" eaLnBrk="1" hangingPunct="1"/>
            <a:r>
              <a:rPr sz="2000" cap="none">
                <a:solidFill>
                  <a:srgbClr val="262626"/>
                </a:solidFill>
                <a:ea typeface="Tunga" pitchFamily="34" charset="0"/>
                <a:cs typeface="Tunga" pitchFamily="34" charset="0"/>
              </a:rPr>
              <a:t>БИЛТЕН ЗА МЕСЕЦ ОКТОБАР 2025. ГОДИНЕ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7239000" cy="64008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2000" dirty="0"/>
              <a:t>Актуелни пројекти у нашим вртићима :</a:t>
            </a:r>
            <a:r>
              <a:rPr lang="sr-Cyrl-RS" sz="1100" dirty="0"/>
              <a:t/>
            </a:r>
            <a:br>
              <a:rPr lang="sr-Cyrl-RS" sz="1100" dirty="0"/>
            </a:br>
            <a:r>
              <a:rPr lang="sr-Cyrl-RS" sz="1100" dirty="0"/>
              <a:t/>
            </a:r>
            <a:br>
              <a:rPr lang="sr-Cyrl-RS" sz="1100" dirty="0"/>
            </a:br>
            <a:r>
              <a:rPr lang="sr-Cyrl-RS" sz="1100" dirty="0"/>
              <a:t/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,,од баште до зимнице“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,,ватра и пламен“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,,наша дивна планета земља“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,,јесења чаролија“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,,некада давно“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 smtClean="0"/>
              <a:t>,,из </a:t>
            </a:r>
            <a:r>
              <a:rPr lang="sr-Cyrl-RS" sz="1100" smtClean="0"/>
              <a:t>једног семена - хиљаду прича’’</a:t>
            </a:r>
            <a:r>
              <a:rPr lang="sr-Cyrl-RS" sz="1100" dirty="0" smtClean="0"/>
              <a:t/>
            </a:r>
            <a:br>
              <a:rPr lang="sr-Cyrl-RS" sz="1100" dirty="0" smtClean="0"/>
            </a:br>
            <a:r>
              <a:rPr lang="sr-Cyrl-RS" sz="1100" dirty="0" smtClean="0"/>
              <a:t>- </a:t>
            </a:r>
            <a:r>
              <a:rPr lang="sr-Cyrl-RS" sz="1100" dirty="0"/>
              <a:t>старија вртићка група</a:t>
            </a:r>
            <a:br>
              <a:rPr lang="sr-Cyrl-RS" sz="1100" dirty="0"/>
            </a:br>
            <a:r>
              <a:rPr lang="sr-Cyrl-RS" sz="1100" dirty="0"/>
              <a:t>,,боје јесени“</a:t>
            </a:r>
            <a:br>
              <a:rPr lang="sr-Cyrl-RS" sz="1100" dirty="0"/>
            </a:br>
            <a:r>
              <a:rPr lang="sr-Cyrl-RS" sz="1100" dirty="0"/>
              <a:t>- старија вртићка група</a:t>
            </a:r>
            <a:br>
              <a:rPr lang="sr-Cyrl-RS" sz="1100" dirty="0"/>
            </a:br>
            <a:r>
              <a:rPr lang="sr-Cyrl-RS" sz="1100" dirty="0"/>
              <a:t>,,еко-чувари“</a:t>
            </a:r>
            <a:br>
              <a:rPr lang="sr-Cyrl-RS" sz="1100" dirty="0"/>
            </a:br>
            <a:r>
              <a:rPr lang="sr-Cyrl-RS" sz="1100" dirty="0"/>
              <a:t>- средња вртићка група</a:t>
            </a:r>
            <a:br>
              <a:rPr lang="sr-Cyrl-RS" sz="1100" dirty="0"/>
            </a:br>
            <a:r>
              <a:rPr lang="sr-Cyrl-RS" sz="1100" dirty="0"/>
              <a:t>,,ово смо ми“</a:t>
            </a:r>
            <a:br>
              <a:rPr lang="sr-Cyrl-RS" sz="1100" dirty="0"/>
            </a:br>
            <a:r>
              <a:rPr lang="sr-Cyrl-RS" sz="1100" dirty="0"/>
              <a:t>- средња вртићка група</a:t>
            </a:r>
            <a:br>
              <a:rPr lang="sr-Cyrl-RS" sz="1100" dirty="0"/>
            </a:br>
            <a:r>
              <a:rPr lang="sr-Cyrl-RS" sz="1100" dirty="0"/>
              <a:t>,,дрво наш дом“</a:t>
            </a:r>
            <a:br>
              <a:rPr lang="sr-Cyrl-RS" sz="1100" dirty="0"/>
            </a:br>
            <a:r>
              <a:rPr lang="sr-Cyrl-RS" sz="1100" dirty="0"/>
              <a:t>- млађа вртићка група</a:t>
            </a:r>
            <a:br>
              <a:rPr lang="sr-Cyrl-RS" sz="1100" dirty="0"/>
            </a:br>
            <a:r>
              <a:rPr lang="sr-Cyrl-RS" sz="1100" dirty="0"/>
              <a:t>,,пчела“</a:t>
            </a:r>
            <a:br>
              <a:rPr lang="sr-Cyrl-RS" sz="1100" dirty="0"/>
            </a:br>
            <a:r>
              <a:rPr lang="sr-Cyrl-RS" sz="1100" dirty="0"/>
              <a:t>- старија јаслена група</a:t>
            </a:r>
            <a:br>
              <a:rPr lang="sr-Cyrl-RS" sz="1100" dirty="0"/>
            </a:br>
            <a:r>
              <a:rPr lang="sr-Cyrl-RS" sz="1100" dirty="0"/>
              <a:t>,,мале руке стварају“</a:t>
            </a:r>
            <a:br>
              <a:rPr lang="sr-Cyrl-RS" sz="1100" dirty="0"/>
            </a:br>
            <a:r>
              <a:rPr lang="sr-Cyrl-RS" sz="1100" dirty="0"/>
              <a:t>- средња јаслена група</a:t>
            </a:r>
            <a:br>
              <a:rPr lang="sr-Cyrl-RS" sz="1100" dirty="0"/>
            </a:br>
            <a:r>
              <a:rPr lang="sr-Cyrl-RS" sz="1100" dirty="0"/>
              <a:t>,,звучни свет игре“  </a:t>
            </a:r>
            <a:r>
              <a:rPr lang="sr-Cyrl-RS" sz="2400" dirty="0"/>
              <a:t/>
            </a:r>
            <a:br>
              <a:rPr lang="sr-Cyrl-RS" sz="2400" dirty="0"/>
            </a:br>
            <a:r>
              <a:rPr lang="sr-Cyrl-RS" sz="2400" dirty="0"/>
              <a:t/>
            </a:r>
            <a:br>
              <a:rPr lang="sr-Cyrl-RS" sz="2400" dirty="0"/>
            </a:br>
            <a:r>
              <a:rPr lang="sr-Cyrl-RS" sz="2400" dirty="0"/>
              <a:t/>
            </a:r>
            <a:br>
              <a:rPr lang="sr-Cyrl-RS" sz="2400" dirty="0"/>
            </a:br>
            <a:r>
              <a:rPr lang="sr-Cyrl-RS" sz="2400" dirty="0"/>
              <a:t/>
            </a:r>
            <a:br>
              <a:rPr lang="sr-Cyrl-RS" sz="2400" dirty="0"/>
            </a:b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990600"/>
            <a:ext cx="7369175" cy="3063875"/>
          </a:xfrm>
        </p:spPr>
        <p:txBody>
          <a:bodyPr/>
          <a:lstStyle/>
          <a:p>
            <a:pPr algn="ctr" eaLnBrk="1" hangingPunct="1">
              <a:defRPr/>
            </a:pPr>
            <a:r>
              <a:rPr lang="sr-Cyrl-RS" b="1" dirty="0" smtClean="0"/>
              <a:t>Током месеца октобра У нашим вртићима је одржано мноштво активности, а следеће су само неке од њих :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4838" y="295275"/>
            <a:ext cx="8081962" cy="17526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r-Cyrl-RS" sz="1600" dirty="0"/>
              <a:t>  Посета предузећа  „србија шуме“</a:t>
            </a:r>
            <a:br>
              <a:rPr lang="sr-Cyrl-RS" sz="1600" dirty="0"/>
            </a:br>
            <a:r>
              <a:rPr lang="ru-RU" sz="1600" dirty="0"/>
              <a:t>Захваљујући </a:t>
            </a:r>
            <a:r>
              <a:rPr lang="sr-Cyrl-RS" sz="1600" dirty="0" smtClean="0"/>
              <a:t>радницима</a:t>
            </a:r>
            <a:r>
              <a:rPr lang="ru-RU" sz="1600" dirty="0" smtClean="0"/>
              <a:t> </a:t>
            </a:r>
            <a:r>
              <a:rPr lang="ru-RU" sz="1600" dirty="0"/>
              <a:t>„србија шуме“ двориште вртића је оплемењено новим садницама. деца су имала прилику да науче како се правилно негују биљке и зашто је важно чувати природу </a:t>
            </a:r>
            <a:r>
              <a:rPr lang="sr-Cyrl-RS" sz="1600" dirty="0"/>
              <a:t>  </a:t>
            </a:r>
            <a:endParaRPr lang="en-US" sz="1600" dirty="0"/>
          </a:p>
        </p:txBody>
      </p:sp>
      <p:pic>
        <p:nvPicPr>
          <p:cNvPr id="9219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5563" y="2047875"/>
            <a:ext cx="4311650" cy="3895725"/>
          </a:xfrm>
        </p:spPr>
      </p:pic>
      <p:pic>
        <p:nvPicPr>
          <p:cNvPr id="9220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>
          <a:xfrm>
            <a:off x="4522788" y="2051050"/>
            <a:ext cx="4468812" cy="38925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228600"/>
            <a:ext cx="7086600" cy="14478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r-Cyrl-RS" sz="1600" dirty="0"/>
              <a:t>   у оквиру дечије недеље одржан је традиционални дечији вашар у коме су учествовала сва деца из вртића, правећи и продавајући играчке</a:t>
            </a:r>
            <a:endParaRPr lang="en-US" sz="1600" dirty="0"/>
          </a:p>
        </p:txBody>
      </p:sp>
      <p:pic>
        <p:nvPicPr>
          <p:cNvPr id="10243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88963" y="1600200"/>
            <a:ext cx="7966075" cy="45275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8250" y="228600"/>
            <a:ext cx="6667500" cy="9906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r-Cyrl-RS" sz="1600" dirty="0"/>
              <a:t>  током дечије недеље вртић ,,наша радост“ угостио је библиотекаре, када су сва деца у години пред полазак у школу добила бесплатне чланске карте за библиотеку</a:t>
            </a:r>
            <a:endParaRPr lang="en-US" sz="1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2590800"/>
            <a:ext cx="2270125" cy="5492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/>
          </a:p>
        </p:txBody>
      </p:sp>
      <p:pic>
        <p:nvPicPr>
          <p:cNvPr id="11268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46113" y="1524000"/>
            <a:ext cx="3779837" cy="5019675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38800" y="2590800"/>
            <a:ext cx="2081213" cy="5492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/>
          </a:p>
        </p:txBody>
      </p:sp>
      <p:pic>
        <p:nvPicPr>
          <p:cNvPr id="11270" name="Content Placeholder 9"/>
          <p:cNvPicPr>
            <a:picLocks noGrp="1" noChangeAspect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>
          <a:xfrm>
            <a:off x="4686300" y="2286000"/>
            <a:ext cx="3986213" cy="3001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2950" y="685800"/>
            <a:ext cx="7658100" cy="100647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r-Cyrl-RS" sz="1800" dirty="0"/>
              <a:t>Радионица на тему „играчке давних времена“ је реализована у вртићу у наупару  током дечије недеље, у сарадњи са школском децом, учитељицама и родитељима </a:t>
            </a:r>
            <a:r>
              <a:rPr lang="sr-Cyrl-RS" dirty="0"/>
              <a:t/>
            </a:r>
            <a:br>
              <a:rPr lang="sr-Cyrl-RS" dirty="0"/>
            </a:br>
            <a:endParaRPr lang="en-US" dirty="0"/>
          </a:p>
        </p:txBody>
      </p:sp>
      <p:pic>
        <p:nvPicPr>
          <p:cNvPr id="12291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252413" y="2057400"/>
            <a:ext cx="4167187" cy="3581400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81600" y="2743200"/>
            <a:ext cx="3200400" cy="5492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/>
          </a:p>
        </p:txBody>
      </p:sp>
      <p:pic>
        <p:nvPicPr>
          <p:cNvPr id="12293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>
          <a:xfrm>
            <a:off x="4589463" y="2055813"/>
            <a:ext cx="4268787" cy="35829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41338"/>
            <a:ext cx="7200900" cy="547687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r-Cyrl-RS" sz="1800" dirty="0"/>
              <a:t>Регионално такмичење рецитатора под називом ,,лете лете лепе речи“ у дечијој недељи је одржано у вртићу ,,бисери“ где је а.м. Из групе ,,цвет“ освојила </a:t>
            </a:r>
            <a:r>
              <a:rPr lang="en-US" sz="1800" dirty="0"/>
              <a:t>iii </a:t>
            </a:r>
            <a:r>
              <a:rPr lang="sr-Cyrl-RS" sz="1800" dirty="0"/>
              <a:t>место</a:t>
            </a:r>
            <a:endParaRPr lang="en-US" sz="1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2057400"/>
            <a:ext cx="1844675" cy="5492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/>
          </a:p>
        </p:txBody>
      </p:sp>
      <p:pic>
        <p:nvPicPr>
          <p:cNvPr id="13316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914400" y="1676400"/>
            <a:ext cx="3090863" cy="4103688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1828800"/>
            <a:ext cx="1776413" cy="5492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/>
          </a:p>
        </p:txBody>
      </p:sp>
      <p:pic>
        <p:nvPicPr>
          <p:cNvPr id="1331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>
          <a:xfrm>
            <a:off x="4724400" y="1701800"/>
            <a:ext cx="3048000" cy="41163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85800" y="1600200"/>
            <a:ext cx="3657600" cy="4632325"/>
          </a:xfrm>
        </p:spPr>
      </p:pic>
      <p:pic>
        <p:nvPicPr>
          <p:cNvPr id="14339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876800" y="1600200"/>
            <a:ext cx="3657600" cy="4632325"/>
          </a:xfr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304800"/>
            <a:ext cx="8382000" cy="13716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r-Cyrl-RS" sz="1600" dirty="0"/>
              <a:t>креативност родитеља и деце изражена кроз радионицу </a:t>
            </a:r>
            <a:r>
              <a:rPr lang="sr-Cyrl-RS" sz="1600" i="1" dirty="0"/>
              <a:t>Прављење играчака од различитих материјала </a:t>
            </a:r>
            <a:r>
              <a:rPr lang="sr-Cyrl-RS" sz="1600" dirty="0"/>
              <a:t>током дечије недеље у вртићу у горњем степошу – група пред полазак у школу</a:t>
            </a:r>
            <a:br>
              <a:rPr lang="sr-Cyrl-RS" sz="1600" dirty="0"/>
            </a:b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0" y="609600"/>
            <a:ext cx="3733800" cy="48768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r-Cyrl-RS" sz="2000" dirty="0"/>
              <a:t>Групе ,,сова“, „печурка“ и ,,</a:t>
            </a:r>
            <a:r>
              <a:rPr lang="sr-Cyrl-RS" sz="2000" dirty="0" smtClean="0"/>
              <a:t>цвет </a:t>
            </a:r>
            <a:r>
              <a:rPr lang="sr-Cyrl-RS" sz="2000" dirty="0"/>
              <a:t>у оквиру дечије недеље су посетиле крушевачко позориште где су одгледали претставу ,,чаробњак из оза“</a:t>
            </a:r>
            <a:endParaRPr lang="en-US" dirty="0"/>
          </a:p>
        </p:txBody>
      </p:sp>
      <p:pic>
        <p:nvPicPr>
          <p:cNvPr id="15363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33400" y="609600"/>
            <a:ext cx="4102100" cy="544671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utoShape 2" descr="https://mail.google.com/mail/u/0?ui=2&amp;ik=6c33acdd79&amp;attid=0.1&amp;permmsgid=msg-a:r-3199422790434609365&amp;th=19a59c7442d6b8e5&amp;view=fimg&amp;fur=ip&amp;permmsgid=msg-a:r-3199422790434609365&amp;sz=s0-l75-ft&amp;attbid=ANGjdJ_nqQ86LaRwNkQFGPy7yBfdcCr1G62LqKC-HWO5sJdZt82ObmWoXeSk13UehQhjkYPWxB4QrAVOVL_UWITDQsCz0X3vf5csbyw2xik7WdDkeZ_SwNTiwf0jMW0&amp;disp=emb&amp;realattid=81CF498D-1BCC-44BA-A4B5-9C3129C41A29&amp;zw"/>
          <p:cNvSpPr>
            <a:spLocks noChangeAspect="1" noChangeArrowheads="1"/>
          </p:cNvSpPr>
          <p:nvPr/>
        </p:nvSpPr>
        <p:spPr bwMode="auto">
          <a:xfrm>
            <a:off x="14922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387" name="AutoShape 4" descr="https://mail.google.com/mail/u/0?ui=2&amp;ik=6c33acdd79&amp;attid=0.1&amp;permmsgid=msg-a:r-3199422790434609365&amp;th=19a59c7442d6b8e5&amp;view=fimg&amp;fur=ip&amp;permmsgid=msg-a:r-3199422790434609365&amp;sz=s0-l75-ft&amp;attbid=ANGjdJ_nqQ86LaRwNkQFGPy7yBfdcCr1G62LqKC-HWO5sJdZt82ObmWoXeSk13UehQhjkYPWxB4QrAVOVL_UWITDQsCz0X3vf5csbyw2xik7WdDkeZ_SwNTiwf0jMW0&amp;disp=emb&amp;realattid=81CF498D-1BCC-44BA-A4B5-9C3129C41A29&amp;zw"/>
          <p:cNvSpPr>
            <a:spLocks noChangeAspect="1" noChangeArrowheads="1"/>
          </p:cNvSpPr>
          <p:nvPr/>
        </p:nvSpPr>
        <p:spPr bwMode="auto">
          <a:xfrm>
            <a:off x="301625" y="79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6388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19600" y="-14288"/>
            <a:ext cx="472440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6200" y="7938"/>
            <a:ext cx="4191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61925"/>
            <a:ext cx="8458200" cy="13716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r-Cyrl-RS" sz="2000" dirty="0"/>
              <a:t> </a:t>
            </a:r>
            <a:r>
              <a:rPr lang="sr-Cyrl-RS" sz="1600" dirty="0"/>
              <a:t>група у години пред полазак у школу из наупара је учествовала у приредби поводом Прославе постојања 180 година </a:t>
            </a:r>
            <a:br>
              <a:rPr lang="sr-Cyrl-RS" sz="1600" dirty="0"/>
            </a:br>
            <a:r>
              <a:rPr lang="sr-Cyrl-RS" sz="1600" dirty="0"/>
              <a:t>ОШ „деспот стефан“ у наупару, чувајући и негујући културно наследство кроз народну игру и </a:t>
            </a:r>
            <a:r>
              <a:rPr lang="sr-Cyrl-RS" sz="1600" dirty="0" smtClean="0"/>
              <a:t>песму </a:t>
            </a:r>
            <a:br>
              <a:rPr lang="sr-Cyrl-RS" sz="1600" dirty="0" smtClean="0"/>
            </a:br>
            <a:endParaRPr lang="en-US" sz="1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667000"/>
            <a:ext cx="1997075" cy="5492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/>
          </a:p>
        </p:txBody>
      </p:sp>
      <p:pic>
        <p:nvPicPr>
          <p:cNvPr id="17412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381000" y="1598613"/>
            <a:ext cx="4724400" cy="3962400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334000" y="2362200"/>
            <a:ext cx="2538413" cy="5492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/>
          </a:p>
        </p:txBody>
      </p:sp>
      <p:pic>
        <p:nvPicPr>
          <p:cNvPr id="17414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>
          <a:xfrm>
            <a:off x="5181600" y="1598613"/>
            <a:ext cx="3365500" cy="3962400"/>
          </a:xfrm>
        </p:spPr>
      </p:pic>
      <p:sp>
        <p:nvSpPr>
          <p:cNvPr id="7" name="Rectangle 6"/>
          <p:cNvSpPr/>
          <p:nvPr/>
        </p:nvSpPr>
        <p:spPr>
          <a:xfrm>
            <a:off x="2133600" y="5921375"/>
            <a:ext cx="4506913" cy="3381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sr-Cyrl-RS" sz="1600" b="1" i="1" cap="all" dirty="0">
                <a:latin typeface="Franklin Gothic Medium"/>
                <a:hlinkClick r:id="rId4"/>
              </a:rPr>
              <a:t>Кликом на </a:t>
            </a:r>
            <a:r>
              <a:rPr lang="sr-Cyrl-RS" sz="1600" b="1" i="1" cap="all" dirty="0">
                <a:solidFill>
                  <a:srgbClr val="FF0000"/>
                </a:solidFill>
                <a:latin typeface="Franklin Gothic Medium"/>
                <a:hlinkClick r:id="rId4"/>
              </a:rPr>
              <a:t>линк</a:t>
            </a:r>
            <a:r>
              <a:rPr lang="sr-Cyrl-RS" sz="1600" b="1" i="1" cap="all" dirty="0">
                <a:latin typeface="Franklin Gothic Medium"/>
                <a:hlinkClick r:id="rId4"/>
              </a:rPr>
              <a:t> погледајте садржај</a:t>
            </a:r>
            <a:endParaRPr lang="en-US" sz="1600" b="1" i="1" cap="all" dirty="0">
              <a:latin typeface="Franklin Gothic Mediu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6200"/>
            <a:ext cx="7696200" cy="16383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r-Cyrl-RS" sz="1600" dirty="0"/>
              <a:t>групе ,,цвет“ и ,,печурка“ вртића „наша радост“ су посетиле кухињу ,,пионир“ у оквиру светског дана правилне исхране. Подсетили смо се колико је важно јести здраву и разноврсну храну</a:t>
            </a:r>
            <a:endParaRPr lang="en-US" sz="1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2743200"/>
            <a:ext cx="2073275" cy="427038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/>
          </a:p>
        </p:txBody>
      </p:sp>
      <p:pic>
        <p:nvPicPr>
          <p:cNvPr id="18436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8263" y="1828800"/>
            <a:ext cx="4648200" cy="3517900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57800" y="3810000"/>
            <a:ext cx="2538413" cy="350838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/>
          </a:p>
        </p:txBody>
      </p:sp>
      <p:pic>
        <p:nvPicPr>
          <p:cNvPr id="1843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>
          <a:xfrm>
            <a:off x="4375150" y="2743200"/>
            <a:ext cx="4572000" cy="35131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4888" y="403225"/>
            <a:ext cx="6896100" cy="77787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r-Cyrl-RS" sz="1600" dirty="0"/>
              <a:t>радионица под називом „Лоптом кроз игру“ је била сјајна прилика за заједничко време родитеља и деце и јачање породичних веза кроз игру</a:t>
            </a:r>
            <a:endParaRPr lang="en-US" sz="1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2438400"/>
            <a:ext cx="701675" cy="274638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/>
          </a:p>
        </p:txBody>
      </p:sp>
      <p:pic>
        <p:nvPicPr>
          <p:cNvPr id="19460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381000" y="1600200"/>
            <a:ext cx="3883025" cy="4572000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2362200"/>
            <a:ext cx="1728788" cy="350838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/>
          </a:p>
        </p:txBody>
      </p:sp>
      <p:pic>
        <p:nvPicPr>
          <p:cNvPr id="19462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>
          <a:xfrm>
            <a:off x="4724400" y="1600200"/>
            <a:ext cx="3962400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5738" y="152400"/>
            <a:ext cx="4538662" cy="25146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r-Cyrl-RS" sz="1600" dirty="0"/>
              <a:t> група ,,цвет“ на једнодневном излету у рибарској бањи, дружење са мештанима и боравак на свежем ваздуху, уживање у лепом дану, занимљивим разговорима и заједништву у природи </a:t>
            </a:r>
            <a:endParaRPr lang="en-US" sz="1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3200400"/>
            <a:ext cx="2149475" cy="350838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/>
          </a:p>
        </p:txBody>
      </p:sp>
      <p:pic>
        <p:nvPicPr>
          <p:cNvPr id="20484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27038" y="2438400"/>
            <a:ext cx="4056062" cy="3054350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0" y="2895600"/>
            <a:ext cx="2033588" cy="5492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/>
          </a:p>
        </p:txBody>
      </p:sp>
      <p:pic>
        <p:nvPicPr>
          <p:cNvPr id="20486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>
          <a:xfrm>
            <a:off x="4999038" y="998538"/>
            <a:ext cx="3630612" cy="5105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700" y="457200"/>
            <a:ext cx="4191000" cy="25146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1600" dirty="0"/>
              <a:t>групе „цвет“, „печурка“ и „сова“ су обишле </a:t>
            </a:r>
            <a:r>
              <a:rPr lang="sr-Cyrl-RS" sz="1600" dirty="0"/>
              <a:t>крушевачку халу спортова у оквиру манифестације </a:t>
            </a:r>
            <a:r>
              <a:rPr lang="sr-Cyrl-RS" sz="1600" b="1" i="1" dirty="0"/>
              <a:t>октобарски сајам спорта</a:t>
            </a:r>
            <a:r>
              <a:rPr lang="sr-Cyrl-RS" sz="1600" dirty="0"/>
              <a:t>. кроз игре и радионице промовисани су важност редовне физичке активности и здрав начин живота.</a:t>
            </a:r>
            <a:endParaRPr lang="en-US" sz="1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3429000"/>
            <a:ext cx="3200400" cy="5492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588" y="1096963"/>
            <a:ext cx="3200400" cy="5492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/>
          </a:p>
        </p:txBody>
      </p:sp>
      <p:pic>
        <p:nvPicPr>
          <p:cNvPr id="21509" name="Content Placeholder 9"/>
          <p:cNvPicPr>
            <a:picLocks noGrp="1" noChangeAspect="1"/>
          </p:cNvPicPr>
          <p:nvPr>
            <p:ph sz="quarter" idx="4"/>
          </p:nvPr>
        </p:nvPicPr>
        <p:blipFill>
          <a:blip r:embed="rId2"/>
          <a:srcRect/>
          <a:stretch>
            <a:fillRect/>
          </a:stretch>
        </p:blipFill>
        <p:spPr>
          <a:xfrm>
            <a:off x="4495800" y="914400"/>
            <a:ext cx="4267200" cy="3200400"/>
          </a:xfrm>
        </p:spPr>
      </p:pic>
      <p:pic>
        <p:nvPicPr>
          <p:cNvPr id="21510" name="Content Placeholder 8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228600" y="3276600"/>
            <a:ext cx="4267200" cy="3200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250825"/>
            <a:ext cx="7696200" cy="1214438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r-Cyrl-RS" sz="1600" dirty="0"/>
              <a:t>Вртић ,,нашу радост“ је посетило особље апотеке ,,</a:t>
            </a:r>
            <a:r>
              <a:rPr lang="sr-Latn-RS" sz="1600" dirty="0"/>
              <a:t>dr max“</a:t>
            </a:r>
            <a:r>
              <a:rPr lang="sr-Cyrl-RS" sz="1600" dirty="0"/>
              <a:t/>
            </a:r>
            <a:br>
              <a:rPr lang="sr-Cyrl-RS" sz="1600" dirty="0"/>
            </a:br>
            <a:r>
              <a:rPr lang="sr-Cyrl-RS" sz="1600" dirty="0"/>
              <a:t>деца су имала прилику да кроз практични рад науче како се производе лекови, што је подигло њихову свест о значају здравља</a:t>
            </a:r>
            <a:endParaRPr lang="en-US" sz="1600" dirty="0"/>
          </a:p>
        </p:txBody>
      </p:sp>
      <p:pic>
        <p:nvPicPr>
          <p:cNvPr id="22531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1609725"/>
            <a:ext cx="6705600" cy="345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Content Placeholder 7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304800" y="3940175"/>
            <a:ext cx="4191000" cy="2667000"/>
          </a:xfrm>
        </p:spPr>
      </p:pic>
      <p:pic>
        <p:nvPicPr>
          <p:cNvPr id="22533" name="Picture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95800" y="3940175"/>
            <a:ext cx="42672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125</TotalTime>
  <Words>373</Words>
  <Application>Microsoft Office PowerPoint</Application>
  <PresentationFormat>On-screen Show (4:3)</PresentationFormat>
  <Paragraphs>18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Franklin Gothic Book</vt:lpstr>
      <vt:lpstr>Arial</vt:lpstr>
      <vt:lpstr>Franklin Gothic Medium</vt:lpstr>
      <vt:lpstr>Wingdings</vt:lpstr>
      <vt:lpstr>Calibri</vt:lpstr>
      <vt:lpstr>Tunga</vt:lpstr>
      <vt:lpstr>Angles</vt:lpstr>
      <vt:lpstr>Вртићи  ,,Наша радост“ и ,,Сунце“</vt:lpstr>
      <vt:lpstr>Актуелни пројекти у нашим вртићима :   - група у години пред полазак у школу ,,од баште до зимнице“ - група у години пред полазак у школу ,,ватра и пламен“ - група у години пред полазак у школу ,,наша дивна планета земља“ - група у години пред полазак у школу ,,јесења чаролија“ - група у години пред полазак у школу ,,некада давно“ - група у години пред полазак у школу ,,из једног семена - хиљаду прича’’ - старија вртићка група ,,боје јесени“ - старија вртићка група ,,еко-чувари“ - средња вртићка група ,,ово смо ми“ - средња вртићка група ,,дрво наш дом“ - млађа вртићка група ,,пчела“ - старија јаслена група ,,мале руке стварају“ - средња јаслена група ,,звучни свет игре“      </vt:lpstr>
      <vt:lpstr>Током месеца октобра У нашим вртићима је одржано мноштво активности, а следеће су само неке од њих :</vt:lpstr>
      <vt:lpstr>  Посета предузећа  „србија шуме“ Захваљујући радницима „србија шуме“ двориште вртића је оплемењено новим садницама. деца су имала прилику да науче како се правилно негују биљке и зашто је важно чувати природу   </vt:lpstr>
      <vt:lpstr>   у оквиру дечије недеље одржан је традиционални дечији вашар у коме су учествовала сва деца из вртића, правећи и продавајући играчке</vt:lpstr>
      <vt:lpstr>  током дечије недеље вртић ,,наша радост“ угостио је библиотекаре, када су сва деца у години пред полазак у школу добила бесплатне чланске карте за библиотеку</vt:lpstr>
      <vt:lpstr>Радионица на тему „играчке давних времена“ је реализована у вртићу у наупару  током дечије недеље, у сарадњи са школском децом, учитељицама и родитељима  </vt:lpstr>
      <vt:lpstr>Регионално такмичење рецитатора под називом ,,лете лете лепе речи“ у дечијој недељи је одржано у вртићу ,,бисери“ где је а.м. Из групе ,,цвет“ освојила iii место</vt:lpstr>
      <vt:lpstr>креативност родитеља и деце изражена кроз радионицу Прављење играчака од различитих материјала током дечије недеље у вртићу у горњем степошу – група пред полазак у школу </vt:lpstr>
      <vt:lpstr>Групе ,,сова“, „печурка“ и ,,цвет у оквиру дечије недеље су посетиле крушевачко позориште где су одгледали претставу ,,чаробњак из оза“</vt:lpstr>
      <vt:lpstr>Slide 11</vt:lpstr>
      <vt:lpstr> група у години пред полазак у школу из наупара је учествовала у приредби поводом Прославе постојања 180 година  ОШ „деспот стефан“ у наупару, чувајући и негујући културно наследство кроз народну игру и песму  </vt:lpstr>
      <vt:lpstr>групе ,,цвет“ и ,,печурка“ вртића „наша радост“ су посетиле кухињу ,,пионир“ у оквиру светског дана правилне исхране. Подсетили смо се колико је важно јести здраву и разноврсну храну</vt:lpstr>
      <vt:lpstr>радионица под називом „Лоптом кроз игру“ је била сјајна прилика за заједничко време родитеља и деце и јачање породичних веза кроз игру</vt:lpstr>
      <vt:lpstr> група ,,цвет“ на једнодневном излету у рибарској бањи, дружење са мештанима и боравак на свежем ваздуху, уживање у лепом дану, занимљивим разговорима и заједништву у природи </vt:lpstr>
      <vt:lpstr>групе „цвет“, „печурка“ и „сова“ су обишле крушевачку халу спортова у оквиру манифестације октобарски сајам спорта. кроз игре и радионице промовисани су важност редовне физичке активности и здрав начин живота.</vt:lpstr>
      <vt:lpstr>Вртић ,,нашу радост“ је посетило особље апотеке ,,dr max“ деца су имала прилику да кроз практични рад науче како се производе лекови, што је подигло њихову свест о значају здравља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Вртићи  ,,Наша радост“ и ,,Сунце“</dc:title>
  <dc:creator>vlada</dc:creator>
  <cp:lastModifiedBy>NN</cp:lastModifiedBy>
  <cp:revision>40</cp:revision>
  <dcterms:created xsi:type="dcterms:W3CDTF">2025-09-28T06:37:34Z</dcterms:created>
  <dcterms:modified xsi:type="dcterms:W3CDTF">2025-11-12T08:32:45Z</dcterms:modified>
</cp:coreProperties>
</file>