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25" r:id="rId1"/>
  </p:sldMasterIdLst>
  <p:notesMasterIdLst>
    <p:notesMasterId r:id="rId29"/>
  </p:notesMasterIdLst>
  <p:sldIdLst>
    <p:sldId id="256" r:id="rId2"/>
    <p:sldId id="274" r:id="rId3"/>
    <p:sldId id="275" r:id="rId4"/>
    <p:sldId id="257" r:id="rId5"/>
    <p:sldId id="299" r:id="rId6"/>
    <p:sldId id="279" r:id="rId7"/>
    <p:sldId id="280" r:id="rId8"/>
    <p:sldId id="281" r:id="rId9"/>
    <p:sldId id="282" r:id="rId10"/>
    <p:sldId id="284" r:id="rId11"/>
    <p:sldId id="289" r:id="rId12"/>
    <p:sldId id="258" r:id="rId13"/>
    <p:sldId id="259" r:id="rId14"/>
    <p:sldId id="292" r:id="rId15"/>
    <p:sldId id="263" r:id="rId16"/>
    <p:sldId id="294" r:id="rId17"/>
    <p:sldId id="295" r:id="rId18"/>
    <p:sldId id="266" r:id="rId19"/>
    <p:sldId id="287" r:id="rId20"/>
    <p:sldId id="267" r:id="rId21"/>
    <p:sldId id="286" r:id="rId22"/>
    <p:sldId id="296" r:id="rId23"/>
    <p:sldId id="272" r:id="rId24"/>
    <p:sldId id="291" r:id="rId25"/>
    <p:sldId id="297" r:id="rId26"/>
    <p:sldId id="298" r:id="rId27"/>
    <p:sldId id="277" r:id="rId28"/>
  </p:sldIdLst>
  <p:sldSz cx="9144000" cy="5143500" type="screen16x9"/>
  <p:notesSz cx="6858000" cy="9144000"/>
  <p:embeddedFontLst>
    <p:embeddedFont>
      <p:font typeface="Wingdings 2" pitchFamily="18" charset="2"/>
      <p:regular r:id="rId30"/>
    </p:embeddedFont>
    <p:embeddedFont>
      <p:font typeface="Calibri" pitchFamily="34" charset="0"/>
      <p:regular r:id="rId31"/>
      <p:bold r:id="rId32"/>
      <p:italic r:id="rId33"/>
      <p:boldItalic r:id="rId34"/>
    </p:embeddedFont>
    <p:embeddedFont>
      <p:font typeface="Proxima Nova" charset="0"/>
      <p:regular r:id="rId35"/>
      <p:bold r:id="rId36"/>
      <p:italic r:id="rId37"/>
      <p:boldItalic r:id="rId38"/>
    </p:embeddedFont>
    <p:embeddedFont>
      <p:font typeface="Alfa Slab One" charset="-18"/>
      <p:regular r:id="rId39"/>
    </p:embeddedFont>
    <p:embeddedFont>
      <p:font typeface="Verdana" pitchFamily="34" charset="0"/>
      <p:regular r:id="rId40"/>
      <p:bold r:id="rId41"/>
      <p:italic r:id="rId42"/>
      <p:boldItalic r:id="rId43"/>
    </p:embeddedFont>
    <p:embeddedFont>
      <p:font typeface="Gill Sans MT" pitchFamily="34" charset="-18"/>
      <p:regular r:id="rId44"/>
      <p:bold r:id="rId45"/>
      <p:italic r:id="rId46"/>
      <p:boldItalic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946" y="-23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font" Target="fonts/font18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font" Target="fonts/font1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0b7e009f051fa15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0b7e009f051fa15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d150d36833f0318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d150d36833f0318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43f8f553ed0bcee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43f8f553ed0bcee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d4cfc923ba5780a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d4cfc923ba5780a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60653ecdbf82aa34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60653ecdbf82aa34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c65e0eb3ec36798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c65e0eb3ec36798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a3c7d98f09c8ec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1a3c7d98f09c8ec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c7386c01c818a5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c7386c01c818a5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60653ecdbf82aa34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60653ecdbf82aa34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788d068903d4807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788d068903d4807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17a44b0a21858f6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17a44b0a21858f6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7161b48f9a3c0d79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7161b48f9a3c0d79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4276d5bc1779ae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4276d5bc1779ae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269923"/>
            <a:ext cx="7406640" cy="1104138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387548"/>
            <a:ext cx="7406640" cy="131445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8" name="Oval 7"/>
          <p:cNvSpPr/>
          <p:nvPr/>
        </p:nvSpPr>
        <p:spPr>
          <a:xfrm>
            <a:off x="921433" y="106035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008762"/>
            <a:ext cx="64008" cy="48006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41"/>
            <a:ext cx="6858000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1950244"/>
            <a:ext cx="6400800" cy="17145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84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11099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059403"/>
            <a:ext cx="64008" cy="48006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70252"/>
            <a:ext cx="8229600" cy="85725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41"/>
            <a:ext cx="73152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2583"/>
            <a:ext cx="3810000" cy="871538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055223"/>
            <a:ext cx="3810000" cy="523875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153400" cy="299442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800100"/>
            <a:ext cx="2743200" cy="14859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8" name="Rectangle 7"/>
          <p:cNvSpPr/>
          <p:nvPr/>
        </p:nvSpPr>
        <p:spPr>
          <a:xfrm>
            <a:off x="762000" y="800100"/>
            <a:ext cx="4572000" cy="3429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857253"/>
            <a:ext cx="4419600" cy="2635898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715756"/>
            <a:ext cx="685800" cy="15323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702589"/>
            <a:ext cx="649224" cy="15323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3600450"/>
            <a:ext cx="4419600" cy="5715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05980"/>
            <a:ext cx="1828800" cy="4388644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05980"/>
            <a:ext cx="5562600" cy="4388644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611941"/>
            <a:ext cx="1638887" cy="1229165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7" y="15827"/>
            <a:ext cx="1702191" cy="1276643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2" y="791308"/>
            <a:ext cx="1125717" cy="826968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4" y="-41"/>
            <a:ext cx="8131127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05979"/>
            <a:ext cx="7498080" cy="85725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085850"/>
            <a:ext cx="7498080" cy="360045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4729162"/>
            <a:ext cx="2133600" cy="357188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B46AE2C-81D3-435E-A805-B930E984FBC5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4729162"/>
            <a:ext cx="2895600" cy="357188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4729162"/>
            <a:ext cx="457200" cy="3571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41"/>
            <a:ext cx="73152" cy="5143541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hyperlink" Target="https://youtube.com/shorts/mOk8GxA6z74?feature=shared" TargetMode="External"/><Relationship Id="rId4" Type="http://schemas.openxmlformats.org/officeDocument/2006/relationships/hyperlink" Target="https://youtu.be/BlUXT89eHfo?feature=shared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youtu.be/6hTOKDZ0hRE?feature=shared" TargetMode="Externa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9XXZ7bnKK8g?feature=shared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/>
          <p:nvPr/>
        </p:nvSpPr>
        <p:spPr>
          <a:xfrm>
            <a:off x="0" y="204357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59" name="Google Shape;59;p13"/>
          <p:cNvSpPr txBox="1"/>
          <p:nvPr/>
        </p:nvSpPr>
        <p:spPr>
          <a:xfrm rot="429">
            <a:off x="1011369" y="3974653"/>
            <a:ext cx="2992589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 pitchFamily="18" charset="0"/>
                <a:cs typeface="Times New Roman" pitchFamily="18" charset="0"/>
              </a:rPr>
              <a:t>Октобар </a:t>
            </a:r>
            <a:endParaRPr lang="sr-Cyrl-RS" sz="1800" dirty="0" smtClean="0">
              <a:solidFill>
                <a:schemeClr val="dk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solidFill>
                  <a:schemeClr val="dk2"/>
                </a:solidFill>
                <a:latin typeface="Times New Roman" pitchFamily="18" charset="0"/>
                <a:cs typeface="Times New Roman" pitchFamily="18" charset="0"/>
              </a:rPr>
              <a:t>2025</a:t>
            </a:r>
            <a:r>
              <a:rPr lang="en" sz="1800" dirty="0">
                <a:solidFill>
                  <a:schemeClr val="dk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sz="1800">
              <a:solidFill>
                <a:schemeClr val="dk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039091" y="748145"/>
            <a:ext cx="3470564" cy="1787237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Пчелица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Октобарски билтен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pcelica-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399" y="587432"/>
            <a:ext cx="3719946" cy="35966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57;p13"/>
          <p:cNvPicPr preferRelativeResize="0">
            <a:picLocks noGrp="1"/>
          </p:cNvPicPr>
          <p:nvPr>
            <p:ph idx="1"/>
          </p:nvPr>
        </p:nvPicPr>
        <p:blipFill>
          <a:blip r:embed="rId2">
            <a:alphaModFix/>
          </a:blip>
          <a:stretch>
            <a:fillRect/>
          </a:stretch>
        </p:blipFill>
        <p:spPr>
          <a:xfrm>
            <a:off x="1370525" y="374073"/>
            <a:ext cx="3734874" cy="44958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334000" y="1835727"/>
            <a:ext cx="3636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Пчелица...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17626848428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6933" y="1296843"/>
            <a:ext cx="4073886" cy="3593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886691" y="374073"/>
            <a:ext cx="5541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Буквар</a:t>
            </a:r>
            <a:r>
              <a:rPr lang="en-U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</a:t>
            </a:r>
            <a:r>
              <a:rPr lang="en-U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права</a:t>
            </a:r>
            <a:endParaRPr lang="en-US" sz="24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Имам право...</a:t>
            </a:r>
            <a:endParaRPr lang="en-US" sz="2400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1762793136320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2546" y="1226127"/>
            <a:ext cx="3348902" cy="3588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68036" y="381000"/>
            <a:ext cx="6761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Грађење мостова међу генерацијама </a:t>
            </a:r>
            <a:endParaRPr lang="en-US" sz="24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17627931363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022" y="186344"/>
            <a:ext cx="3857625" cy="2549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176279313633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599" y="422562"/>
            <a:ext cx="3422073" cy="4538057"/>
          </a:xfrm>
          <a:prstGeom prst="rect">
            <a:avLst/>
          </a:prstGeom>
        </p:spPr>
      </p:pic>
      <p:pic>
        <p:nvPicPr>
          <p:cNvPr id="6" name="Google Shape;100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99500" y="2766060"/>
            <a:ext cx="3870949" cy="2377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627931363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510540"/>
            <a:ext cx="5676899" cy="38938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82240" y="4442460"/>
            <a:ext cx="413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Моћ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игре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879763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r-Cyrl-RS" sz="10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Играмо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смејемо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заједно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стварамо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...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Google Shape;65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239981" y="1066801"/>
            <a:ext cx="3574053" cy="3158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36126" y="990600"/>
            <a:ext cx="3664527" cy="3290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576945" y="4516582"/>
            <a:ext cx="4073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Бака у причи и игри са децом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2008909" y="249382"/>
            <a:ext cx="477289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Трибина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400" b="1" i="1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Срећно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дете,срећу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ствара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Content Placeholder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768" y="1207229"/>
            <a:ext cx="5915977" cy="3461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622919725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5633" y="2985655"/>
            <a:ext cx="3200220" cy="1609205"/>
          </a:xfrm>
          <a:prstGeom prst="rect">
            <a:avLst/>
          </a:prstGeom>
        </p:spPr>
      </p:pic>
      <p:pic>
        <p:nvPicPr>
          <p:cNvPr id="4" name="Picture 3" descr="17622919725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8453" y="839399"/>
            <a:ext cx="3312038" cy="1865702"/>
          </a:xfrm>
          <a:prstGeom prst="rect">
            <a:avLst/>
          </a:prstGeom>
        </p:spPr>
      </p:pic>
      <p:pic>
        <p:nvPicPr>
          <p:cNvPr id="5" name="Picture 4" descr="17622919725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745" y="901932"/>
            <a:ext cx="3548891" cy="30147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0655" y="83128"/>
            <a:ext cx="7689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BA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Радионица за децу и родитеље</a:t>
            </a:r>
          </a:p>
          <a:p>
            <a:pPr algn="ctr"/>
            <a:r>
              <a:rPr lang="sr-Cyrl-BA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Музика</a:t>
            </a:r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чини живот лепшим </a:t>
            </a:r>
            <a:endParaRPr lang="en-US" sz="2400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26820" y="4290060"/>
            <a:ext cx="3749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Деца,васпитачи,стр.сарадници и родитељи –заједничка игра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2218" y="325582"/>
            <a:ext cx="6892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Њено величанство књига  </a:t>
            </a:r>
            <a:endParaRPr lang="en-US" sz="2400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17627931363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7238" y="754496"/>
            <a:ext cx="5950526" cy="403224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09800" y="962890"/>
            <a:ext cx="4777700" cy="36645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378527" y="450273"/>
            <a:ext cx="677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61309" y="4703618"/>
            <a:ext cx="4731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Васпитачи и деца вас.гр.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Јабука са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родитељима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60418" y="346364"/>
            <a:ext cx="5133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Дечије одељење НБК 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7300" y="289560"/>
            <a:ext cx="746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Лете,лете лепе речи </a:t>
            </a:r>
            <a:endParaRPr lang="en-US" sz="2400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Snimak ekrana 2025-11-10 2115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39" y="880379"/>
            <a:ext cx="8176261" cy="33827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24940" y="4526280"/>
            <a:ext cx="677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Такмичење рецитатора Расинског округа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Лете, лете лепе речи,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вртићу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Бисери</a:t>
            </a:r>
            <a:endParaRPr lang="en-US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13018" y="1108364"/>
            <a:ext cx="5133109" cy="351905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371600" y="4405745"/>
            <a:ext cx="6165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на вашару, дела нашег стваралаштва 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7527" y="401782"/>
            <a:ext cx="647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Фестивал</a:t>
            </a:r>
            <a:r>
              <a:rPr lang="en-U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дечијег</a:t>
            </a:r>
            <a:r>
              <a:rPr lang="en-U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стваралаштва</a:t>
            </a:r>
            <a:endParaRPr lang="en-US" sz="24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/>
              <a:t> </a:t>
            </a:r>
            <a:r>
              <a:rPr lang="sr-Cyrl-R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17627931363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6909" y="1102182"/>
            <a:ext cx="2389909" cy="35044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38055" y="4772891"/>
            <a:ext cx="376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 вашар у вртићу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Пчелица </a:t>
            </a:r>
            <a:endParaRPr lang="en-US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6586" y="647007"/>
            <a:ext cx="3713017" cy="3622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38316" y="628995"/>
            <a:ext cx="3796000" cy="4094019"/>
          </a:xfrm>
          <a:prstGeom prst="rect">
            <a:avLst/>
          </a:prstGeom>
          <a:noFill/>
          <a:ln>
            <a:noFill/>
          </a:ln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976744" y="99060"/>
            <a:ext cx="79455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Позоришна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стварање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400" b="1" i="1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20140" y="4411980"/>
            <a:ext cx="3680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Представа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Чаробњак из Оза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децу вас.гр.у год.пред полазак у школу  и васпитаче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2080" y="1630680"/>
            <a:ext cx="6667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нашем вртићу, током </a:t>
            </a:r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октобра </a:t>
            </a:r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 било још много активности ,приказујемо неке од њих ...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/>
          <p:nvPr/>
        </p:nvSpPr>
        <p:spPr>
          <a:xfrm>
            <a:off x="838892" y="293521"/>
            <a:ext cx="91440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К</a:t>
            </a:r>
            <a:r>
              <a:rPr lang="en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лубов</a:t>
            </a:r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и</a:t>
            </a:r>
            <a:r>
              <a:rPr lang="en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en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за децу и родитеље</a:t>
            </a:r>
            <a:endParaRPr sz="2400" b="1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pic>
        <p:nvPicPr>
          <p:cNvPr id="109" name="Google Shape;10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1244" y="853439"/>
            <a:ext cx="2945476" cy="3665221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0"/>
          <p:cNvSpPr txBox="1"/>
          <p:nvPr/>
        </p:nvSpPr>
        <p:spPr>
          <a:xfrm>
            <a:off x="4396740" y="3855721"/>
            <a:ext cx="3697510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sr-Cyrl-RS" sz="1800" u="sng" dirty="0" smtClean="0">
              <a:solidFill>
                <a:schemeClr val="hlink"/>
              </a:solidFill>
              <a:highlight>
                <a:srgbClr val="00FFFF"/>
              </a:highlight>
              <a:latin typeface="Proxima Nova"/>
              <a:ea typeface="Proxima Nova"/>
              <a:cs typeface="Proxima Nova"/>
              <a:sym typeface="Proxima Nova"/>
              <a:hlinkClick r:id="rId4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sr-Cyrl-RS" sz="1800" u="sng" dirty="0" smtClean="0">
              <a:solidFill>
                <a:schemeClr val="hlink"/>
              </a:solidFill>
              <a:highlight>
                <a:srgbClr val="00FFFF"/>
              </a:highlight>
              <a:latin typeface="Proxima Nova"/>
              <a:ea typeface="Proxima Nova"/>
              <a:cs typeface="Proxima Nova"/>
              <a:sym typeface="Proxima Nova"/>
              <a:hlinkClick r:id="rId4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 dirty="0" smtClean="0">
                <a:solidFill>
                  <a:schemeClr val="hlink"/>
                </a:solidFill>
                <a:highlight>
                  <a:srgbClr val="00FFFF"/>
                </a:highlight>
                <a:latin typeface="Proxima Nova"/>
                <a:ea typeface="Proxima Nova"/>
                <a:cs typeface="Proxima Nova"/>
                <a:sym typeface="Proxima Nova"/>
                <a:hlinkClick r:id="rId4"/>
              </a:rPr>
              <a:t>https</a:t>
            </a:r>
            <a:r>
              <a:rPr lang="en" sz="1800" u="sng" dirty="0">
                <a:solidFill>
                  <a:schemeClr val="hlink"/>
                </a:solidFill>
                <a:highlight>
                  <a:srgbClr val="00FFFF"/>
                </a:highlight>
                <a:latin typeface="Proxima Nova"/>
                <a:ea typeface="Proxima Nova"/>
                <a:cs typeface="Proxima Nova"/>
                <a:sym typeface="Proxima Nova"/>
                <a:hlinkClick r:id="rId4"/>
              </a:rPr>
              <a:t>://youtu.be/BlUXT89eHfo?feature=shared</a:t>
            </a:r>
            <a:endParaRPr sz="1800">
              <a:solidFill>
                <a:schemeClr val="dk2"/>
              </a:solidFill>
              <a:highlight>
                <a:srgbClr val="00FFFF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highlight>
                <a:srgbClr val="00FFFF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1" name="Google Shape;111;p20"/>
          <p:cNvSpPr txBox="1"/>
          <p:nvPr/>
        </p:nvSpPr>
        <p:spPr>
          <a:xfrm rot="1143" flipH="1">
            <a:off x="1190068" y="4501309"/>
            <a:ext cx="2802739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ighlight>
                  <a:srgbClr val="00FF00"/>
                </a:highlight>
                <a:hlinkClick r:id="rId5"/>
              </a:rPr>
              <a:t>https://youtube.com/shorts/mOk8GxA6z74?feature=shared</a:t>
            </a:r>
            <a:endParaRPr>
              <a:highlight>
                <a:srgbClr val="00FF00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00FF00"/>
              </a:highlight>
            </a:endParaRPr>
          </a:p>
        </p:txBody>
      </p:sp>
      <p:pic>
        <p:nvPicPr>
          <p:cNvPr id="112" name="Google Shape;112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72880" y="868680"/>
            <a:ext cx="3450039" cy="3528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6"/>
          <p:cNvPicPr preferRelativeResize="0"/>
          <p:nvPr/>
        </p:nvPicPr>
        <p:blipFill rotWithShape="1">
          <a:blip r:embed="rId3">
            <a:alphaModFix/>
          </a:blip>
          <a:srcRect t="10000" b="10000"/>
          <a:stretch/>
        </p:blipFill>
        <p:spPr>
          <a:xfrm>
            <a:off x="3474720" y="1243136"/>
            <a:ext cx="2820276" cy="3744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87080" y="1267357"/>
            <a:ext cx="2685760" cy="3744398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6"/>
          <p:cNvSpPr txBox="1"/>
          <p:nvPr/>
        </p:nvSpPr>
        <p:spPr>
          <a:xfrm>
            <a:off x="957311" y="166255"/>
            <a:ext cx="79272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Клуб љубитеља лопте</a:t>
            </a:r>
            <a:endParaRPr sz="1800" b="1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rPr>
              <a:t>                                             </a:t>
            </a:r>
            <a:endParaRPr sz="1800">
              <a:solidFill>
                <a:schemeClr val="dk2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5" name="Google Shape;170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08420" y="635890"/>
            <a:ext cx="2601403" cy="440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2944" y="115686"/>
            <a:ext cx="3397947" cy="4793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52400"/>
            <a:ext cx="4199543" cy="4597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52600" y="166730"/>
            <a:ext cx="6377940" cy="4009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744980" y="4137660"/>
            <a:ext cx="5745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61160" y="4251960"/>
            <a:ext cx="6294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Заједничко учење и дружење деце и васпитача  вас.гр.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BA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Здравињу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 децом и учитељицом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ОШ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С.Поповић</a:t>
            </a:r>
            <a:endParaRPr lang="en-US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3020" y="175260"/>
            <a:ext cx="7239000" cy="40462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074420" y="4168140"/>
            <a:ext cx="6667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Заједничко учење и дружење деце и васпитача  вас.гр.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Сунце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 децом и наставницима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ОШ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Ј.Поповић </a:t>
            </a:r>
            <a:endParaRPr lang="en-US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8259" y="510540"/>
            <a:ext cx="3706551" cy="3580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78151" y="510540"/>
            <a:ext cx="3837248" cy="35585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836420" y="4472940"/>
            <a:ext cx="609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Заједничко учење и дружење деце и васпитача  вас.гр.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BA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sr-Cyrl-BA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Макрешану</a:t>
            </a:r>
            <a:r>
              <a:rPr lang="sr-Cyrl-BA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 децом и учитељицом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ОШ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Б.Радичевић  </a:t>
            </a:r>
            <a:endParaRPr lang="en-US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91491" y="1136073"/>
            <a:ext cx="3957342" cy="247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87378" y="1108364"/>
            <a:ext cx="3718076" cy="3718076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1"/>
          <p:cNvSpPr txBox="1"/>
          <p:nvPr/>
        </p:nvSpPr>
        <p:spPr>
          <a:xfrm rot="757">
            <a:off x="398975" y="2942267"/>
            <a:ext cx="40875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 flipH="1">
            <a:off x="1780305" y="3619500"/>
            <a:ext cx="2916291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ighlight>
                  <a:srgbClr val="FF00FF"/>
                </a:highlight>
                <a:hlinkClick r:id="rId5"/>
              </a:rPr>
              <a:t>https://youtu.be/6hTOKDZ0hRE?feature=shared</a:t>
            </a:r>
            <a:endParaRPr>
              <a:highlight>
                <a:srgbClr val="FF00FF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00FF"/>
              </a:highlight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2687750" y="2432476"/>
            <a:ext cx="13113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20140" y="259080"/>
            <a:ext cx="774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Учешће деце вас.гр.у години пред полазак у школу на Фестивалу мини рукомета у </a:t>
            </a:r>
          </a:p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Хали спортова Крушевац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6279313633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312" y="1104900"/>
            <a:ext cx="3168968" cy="3931920"/>
          </a:xfrm>
          <a:prstGeom prst="rect">
            <a:avLst/>
          </a:prstGeom>
        </p:spPr>
      </p:pic>
      <p:pic>
        <p:nvPicPr>
          <p:cNvPr id="3" name="Picture 2" descr="17627931363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0112" y="1066800"/>
            <a:ext cx="3793808" cy="39700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41120" y="502920"/>
            <a:ext cx="54178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Ватрогасци васпитне</a:t>
            </a:r>
            <a:r>
              <a:rPr lang="en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груп</a:t>
            </a:r>
            <a:r>
              <a:rPr lang="sr-Cyrl-RS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Врапчић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9"/>
          <p:cNvSpPr txBox="1">
            <a:spLocks noGrp="1"/>
          </p:cNvSpPr>
          <p:nvPr>
            <p:ph type="title"/>
          </p:nvPr>
        </p:nvSpPr>
        <p:spPr>
          <a:xfrm>
            <a:off x="1039091" y="293525"/>
            <a:ext cx="7987144" cy="7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Посета Ватрогасном дому у склопу пројекта </a:t>
            </a:r>
            <a:r>
              <a:rPr lang="en" sz="1400" i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Наш</a:t>
            </a:r>
            <a:r>
              <a:rPr lang="sr-Cyrl-RS" sz="1400" i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" sz="1400" i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хероји </a:t>
            </a:r>
            <a:r>
              <a:rPr lang="en" sz="14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" sz="14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старија вртићка група </a:t>
            </a:r>
            <a:r>
              <a:rPr lang="en" sz="1400" i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Врапчић</a:t>
            </a:r>
            <a:endParaRPr sz="1400" i="1"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" name="Google Shape;176;p29"/>
          <p:cNvSpPr txBox="1"/>
          <p:nvPr/>
        </p:nvSpPr>
        <p:spPr>
          <a:xfrm rot="-551">
            <a:off x="1607230" y="4097569"/>
            <a:ext cx="7192075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sr-Cyrl-RS" sz="1800" u="sng" dirty="0" smtClean="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  <a:hlinkClick r:id="rId3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 dirty="0" smtClean="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https</a:t>
            </a:r>
            <a:r>
              <a:rPr lang="en" sz="1800" u="sng" dirty="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://</a:t>
            </a:r>
            <a:r>
              <a:rPr lang="en" sz="1800" u="sng" dirty="0" smtClean="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youtu.be/9XXZ7bnKK8g?feature=shared</a:t>
            </a:r>
            <a:endParaRPr lang="sr-Cyrl-RS" sz="1800" u="sng" dirty="0" smtClean="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8" name="Google Shape;17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69720" y="891540"/>
            <a:ext cx="635508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body" idx="1"/>
          </p:nvPr>
        </p:nvSpPr>
        <p:spPr>
          <a:xfrm>
            <a:off x="975360" y="3406140"/>
            <a:ext cx="3825240" cy="160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Еко – акција</a:t>
            </a:r>
            <a:endParaRPr lang="sr-Cyrl-RS" sz="1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</a:t>
            </a:r>
            <a:r>
              <a:rPr lang="en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рикупљањ</a:t>
            </a:r>
            <a:r>
              <a:rPr lang="sr-Cyrl-RS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1400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" sz="1400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иши </a:t>
            </a:r>
            <a:r>
              <a:rPr lang="en" sz="1400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бриши </a:t>
            </a:r>
            <a:r>
              <a:rPr lang="en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апликација</a:t>
            </a:r>
            <a:r>
              <a:rPr lang="sr-Cyrl-RS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сарадњи са родитељима 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Сарадник Д.Ж. </a:t>
            </a:r>
            <a:r>
              <a:rPr lang="sr-Cyrl-BA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васпитачи </a:t>
            </a:r>
            <a:r>
              <a:rPr lang="sr-Cyrl-RS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израдили и поставили дидактичко средство у  простору за истраживање светлости и сенки.</a:t>
            </a:r>
            <a:endParaRPr lang="sr-Cyrl-RS" sz="1400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2520" y="190500"/>
            <a:ext cx="3649980" cy="308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9"/>
          <p:cNvSpPr txBox="1"/>
          <p:nvPr/>
        </p:nvSpPr>
        <p:spPr>
          <a:xfrm rot="-276889">
            <a:off x="4329684" y="2565406"/>
            <a:ext cx="4709367" cy="463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3" name="Google Shape;103;p19"/>
          <p:cNvSpPr txBox="1"/>
          <p:nvPr/>
        </p:nvSpPr>
        <p:spPr>
          <a:xfrm rot="10357794">
            <a:off x="160" y="1608229"/>
            <a:ext cx="8412199" cy="463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6" name="Content Placeholder 3" descr="1762684842804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539572" y="532143"/>
            <a:ext cx="4792980" cy="4109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335" y="279689"/>
            <a:ext cx="3880945" cy="4278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042160" y="4640580"/>
            <a:ext cx="1965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Састанак Тима за ИКТ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273"/>
          <a:stretch/>
        </p:blipFill>
        <p:spPr>
          <a:xfrm>
            <a:off x="4983481" y="320040"/>
            <a:ext cx="3688080" cy="3131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166360" y="3802380"/>
            <a:ext cx="3672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Састанак Тима ментора и приправника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nimak ekrana 2025-11-08 2208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5820" y="319346"/>
            <a:ext cx="4030979" cy="4537365"/>
          </a:xfrm>
          <a:prstGeom prst="rect">
            <a:avLst/>
          </a:prstGeom>
        </p:spPr>
      </p:pic>
      <p:pic>
        <p:nvPicPr>
          <p:cNvPr id="4" name="Content Placeholder 3" descr="Snimak ekrana 2025-11-08 22104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992" y="361932"/>
            <a:ext cx="3501388" cy="445390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626848428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368" y="210589"/>
            <a:ext cx="6306652" cy="48414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13320" y="238506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Пројекти у нашем вртићу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259</TotalTime>
  <Words>292</Words>
  <PresentationFormat>On-screen Show (16:9)</PresentationFormat>
  <Paragraphs>53</Paragraphs>
  <Slides>27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Times New Roman</vt:lpstr>
      <vt:lpstr>Wingdings 2</vt:lpstr>
      <vt:lpstr>Calibri</vt:lpstr>
      <vt:lpstr>Proxima Nova</vt:lpstr>
      <vt:lpstr>Alfa Slab One</vt:lpstr>
      <vt:lpstr>Verdana</vt:lpstr>
      <vt:lpstr>Gill Sans MT</vt:lpstr>
      <vt:lpstr>Solstice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Посета Ватрогасном дому у склопу пројекта Наши хероји - старија вртићка група Врапчић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NN</dc:creator>
  <cp:lastModifiedBy>NN</cp:lastModifiedBy>
  <cp:revision>40</cp:revision>
  <dcterms:modified xsi:type="dcterms:W3CDTF">2025-11-12T08:44:21Z</dcterms:modified>
</cp:coreProperties>
</file>