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84" r:id="rId3"/>
    <p:sldId id="262" r:id="rId4"/>
    <p:sldId id="261" r:id="rId5"/>
    <p:sldId id="283" r:id="rId6"/>
    <p:sldId id="282" r:id="rId7"/>
    <p:sldId id="257" r:id="rId8"/>
    <p:sldId id="258" r:id="rId9"/>
    <p:sldId id="259" r:id="rId10"/>
    <p:sldId id="260" r:id="rId11"/>
    <p:sldId id="281" r:id="rId12"/>
    <p:sldId id="286" r:id="rId13"/>
    <p:sldId id="266" r:id="rId14"/>
    <p:sldId id="267" r:id="rId15"/>
    <p:sldId id="268" r:id="rId16"/>
    <p:sldId id="269" r:id="rId17"/>
    <p:sldId id="270" r:id="rId18"/>
    <p:sldId id="285" r:id="rId19"/>
    <p:sldId id="274" r:id="rId20"/>
    <p:sldId id="275" r:id="rId21"/>
    <p:sldId id="276" r:id="rId22"/>
    <p:sldId id="287" r:id="rId23"/>
    <p:sldId id="288" r:id="rId24"/>
    <p:sldId id="289" r:id="rId25"/>
    <p:sldId id="290" r:id="rId26"/>
    <p:sldId id="293" r:id="rId27"/>
    <p:sldId id="292" r:id="rId28"/>
    <p:sldId id="291" r:id="rId29"/>
  </p:sldIdLst>
  <p:sldSz cx="18288000" cy="10287000"/>
  <p:notesSz cx="6858000" cy="9144000"/>
  <p:embeddedFontLst>
    <p:embeddedFont>
      <p:font typeface="Calibri" pitchFamily="34" charset="0"/>
      <p:regular r:id="rId30"/>
      <p:bold r:id="rId31"/>
      <p:italic r:id="rId32"/>
      <p:boldItalic r:id="rId33"/>
    </p:embeddedFont>
    <p:embeddedFont>
      <p:font typeface="Canva Sans Bold" charset="0"/>
      <p:regular r:id="rId34"/>
    </p:embeddedFont>
    <p:embeddedFont>
      <p:font typeface="Jeepers" charset="0"/>
      <p:regular r:id="rId35"/>
    </p:embeddedFont>
    <p:embeddedFont>
      <p:font typeface="BM Hanna" charset="-127"/>
      <p:regular r:id="rId36"/>
    </p:embeddedFont>
    <p:embeddedFont>
      <p:font typeface="Symphony Bold" charset="0"/>
      <p:regular r:id="rId37"/>
    </p:embeddedFont>
    <p:embeddedFont>
      <p:font typeface="Canva Sans" charset="0"/>
      <p:regular r:id="rId3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22" autoAdjust="0"/>
  </p:normalViewPr>
  <p:slideViewPr>
    <p:cSldViewPr>
      <p:cViewPr varScale="1">
        <p:scale>
          <a:sx n="55" d="100"/>
          <a:sy n="55" d="100"/>
        </p:scale>
        <p:origin x="-658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8024" b="-108024"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6096000" y="6667500"/>
            <a:ext cx="6561811" cy="1212850"/>
            <a:chOff x="0" y="0"/>
            <a:chExt cx="1728214" cy="319434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728214" cy="319434"/>
            </a:xfrm>
            <a:custGeom>
              <a:avLst/>
              <a:gdLst/>
              <a:ahLst/>
              <a:cxnLst/>
              <a:rect l="l" t="t" r="r" b="b"/>
              <a:pathLst>
                <a:path w="1728214" h="319434">
                  <a:moveTo>
                    <a:pt x="117985" y="0"/>
                  </a:moveTo>
                  <a:lnTo>
                    <a:pt x="1610229" y="0"/>
                  </a:lnTo>
                  <a:cubicBezTo>
                    <a:pt x="1641520" y="0"/>
                    <a:pt x="1671530" y="12430"/>
                    <a:pt x="1693657" y="34557"/>
                  </a:cubicBezTo>
                  <a:cubicBezTo>
                    <a:pt x="1715783" y="56683"/>
                    <a:pt x="1728214" y="86693"/>
                    <a:pt x="1728214" y="117985"/>
                  </a:cubicBezTo>
                  <a:lnTo>
                    <a:pt x="1728214" y="201449"/>
                  </a:lnTo>
                  <a:cubicBezTo>
                    <a:pt x="1728214" y="232741"/>
                    <a:pt x="1715783" y="262751"/>
                    <a:pt x="1693657" y="284877"/>
                  </a:cubicBezTo>
                  <a:cubicBezTo>
                    <a:pt x="1671530" y="307003"/>
                    <a:pt x="1641520" y="319434"/>
                    <a:pt x="1610229" y="319434"/>
                  </a:cubicBezTo>
                  <a:lnTo>
                    <a:pt x="117985" y="319434"/>
                  </a:lnTo>
                  <a:cubicBezTo>
                    <a:pt x="86693" y="319434"/>
                    <a:pt x="56683" y="307003"/>
                    <a:pt x="34557" y="284877"/>
                  </a:cubicBezTo>
                  <a:cubicBezTo>
                    <a:pt x="12430" y="262751"/>
                    <a:pt x="0" y="232741"/>
                    <a:pt x="0" y="201449"/>
                  </a:cubicBezTo>
                  <a:lnTo>
                    <a:pt x="0" y="117985"/>
                  </a:lnTo>
                  <a:cubicBezTo>
                    <a:pt x="0" y="86693"/>
                    <a:pt x="12430" y="56683"/>
                    <a:pt x="34557" y="34557"/>
                  </a:cubicBezTo>
                  <a:cubicBezTo>
                    <a:pt x="56683" y="12430"/>
                    <a:pt x="86693" y="0"/>
                    <a:pt x="117985" y="0"/>
                  </a:cubicBezTo>
                  <a:close/>
                </a:path>
              </a:pathLst>
            </a:custGeom>
            <a:solidFill>
              <a:srgbClr val="FFCE32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-28575"/>
              <a:ext cx="1728214" cy="34800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37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6096000" y="6896100"/>
            <a:ext cx="6561811" cy="644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199"/>
              </a:lnSpc>
            </a:pPr>
            <a:r>
              <a:rPr lang="sr-Cyrl-ME" sz="3999" b="1" dirty="0" smtClean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Вртић ,,Невен</a:t>
            </a:r>
            <a:r>
              <a:rPr lang="en-US" sz="3999" b="1" dirty="0" smtClean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”</a:t>
            </a:r>
            <a:endParaRPr lang="en-US" sz="3999" b="1" dirty="0">
              <a:solidFill>
                <a:srgbClr val="000000"/>
              </a:solidFill>
              <a:latin typeface="Canva Sans Bold"/>
              <a:ea typeface="Canva Sans Bold"/>
              <a:cs typeface="Canva Sans Bold"/>
              <a:sym typeface="Canva Sans Bold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0" y="3162300"/>
            <a:ext cx="18288000" cy="26161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175"/>
              </a:lnSpc>
            </a:pPr>
            <a:r>
              <a:rPr lang="sr-Cyrl-ME" sz="10599" dirty="0" smtClean="0">
                <a:solidFill>
                  <a:srgbClr val="FF9F10"/>
                </a:solidFill>
                <a:latin typeface="Jeepers"/>
                <a:ea typeface="Jeepers"/>
                <a:cs typeface="Jeepers"/>
                <a:sym typeface="Jeepers"/>
              </a:rPr>
              <a:t>МЕСЕЧНИ БИЛТЕН </a:t>
            </a:r>
          </a:p>
          <a:p>
            <a:pPr algn="ctr">
              <a:lnSpc>
                <a:spcPts val="10175"/>
              </a:lnSpc>
            </a:pPr>
            <a:r>
              <a:rPr lang="sr-Cyrl-ME" sz="10599" dirty="0" smtClean="0">
                <a:solidFill>
                  <a:srgbClr val="FF9F10"/>
                </a:solidFill>
                <a:latin typeface="Jeepers"/>
                <a:ea typeface="Jeepers"/>
                <a:cs typeface="Jeepers"/>
                <a:sym typeface="Jeepers"/>
              </a:rPr>
              <a:t>(новембар)</a:t>
            </a:r>
            <a:endParaRPr lang="en-US" sz="10599" dirty="0">
              <a:solidFill>
                <a:srgbClr val="FF9F10"/>
              </a:solidFill>
              <a:latin typeface="Jeepers"/>
              <a:ea typeface="Jeepers"/>
              <a:cs typeface="Jeepers"/>
              <a:sym typeface="Jeepers"/>
            </a:endParaRPr>
          </a:p>
        </p:txBody>
      </p:sp>
      <p:pic>
        <p:nvPicPr>
          <p:cNvPr id="13" name="Picture 12" descr="channels4_profil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67200" y="342900"/>
            <a:ext cx="1447800" cy="1447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TextBox 10"/>
          <p:cNvSpPr txBox="1"/>
          <p:nvPr/>
        </p:nvSpPr>
        <p:spPr>
          <a:xfrm>
            <a:off x="5638800" y="800100"/>
            <a:ext cx="8077200" cy="6668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5199"/>
              </a:lnSpc>
            </a:pPr>
            <a:r>
              <a:rPr lang="sr-Cyrl-ME" sz="3999" b="1" dirty="0" smtClean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ПУ ,,Ната Вељковић</a:t>
            </a:r>
            <a:r>
              <a:rPr lang="en-US" sz="3999" b="1" dirty="0" smtClean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”</a:t>
            </a:r>
            <a:r>
              <a:rPr lang="sr-Cyrl-ME" sz="3999" b="1" dirty="0" smtClean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Крушевац</a:t>
            </a:r>
            <a:endParaRPr lang="en-US" sz="3999" b="1" dirty="0">
              <a:solidFill>
                <a:srgbClr val="000000"/>
              </a:solidFill>
              <a:latin typeface="Canva Sans Bold"/>
              <a:ea typeface="Canva Sans Bold"/>
              <a:cs typeface="Canva Sans Bold"/>
              <a:sym typeface="Canva Sans Bol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8024" b="-108024"/>
            </a:stretch>
          </a:blipFill>
        </p:spPr>
      </p:sp>
      <p:grpSp>
        <p:nvGrpSpPr>
          <p:cNvPr id="4" name="Group 5"/>
          <p:cNvGrpSpPr/>
          <p:nvPr/>
        </p:nvGrpSpPr>
        <p:grpSpPr>
          <a:xfrm>
            <a:off x="1371600" y="4381500"/>
            <a:ext cx="7239000" cy="4267200"/>
            <a:chOff x="0" y="0"/>
            <a:chExt cx="2473914" cy="2015676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473914" cy="2015676"/>
            </a:xfrm>
            <a:custGeom>
              <a:avLst/>
              <a:gdLst/>
              <a:ahLst/>
              <a:cxnLst/>
              <a:rect l="l" t="t" r="r" b="b"/>
              <a:pathLst>
                <a:path w="2473914" h="2015676">
                  <a:moveTo>
                    <a:pt x="34617" y="0"/>
                  </a:moveTo>
                  <a:lnTo>
                    <a:pt x="2439297" y="0"/>
                  </a:lnTo>
                  <a:cubicBezTo>
                    <a:pt x="2458415" y="0"/>
                    <a:pt x="2473914" y="15498"/>
                    <a:pt x="2473914" y="34617"/>
                  </a:cubicBezTo>
                  <a:lnTo>
                    <a:pt x="2473914" y="1981059"/>
                  </a:lnTo>
                  <a:cubicBezTo>
                    <a:pt x="2473914" y="2000177"/>
                    <a:pt x="2458415" y="2015676"/>
                    <a:pt x="2439297" y="2015676"/>
                  </a:cubicBezTo>
                  <a:lnTo>
                    <a:pt x="34617" y="2015676"/>
                  </a:lnTo>
                  <a:cubicBezTo>
                    <a:pt x="15498" y="2015676"/>
                    <a:pt x="0" y="2000177"/>
                    <a:pt x="0" y="1981059"/>
                  </a:cubicBezTo>
                  <a:lnTo>
                    <a:pt x="0" y="34617"/>
                  </a:lnTo>
                  <a:cubicBezTo>
                    <a:pt x="0" y="15498"/>
                    <a:pt x="15498" y="0"/>
                    <a:pt x="34617" y="0"/>
                  </a:cubicBezTo>
                  <a:close/>
                </a:path>
              </a:pathLst>
            </a:custGeom>
            <a:solidFill>
              <a:srgbClr val="FFCE32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57150"/>
              <a:ext cx="2473914" cy="207282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1447800" y="4686300"/>
            <a:ext cx="6934200" cy="36804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074"/>
              </a:lnSpc>
            </a:pPr>
            <a:r>
              <a:rPr lang="sr-Cyrl-ME" sz="48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Међувршњачка сарадња, повезивање пројекта- група у години пред полазак у школу ,,Цвет</a:t>
            </a:r>
            <a:r>
              <a:rPr lang="en-US" sz="48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”</a:t>
            </a:r>
            <a:r>
              <a:rPr lang="sr-Cyrl-ME" sz="48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 и средња васпитна група ,,Пчелица</a:t>
            </a:r>
            <a:r>
              <a:rPr lang="en-US" sz="48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”</a:t>
            </a:r>
            <a:endParaRPr lang="en-US" sz="4800" dirty="0">
              <a:solidFill>
                <a:srgbClr val="002060"/>
              </a:solidFill>
              <a:latin typeface="Arial" pitchFamily="34" charset="0"/>
              <a:ea typeface="BM Hanna"/>
              <a:cs typeface="Arial" pitchFamily="34" charset="0"/>
              <a:sym typeface="BM Hanna"/>
            </a:endParaRPr>
          </a:p>
        </p:txBody>
      </p:sp>
      <p:pic>
        <p:nvPicPr>
          <p:cNvPr id="11" name="Picture 10" descr="пчел и цвет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6000" y="419100"/>
            <a:ext cx="7086600" cy="9448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CD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20"/>
          <p:cNvSpPr txBox="1"/>
          <p:nvPr/>
        </p:nvSpPr>
        <p:spPr>
          <a:xfrm>
            <a:off x="1524000" y="0"/>
            <a:ext cx="15087600" cy="176670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267"/>
              </a:lnSpc>
            </a:pPr>
            <a:r>
              <a:rPr lang="en-US" sz="4400" b="1" dirty="0" err="1">
                <a:solidFill>
                  <a:srgbClr val="002060"/>
                </a:solidFill>
                <a:latin typeface="Arial" pitchFamily="34" charset="0"/>
                <a:ea typeface="Symphony Bold"/>
                <a:cs typeface="Arial" pitchFamily="34" charset="0"/>
                <a:sym typeface="Symphony Bold"/>
              </a:rPr>
              <a:t>Израда</a:t>
            </a:r>
            <a:r>
              <a:rPr lang="en-US" sz="4400" b="1" dirty="0">
                <a:solidFill>
                  <a:srgbClr val="002060"/>
                </a:solidFill>
                <a:latin typeface="Arial" pitchFamily="34" charset="0"/>
                <a:ea typeface="Symphony Bold"/>
                <a:cs typeface="Arial" pitchFamily="34" charset="0"/>
                <a:sym typeface="Symphony Bold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itchFamily="34" charset="0"/>
                <a:ea typeface="Symphony Bold"/>
                <a:cs typeface="Arial" pitchFamily="34" charset="0"/>
                <a:sym typeface="Symphony Bold"/>
              </a:rPr>
              <a:t>дигиталне</a:t>
            </a:r>
            <a:r>
              <a:rPr lang="en-US" sz="4400" b="1" dirty="0">
                <a:solidFill>
                  <a:srgbClr val="002060"/>
                </a:solidFill>
                <a:latin typeface="Arial" pitchFamily="34" charset="0"/>
                <a:ea typeface="Symphony Bold"/>
                <a:cs typeface="Arial" pitchFamily="34" charset="0"/>
                <a:sym typeface="Symphony Bold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Arial" pitchFamily="34" charset="0"/>
                <a:ea typeface="Symphony Bold"/>
                <a:cs typeface="Arial" pitchFamily="34" charset="0"/>
                <a:sym typeface="Symphony Bold"/>
              </a:rPr>
              <a:t>Позоришне</a:t>
            </a:r>
            <a:r>
              <a:rPr lang="en-US" sz="4400" b="1" dirty="0">
                <a:solidFill>
                  <a:srgbClr val="002060"/>
                </a:solidFill>
                <a:latin typeface="Arial" pitchFamily="34" charset="0"/>
                <a:ea typeface="Symphony Bold"/>
                <a:cs typeface="Arial" pitchFamily="34" charset="0"/>
                <a:sym typeface="Symphony Bold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itchFamily="34" charset="0"/>
                <a:ea typeface="Symphony Bold"/>
                <a:cs typeface="Arial" pitchFamily="34" charset="0"/>
                <a:sym typeface="Symphony Bold"/>
              </a:rPr>
              <a:t>карте</a:t>
            </a:r>
            <a:r>
              <a:rPr lang="sr-Cyrl-ME" sz="4400" b="1" dirty="0" smtClean="0">
                <a:solidFill>
                  <a:srgbClr val="002060"/>
                </a:solidFill>
                <a:latin typeface="Arial" pitchFamily="34" charset="0"/>
                <a:ea typeface="Symphony Bold"/>
                <a:cs typeface="Arial" pitchFamily="34" charset="0"/>
                <a:sym typeface="Symphony Bold"/>
              </a:rPr>
              <a:t> групе у години пред полазак у школу ,,Цвет</a:t>
            </a:r>
            <a:r>
              <a:rPr lang="en-US" sz="4400" b="1" dirty="0" smtClean="0">
                <a:solidFill>
                  <a:srgbClr val="002060"/>
                </a:solidFill>
                <a:latin typeface="Arial" pitchFamily="34" charset="0"/>
                <a:ea typeface="Symphony Bold"/>
                <a:cs typeface="Arial" pitchFamily="34" charset="0"/>
                <a:sym typeface="Symphony Bold"/>
              </a:rPr>
              <a:t>”</a:t>
            </a:r>
            <a:endParaRPr lang="en-US" sz="4400" b="1" dirty="0">
              <a:solidFill>
                <a:srgbClr val="002060"/>
              </a:solidFill>
              <a:latin typeface="Arial" pitchFamily="34" charset="0"/>
              <a:ea typeface="Symphony Bold"/>
              <a:cs typeface="Arial" pitchFamily="34" charset="0"/>
              <a:sym typeface="Symphony Bold"/>
            </a:endParaRPr>
          </a:p>
        </p:txBody>
      </p:sp>
      <p:pic>
        <p:nvPicPr>
          <p:cNvPr id="21" name="Picture 20" descr="карт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90700"/>
            <a:ext cx="17983200" cy="4648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" name="TextBox 10"/>
          <p:cNvSpPr txBox="1"/>
          <p:nvPr/>
        </p:nvSpPr>
        <p:spPr>
          <a:xfrm>
            <a:off x="609600" y="7200900"/>
            <a:ext cx="16992600" cy="210314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074"/>
              </a:lnSpc>
            </a:pPr>
            <a:r>
              <a:rPr lang="sr-Cyrl-ME" sz="4200" dirty="0" smtClean="0">
                <a:solidFill>
                  <a:srgbClr val="002060"/>
                </a:solidFill>
                <a:latin typeface="BM Hanna"/>
                <a:ea typeface="BM Hanna"/>
                <a:cs typeface="BM Hanna"/>
                <a:sym typeface="BM Hanna"/>
              </a:rPr>
              <a:t>Група у години пред полазак у школу ,,Цвет</a:t>
            </a:r>
            <a:r>
              <a:rPr lang="en-US" sz="4200" dirty="0" smtClean="0">
                <a:solidFill>
                  <a:srgbClr val="002060"/>
                </a:solidFill>
                <a:latin typeface="BM Hanna"/>
                <a:ea typeface="BM Hanna"/>
                <a:cs typeface="BM Hanna"/>
                <a:sym typeface="BM Hanna"/>
              </a:rPr>
              <a:t>”</a:t>
            </a:r>
            <a:r>
              <a:rPr lang="sr-Cyrl-ME" sz="4200" dirty="0" smtClean="0">
                <a:solidFill>
                  <a:srgbClr val="002060"/>
                </a:solidFill>
                <a:latin typeface="BM Hanna"/>
                <a:ea typeface="BM Hanna"/>
                <a:cs typeface="BM Hanna"/>
                <a:sym typeface="BM Hanna"/>
              </a:rPr>
              <a:t> припремила је позоришне карте за представу ,,Шумски пријатељи</a:t>
            </a:r>
            <a:r>
              <a:rPr lang="en-US" sz="4200" dirty="0" smtClean="0">
                <a:solidFill>
                  <a:srgbClr val="002060"/>
                </a:solidFill>
                <a:latin typeface="BM Hanna"/>
                <a:ea typeface="BM Hanna"/>
                <a:cs typeface="BM Hanna"/>
                <a:sym typeface="BM Hanna"/>
              </a:rPr>
              <a:t>”</a:t>
            </a:r>
            <a:r>
              <a:rPr lang="sr-Cyrl-ME" sz="4200" dirty="0" smtClean="0">
                <a:solidFill>
                  <a:srgbClr val="002060"/>
                </a:solidFill>
                <a:latin typeface="BM Hanna"/>
                <a:ea typeface="BM Hanna"/>
                <a:cs typeface="BM Hanna"/>
                <a:sym typeface="BM Hanna"/>
              </a:rPr>
              <a:t> и лично позвала запослене нашег вртића уручујући им карте за представу и прославу пројекта, што можете видети на следећим фотографијама.</a:t>
            </a:r>
            <a:endParaRPr lang="en-US" sz="4200" dirty="0">
              <a:solidFill>
                <a:srgbClr val="002060"/>
              </a:solidFill>
              <a:latin typeface="BM Hanna"/>
              <a:ea typeface="BM Hanna"/>
              <a:cs typeface="BM Hanna"/>
              <a:sym typeface="BM Han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C45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карта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0"/>
            <a:ext cx="5791200" cy="8331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 descr="карте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0" y="952500"/>
            <a:ext cx="5638800" cy="8458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 descr="карте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73000" y="1562100"/>
            <a:ext cx="5410200" cy="8458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8024" b="-108024"/>
            </a:stretch>
          </a:blipFill>
        </p:spPr>
      </p:sp>
      <p:grpSp>
        <p:nvGrpSpPr>
          <p:cNvPr id="3" name="Group 8"/>
          <p:cNvGrpSpPr/>
          <p:nvPr/>
        </p:nvGrpSpPr>
        <p:grpSpPr>
          <a:xfrm>
            <a:off x="762000" y="8953500"/>
            <a:ext cx="17983200" cy="990600"/>
            <a:chOff x="-270942" y="-57150"/>
            <a:chExt cx="2026703" cy="1411817"/>
          </a:xfrm>
        </p:grpSpPr>
        <p:sp>
          <p:nvSpPr>
            <p:cNvPr id="9" name="Freeform 9"/>
            <p:cNvSpPr/>
            <p:nvPr/>
          </p:nvSpPr>
          <p:spPr>
            <a:xfrm>
              <a:off x="-270942" y="0"/>
              <a:ext cx="1755760" cy="1354667"/>
            </a:xfrm>
            <a:custGeom>
              <a:avLst/>
              <a:gdLst/>
              <a:ahLst/>
              <a:cxnLst/>
              <a:rect l="l" t="t" r="r" b="b"/>
              <a:pathLst>
                <a:path w="1755760" h="1354667">
                  <a:moveTo>
                    <a:pt x="48776" y="0"/>
                  </a:moveTo>
                  <a:lnTo>
                    <a:pt x="1706984" y="0"/>
                  </a:lnTo>
                  <a:cubicBezTo>
                    <a:pt x="1719921" y="0"/>
                    <a:pt x="1732327" y="5139"/>
                    <a:pt x="1741474" y="14286"/>
                  </a:cubicBezTo>
                  <a:cubicBezTo>
                    <a:pt x="1750622" y="23433"/>
                    <a:pt x="1755760" y="35840"/>
                    <a:pt x="1755760" y="48776"/>
                  </a:cubicBezTo>
                  <a:lnTo>
                    <a:pt x="1755760" y="1305891"/>
                  </a:lnTo>
                  <a:cubicBezTo>
                    <a:pt x="1755760" y="1332829"/>
                    <a:pt x="1733923" y="1354667"/>
                    <a:pt x="1706984" y="1354667"/>
                  </a:cubicBezTo>
                  <a:lnTo>
                    <a:pt x="48776" y="1354667"/>
                  </a:lnTo>
                  <a:cubicBezTo>
                    <a:pt x="35840" y="1354667"/>
                    <a:pt x="23433" y="1349528"/>
                    <a:pt x="14286" y="1340380"/>
                  </a:cubicBezTo>
                  <a:cubicBezTo>
                    <a:pt x="5139" y="1331233"/>
                    <a:pt x="0" y="1318827"/>
                    <a:pt x="0" y="1305891"/>
                  </a:cubicBezTo>
                  <a:lnTo>
                    <a:pt x="0" y="48776"/>
                  </a:lnTo>
                  <a:cubicBezTo>
                    <a:pt x="0" y="35840"/>
                    <a:pt x="5139" y="23433"/>
                    <a:pt x="14286" y="14286"/>
                  </a:cubicBezTo>
                  <a:cubicBezTo>
                    <a:pt x="23433" y="5139"/>
                    <a:pt x="35840" y="0"/>
                    <a:pt x="48776" y="0"/>
                  </a:cubicBezTo>
                  <a:close/>
                </a:path>
              </a:pathLst>
            </a:custGeom>
            <a:solidFill>
              <a:srgbClr val="FFCE32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57150"/>
              <a:ext cx="1755761" cy="141181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pic>
        <p:nvPicPr>
          <p:cNvPr id="12" name="Picture 11" descr="пред5.jpg"/>
          <p:cNvPicPr>
            <a:picLocks noChangeAspect="1"/>
          </p:cNvPicPr>
          <p:nvPr/>
        </p:nvPicPr>
        <p:blipFill>
          <a:blip r:embed="rId3"/>
          <a:srcRect t="32824"/>
          <a:stretch>
            <a:fillRect/>
          </a:stretch>
        </p:blipFill>
        <p:spPr>
          <a:xfrm>
            <a:off x="990600" y="1181100"/>
            <a:ext cx="8422405" cy="7543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13" name="Group 5"/>
          <p:cNvGrpSpPr/>
          <p:nvPr/>
        </p:nvGrpSpPr>
        <p:grpSpPr>
          <a:xfrm>
            <a:off x="10210800" y="571500"/>
            <a:ext cx="7162800" cy="5981700"/>
            <a:chOff x="0" y="0"/>
            <a:chExt cx="2473914" cy="2015676"/>
          </a:xfrm>
        </p:grpSpPr>
        <p:sp>
          <p:nvSpPr>
            <p:cNvPr id="14" name="Freeform 6"/>
            <p:cNvSpPr/>
            <p:nvPr/>
          </p:nvSpPr>
          <p:spPr>
            <a:xfrm>
              <a:off x="0" y="0"/>
              <a:ext cx="2473914" cy="2015676"/>
            </a:xfrm>
            <a:custGeom>
              <a:avLst/>
              <a:gdLst/>
              <a:ahLst/>
              <a:cxnLst/>
              <a:rect l="l" t="t" r="r" b="b"/>
              <a:pathLst>
                <a:path w="2473914" h="2015676">
                  <a:moveTo>
                    <a:pt x="34617" y="0"/>
                  </a:moveTo>
                  <a:lnTo>
                    <a:pt x="2439297" y="0"/>
                  </a:lnTo>
                  <a:cubicBezTo>
                    <a:pt x="2458415" y="0"/>
                    <a:pt x="2473914" y="15498"/>
                    <a:pt x="2473914" y="34617"/>
                  </a:cubicBezTo>
                  <a:lnTo>
                    <a:pt x="2473914" y="1981059"/>
                  </a:lnTo>
                  <a:cubicBezTo>
                    <a:pt x="2473914" y="2000177"/>
                    <a:pt x="2458415" y="2015676"/>
                    <a:pt x="2439297" y="2015676"/>
                  </a:cubicBezTo>
                  <a:lnTo>
                    <a:pt x="34617" y="2015676"/>
                  </a:lnTo>
                  <a:cubicBezTo>
                    <a:pt x="15498" y="2015676"/>
                    <a:pt x="0" y="2000177"/>
                    <a:pt x="0" y="1981059"/>
                  </a:cubicBezTo>
                  <a:lnTo>
                    <a:pt x="0" y="34617"/>
                  </a:lnTo>
                  <a:cubicBezTo>
                    <a:pt x="0" y="15498"/>
                    <a:pt x="15498" y="0"/>
                    <a:pt x="34617" y="0"/>
                  </a:cubicBezTo>
                  <a:close/>
                </a:path>
              </a:pathLst>
            </a:custGeom>
            <a:solidFill>
              <a:srgbClr val="FFCE32"/>
            </a:solidFill>
          </p:spPr>
        </p:sp>
        <p:sp>
          <p:nvSpPr>
            <p:cNvPr id="15" name="TextBox 7"/>
            <p:cNvSpPr txBox="1"/>
            <p:nvPr/>
          </p:nvSpPr>
          <p:spPr>
            <a:xfrm>
              <a:off x="0" y="-57150"/>
              <a:ext cx="2473914" cy="207282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sp>
        <p:nvSpPr>
          <p:cNvPr id="20" name="Rectangle 19"/>
          <p:cNvSpPr/>
          <p:nvPr/>
        </p:nvSpPr>
        <p:spPr>
          <a:xfrm>
            <a:off x="10439400" y="723900"/>
            <a:ext cx="6400800" cy="5734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5529"/>
              </a:lnSpc>
            </a:pPr>
            <a:r>
              <a:rPr lang="sr-Cyrl-ME" sz="48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Представа ,,Шумски пријатељи</a:t>
            </a:r>
            <a:r>
              <a:rPr lang="en-US" sz="48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”</a:t>
            </a:r>
            <a:r>
              <a:rPr lang="sr-Cyrl-ME" sz="48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 групе ,,Цвет</a:t>
            </a:r>
            <a:r>
              <a:rPr lang="en-US" sz="48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”</a:t>
            </a:r>
            <a:r>
              <a:rPr lang="sr-Cyrl-ME" sz="48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 у години пред полазак у школу за вршњаке из вртића ,,Бисери</a:t>
            </a:r>
            <a:r>
              <a:rPr lang="en-US" sz="48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”</a:t>
            </a:r>
            <a:r>
              <a:rPr lang="sr-Cyrl-ME" sz="48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 и запослене нашег вртића</a:t>
            </a:r>
            <a:endParaRPr lang="en-US" sz="4800" dirty="0">
              <a:solidFill>
                <a:srgbClr val="002060"/>
              </a:solidFill>
              <a:latin typeface="Arial" pitchFamily="34" charset="0"/>
              <a:ea typeface="BM Hanna"/>
              <a:cs typeface="Arial" pitchFamily="34" charset="0"/>
              <a:sym typeface="BM Hanna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447800" y="9029700"/>
            <a:ext cx="1416746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i="1" dirty="0" smtClean="0">
                <a:solidFill>
                  <a:srgbClr val="002060"/>
                </a:solidFill>
              </a:rPr>
              <a:t>https://www.youtube.com/watch?v=munIETX_J-o&amp;t=2s</a:t>
            </a:r>
            <a:endParaRPr lang="sr-Cyrl-ME" sz="4800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8024" b="-108024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609600" y="7277100"/>
            <a:ext cx="15011400" cy="2667000"/>
            <a:chOff x="0" y="0"/>
            <a:chExt cx="2853586" cy="238635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853586" cy="2386351"/>
            </a:xfrm>
            <a:custGeom>
              <a:avLst/>
              <a:gdLst/>
              <a:ahLst/>
              <a:cxnLst/>
              <a:rect l="l" t="t" r="r" b="b"/>
              <a:pathLst>
                <a:path w="2853586" h="2386351">
                  <a:moveTo>
                    <a:pt x="30011" y="0"/>
                  </a:moveTo>
                  <a:lnTo>
                    <a:pt x="2823575" y="0"/>
                  </a:lnTo>
                  <a:cubicBezTo>
                    <a:pt x="2840150" y="0"/>
                    <a:pt x="2853586" y="13436"/>
                    <a:pt x="2853586" y="30011"/>
                  </a:cubicBezTo>
                  <a:lnTo>
                    <a:pt x="2853586" y="2356340"/>
                  </a:lnTo>
                  <a:cubicBezTo>
                    <a:pt x="2853586" y="2372915"/>
                    <a:pt x="2840150" y="2386351"/>
                    <a:pt x="2823575" y="2386351"/>
                  </a:cubicBezTo>
                  <a:lnTo>
                    <a:pt x="30011" y="2386351"/>
                  </a:lnTo>
                  <a:cubicBezTo>
                    <a:pt x="13436" y="2386351"/>
                    <a:pt x="0" y="2372915"/>
                    <a:pt x="0" y="2356340"/>
                  </a:cubicBezTo>
                  <a:lnTo>
                    <a:pt x="0" y="30011"/>
                  </a:lnTo>
                  <a:cubicBezTo>
                    <a:pt x="0" y="13436"/>
                    <a:pt x="13436" y="0"/>
                    <a:pt x="30011" y="0"/>
                  </a:cubicBezTo>
                  <a:close/>
                </a:path>
              </a:pathLst>
            </a:custGeom>
            <a:solidFill>
              <a:srgbClr val="FFCE32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57150"/>
              <a:ext cx="2853586" cy="244350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609600" y="7429500"/>
            <a:ext cx="12496800" cy="21159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529"/>
              </a:lnSpc>
            </a:pPr>
            <a:r>
              <a:rPr lang="sr-Cyrl-ME" sz="48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Видео приказ пројекта ,,Сенке</a:t>
            </a:r>
            <a:r>
              <a:rPr lang="en-US" sz="48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”</a:t>
            </a:r>
            <a:r>
              <a:rPr lang="sr-Cyrl-ME" sz="48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 и представа за родитеље ,,Шумски пријатељи</a:t>
            </a:r>
            <a:r>
              <a:rPr lang="en-US" sz="48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”</a:t>
            </a:r>
            <a:r>
              <a:rPr lang="sr-Cyrl-ME" sz="48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 групе ,,Цвет</a:t>
            </a:r>
            <a:r>
              <a:rPr lang="en-US" sz="48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”</a:t>
            </a:r>
            <a:r>
              <a:rPr lang="sr-Cyrl-ME" sz="48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 у години пред полазак у школу</a:t>
            </a:r>
            <a:endParaRPr lang="en-US" sz="4800" dirty="0">
              <a:solidFill>
                <a:srgbClr val="002060"/>
              </a:solidFill>
              <a:latin typeface="Arial" pitchFamily="34" charset="0"/>
              <a:ea typeface="BM Hanna"/>
              <a:cs typeface="Arial" pitchFamily="34" charset="0"/>
              <a:sym typeface="BM Hanna"/>
            </a:endParaRPr>
          </a:p>
        </p:txBody>
      </p:sp>
      <p:pic>
        <p:nvPicPr>
          <p:cNvPr id="11" name="Picture 10" descr="пред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266700"/>
            <a:ext cx="7772400" cy="6781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Picture 13" descr="пред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4000" y="342900"/>
            <a:ext cx="7772400" cy="6705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8024" b="-108024"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762000" y="1333500"/>
            <a:ext cx="7315200" cy="7810500"/>
            <a:chOff x="0" y="0"/>
            <a:chExt cx="2473914" cy="2015676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473914" cy="2015676"/>
            </a:xfrm>
            <a:custGeom>
              <a:avLst/>
              <a:gdLst/>
              <a:ahLst/>
              <a:cxnLst/>
              <a:rect l="l" t="t" r="r" b="b"/>
              <a:pathLst>
                <a:path w="2473914" h="2015676">
                  <a:moveTo>
                    <a:pt x="34617" y="0"/>
                  </a:moveTo>
                  <a:lnTo>
                    <a:pt x="2439297" y="0"/>
                  </a:lnTo>
                  <a:cubicBezTo>
                    <a:pt x="2458415" y="0"/>
                    <a:pt x="2473914" y="15498"/>
                    <a:pt x="2473914" y="34617"/>
                  </a:cubicBezTo>
                  <a:lnTo>
                    <a:pt x="2473914" y="1981059"/>
                  </a:lnTo>
                  <a:cubicBezTo>
                    <a:pt x="2473914" y="2000177"/>
                    <a:pt x="2458415" y="2015676"/>
                    <a:pt x="2439297" y="2015676"/>
                  </a:cubicBezTo>
                  <a:lnTo>
                    <a:pt x="34617" y="2015676"/>
                  </a:lnTo>
                  <a:cubicBezTo>
                    <a:pt x="15498" y="2015676"/>
                    <a:pt x="0" y="2000177"/>
                    <a:pt x="0" y="1981059"/>
                  </a:cubicBezTo>
                  <a:lnTo>
                    <a:pt x="0" y="34617"/>
                  </a:lnTo>
                  <a:cubicBezTo>
                    <a:pt x="0" y="15498"/>
                    <a:pt x="15498" y="0"/>
                    <a:pt x="34617" y="0"/>
                  </a:cubicBezTo>
                  <a:close/>
                </a:path>
              </a:pathLst>
            </a:custGeom>
            <a:solidFill>
              <a:srgbClr val="FFCE32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57150"/>
              <a:ext cx="2473914" cy="207282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1219200" y="1562100"/>
            <a:ext cx="6553200" cy="73609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074"/>
              </a:lnSpc>
            </a:pPr>
            <a:r>
              <a:rPr lang="sr-Cyrl-ME" sz="4200" dirty="0" smtClean="0">
                <a:solidFill>
                  <a:srgbClr val="002060"/>
                </a:solidFill>
                <a:latin typeface="BM Hanna"/>
                <a:ea typeface="BM Hanna"/>
                <a:cs typeface="BM Hanna"/>
                <a:sym typeface="BM Hanna"/>
              </a:rPr>
              <a:t>Светски дан толеранције обележава се 16. новембра широм света, као подсетник на важност поштовања, разумевања и прихватања различитости. У нашој Установи негујемо вредности пријатељства, уважавања и заједништва кроз свакодневне активности са децом. Сада ћемо приказати како је овај дан изгледао у нашем вртићу ,,Невен</a:t>
            </a:r>
            <a:r>
              <a:rPr lang="en-US" sz="4200" dirty="0" smtClean="0">
                <a:solidFill>
                  <a:srgbClr val="002060"/>
                </a:solidFill>
                <a:latin typeface="BM Hanna"/>
                <a:ea typeface="BM Hanna"/>
                <a:cs typeface="BM Hanna"/>
                <a:sym typeface="BM Hanna"/>
              </a:rPr>
              <a:t>”</a:t>
            </a:r>
            <a:r>
              <a:rPr lang="sr-Cyrl-ME" sz="4200" dirty="0" smtClean="0">
                <a:solidFill>
                  <a:srgbClr val="002060"/>
                </a:solidFill>
                <a:latin typeface="BM Hanna"/>
                <a:ea typeface="BM Hanna"/>
                <a:cs typeface="BM Hanna"/>
                <a:sym typeface="BM Hanna"/>
              </a:rPr>
              <a:t>.</a:t>
            </a:r>
            <a:endParaRPr lang="en-US" sz="4200" dirty="0">
              <a:solidFill>
                <a:srgbClr val="002060"/>
              </a:solidFill>
              <a:latin typeface="BM Hanna"/>
              <a:ea typeface="BM Hanna"/>
              <a:cs typeface="BM Hanna"/>
              <a:sym typeface="BM Hanna"/>
            </a:endParaRPr>
          </a:p>
        </p:txBody>
      </p:sp>
      <p:pic>
        <p:nvPicPr>
          <p:cNvPr id="12" name="Picture 11" descr="tolerancij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800" y="3009900"/>
            <a:ext cx="8610600" cy="61888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8024" b="-108024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1125200" y="2781300"/>
            <a:ext cx="6858000" cy="4572000"/>
            <a:chOff x="0" y="0"/>
            <a:chExt cx="2853586" cy="238635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853586" cy="2386351"/>
            </a:xfrm>
            <a:custGeom>
              <a:avLst/>
              <a:gdLst/>
              <a:ahLst/>
              <a:cxnLst/>
              <a:rect l="l" t="t" r="r" b="b"/>
              <a:pathLst>
                <a:path w="2853586" h="2386351">
                  <a:moveTo>
                    <a:pt x="30011" y="0"/>
                  </a:moveTo>
                  <a:lnTo>
                    <a:pt x="2823575" y="0"/>
                  </a:lnTo>
                  <a:cubicBezTo>
                    <a:pt x="2840150" y="0"/>
                    <a:pt x="2853586" y="13436"/>
                    <a:pt x="2853586" y="30011"/>
                  </a:cubicBezTo>
                  <a:lnTo>
                    <a:pt x="2853586" y="2356340"/>
                  </a:lnTo>
                  <a:cubicBezTo>
                    <a:pt x="2853586" y="2372915"/>
                    <a:pt x="2840150" y="2386351"/>
                    <a:pt x="2823575" y="2386351"/>
                  </a:cubicBezTo>
                  <a:lnTo>
                    <a:pt x="30011" y="2386351"/>
                  </a:lnTo>
                  <a:cubicBezTo>
                    <a:pt x="13436" y="2386351"/>
                    <a:pt x="0" y="2372915"/>
                    <a:pt x="0" y="2356340"/>
                  </a:cubicBezTo>
                  <a:lnTo>
                    <a:pt x="0" y="30011"/>
                  </a:lnTo>
                  <a:cubicBezTo>
                    <a:pt x="0" y="13436"/>
                    <a:pt x="13436" y="0"/>
                    <a:pt x="30011" y="0"/>
                  </a:cubicBezTo>
                  <a:close/>
                </a:path>
              </a:pathLst>
            </a:custGeom>
            <a:solidFill>
              <a:srgbClr val="FFCE32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57150"/>
              <a:ext cx="2853586" cy="244350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11201400" y="3695700"/>
            <a:ext cx="6705600" cy="28212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529"/>
              </a:lnSpc>
            </a:pPr>
            <a:r>
              <a:rPr lang="sr-Cyrl-ME" sz="57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Снага љубазности, осмеха и загрљаја у млађој васпитној групи ,,Срце</a:t>
            </a:r>
            <a:r>
              <a:rPr lang="en-US" sz="57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”</a:t>
            </a:r>
            <a:endParaRPr lang="en-US" sz="5700" dirty="0">
              <a:solidFill>
                <a:srgbClr val="002060"/>
              </a:solidFill>
              <a:latin typeface="Arial" pitchFamily="34" charset="0"/>
              <a:ea typeface="BM Hanna"/>
              <a:cs typeface="Arial" pitchFamily="34" charset="0"/>
              <a:sym typeface="BM Hanna"/>
            </a:endParaRPr>
          </a:p>
        </p:txBody>
      </p:sp>
      <p:pic>
        <p:nvPicPr>
          <p:cNvPr id="12" name="Picture 11" descr="толер срце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1100" y="495300"/>
            <a:ext cx="9791700" cy="9220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8024" b="-108024"/>
            </a:stretch>
          </a:blipFill>
        </p:spPr>
      </p:sp>
      <p:grpSp>
        <p:nvGrpSpPr>
          <p:cNvPr id="8" name="Group 8"/>
          <p:cNvGrpSpPr/>
          <p:nvPr/>
        </p:nvGrpSpPr>
        <p:grpSpPr>
          <a:xfrm>
            <a:off x="1524000" y="8496300"/>
            <a:ext cx="17602200" cy="1447800"/>
            <a:chOff x="-270942" y="-57150"/>
            <a:chExt cx="2026703" cy="1411817"/>
          </a:xfrm>
        </p:grpSpPr>
        <p:sp>
          <p:nvSpPr>
            <p:cNvPr id="9" name="Freeform 9"/>
            <p:cNvSpPr/>
            <p:nvPr/>
          </p:nvSpPr>
          <p:spPr>
            <a:xfrm>
              <a:off x="-270942" y="0"/>
              <a:ext cx="1755760" cy="1354667"/>
            </a:xfrm>
            <a:custGeom>
              <a:avLst/>
              <a:gdLst/>
              <a:ahLst/>
              <a:cxnLst/>
              <a:rect l="l" t="t" r="r" b="b"/>
              <a:pathLst>
                <a:path w="1755760" h="1354667">
                  <a:moveTo>
                    <a:pt x="48776" y="0"/>
                  </a:moveTo>
                  <a:lnTo>
                    <a:pt x="1706984" y="0"/>
                  </a:lnTo>
                  <a:cubicBezTo>
                    <a:pt x="1719921" y="0"/>
                    <a:pt x="1732327" y="5139"/>
                    <a:pt x="1741474" y="14286"/>
                  </a:cubicBezTo>
                  <a:cubicBezTo>
                    <a:pt x="1750622" y="23433"/>
                    <a:pt x="1755760" y="35840"/>
                    <a:pt x="1755760" y="48776"/>
                  </a:cubicBezTo>
                  <a:lnTo>
                    <a:pt x="1755760" y="1305891"/>
                  </a:lnTo>
                  <a:cubicBezTo>
                    <a:pt x="1755760" y="1332829"/>
                    <a:pt x="1733923" y="1354667"/>
                    <a:pt x="1706984" y="1354667"/>
                  </a:cubicBezTo>
                  <a:lnTo>
                    <a:pt x="48776" y="1354667"/>
                  </a:lnTo>
                  <a:cubicBezTo>
                    <a:pt x="35840" y="1354667"/>
                    <a:pt x="23433" y="1349528"/>
                    <a:pt x="14286" y="1340380"/>
                  </a:cubicBezTo>
                  <a:cubicBezTo>
                    <a:pt x="5139" y="1331233"/>
                    <a:pt x="0" y="1318827"/>
                    <a:pt x="0" y="1305891"/>
                  </a:cubicBezTo>
                  <a:lnTo>
                    <a:pt x="0" y="48776"/>
                  </a:lnTo>
                  <a:cubicBezTo>
                    <a:pt x="0" y="35840"/>
                    <a:pt x="5139" y="23433"/>
                    <a:pt x="14286" y="14286"/>
                  </a:cubicBezTo>
                  <a:cubicBezTo>
                    <a:pt x="23433" y="5139"/>
                    <a:pt x="35840" y="0"/>
                    <a:pt x="48776" y="0"/>
                  </a:cubicBezTo>
                  <a:close/>
                </a:path>
              </a:pathLst>
            </a:custGeom>
            <a:solidFill>
              <a:srgbClr val="FFCE32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57150"/>
              <a:ext cx="1755761" cy="141181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pic>
        <p:nvPicPr>
          <p:cNvPr id="17" name="Picture 16" descr="толер капљ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5400" y="419100"/>
            <a:ext cx="7620000" cy="79946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" name="Picture 17" descr="толер капљ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72600" y="342900"/>
            <a:ext cx="7610475" cy="8115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9" name="Rectangle 18"/>
          <p:cNvSpPr/>
          <p:nvPr/>
        </p:nvSpPr>
        <p:spPr>
          <a:xfrm>
            <a:off x="1295400" y="8496300"/>
            <a:ext cx="14335094" cy="14434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5529"/>
              </a:lnSpc>
            </a:pPr>
            <a:r>
              <a:rPr lang="sr-Cyrl-ME" sz="40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Снага љубазности, осмеха и загрљаја у јасленој  васпитној групи ,,Капљица</a:t>
            </a:r>
            <a:r>
              <a:rPr lang="en-US" sz="40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”</a:t>
            </a:r>
            <a:endParaRPr lang="en-US" sz="4000" dirty="0">
              <a:solidFill>
                <a:srgbClr val="002060"/>
              </a:solidFill>
              <a:latin typeface="Arial" pitchFamily="34" charset="0"/>
              <a:ea typeface="BM Hanna"/>
              <a:cs typeface="Arial" pitchFamily="34" charset="0"/>
              <a:sym typeface="BM Han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C45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толер4 сушица драган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0"/>
            <a:ext cx="8001000" cy="82677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7" name="Group 3"/>
          <p:cNvGrpSpPr/>
          <p:nvPr/>
        </p:nvGrpSpPr>
        <p:grpSpPr>
          <a:xfrm>
            <a:off x="457200" y="8267700"/>
            <a:ext cx="17221200" cy="1714500"/>
            <a:chOff x="0" y="0"/>
            <a:chExt cx="2853586" cy="2386351"/>
          </a:xfrm>
        </p:grpSpPr>
        <p:sp>
          <p:nvSpPr>
            <p:cNvPr id="8" name="Freeform 4"/>
            <p:cNvSpPr/>
            <p:nvPr/>
          </p:nvSpPr>
          <p:spPr>
            <a:xfrm>
              <a:off x="0" y="0"/>
              <a:ext cx="2853586" cy="2386351"/>
            </a:xfrm>
            <a:custGeom>
              <a:avLst/>
              <a:gdLst/>
              <a:ahLst/>
              <a:cxnLst/>
              <a:rect l="l" t="t" r="r" b="b"/>
              <a:pathLst>
                <a:path w="2853586" h="2386351">
                  <a:moveTo>
                    <a:pt x="30011" y="0"/>
                  </a:moveTo>
                  <a:lnTo>
                    <a:pt x="2823575" y="0"/>
                  </a:lnTo>
                  <a:cubicBezTo>
                    <a:pt x="2840150" y="0"/>
                    <a:pt x="2853586" y="13436"/>
                    <a:pt x="2853586" y="30011"/>
                  </a:cubicBezTo>
                  <a:lnTo>
                    <a:pt x="2853586" y="2356340"/>
                  </a:lnTo>
                  <a:cubicBezTo>
                    <a:pt x="2853586" y="2372915"/>
                    <a:pt x="2840150" y="2386351"/>
                    <a:pt x="2823575" y="2386351"/>
                  </a:cubicBezTo>
                  <a:lnTo>
                    <a:pt x="30011" y="2386351"/>
                  </a:lnTo>
                  <a:cubicBezTo>
                    <a:pt x="13436" y="2386351"/>
                    <a:pt x="0" y="2372915"/>
                    <a:pt x="0" y="2356340"/>
                  </a:cubicBezTo>
                  <a:lnTo>
                    <a:pt x="0" y="30011"/>
                  </a:lnTo>
                  <a:cubicBezTo>
                    <a:pt x="0" y="13436"/>
                    <a:pt x="13436" y="0"/>
                    <a:pt x="30011" y="0"/>
                  </a:cubicBezTo>
                  <a:close/>
                </a:path>
              </a:pathLst>
            </a:custGeom>
            <a:solidFill>
              <a:srgbClr val="FFCE32"/>
            </a:solidFill>
          </p:spPr>
        </p:sp>
        <p:sp>
          <p:nvSpPr>
            <p:cNvPr id="9" name="TextBox 5"/>
            <p:cNvSpPr txBox="1"/>
            <p:nvPr/>
          </p:nvSpPr>
          <p:spPr>
            <a:xfrm>
              <a:off x="0" y="-57150"/>
              <a:ext cx="2853586" cy="244350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sp>
        <p:nvSpPr>
          <p:cNvPr id="10" name="Rectangle 9"/>
          <p:cNvSpPr/>
          <p:nvPr/>
        </p:nvSpPr>
        <p:spPr>
          <a:xfrm>
            <a:off x="0" y="8267700"/>
            <a:ext cx="18288000" cy="1502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5529"/>
              </a:lnSpc>
            </a:pPr>
            <a:r>
              <a:rPr lang="sr-Cyrl-ME" sz="38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Развијање толеранције кроз заједничко ,,Дрво толеранције</a:t>
            </a:r>
            <a:r>
              <a:rPr lang="en-US" sz="38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”</a:t>
            </a:r>
            <a:r>
              <a:rPr lang="sr-Cyrl-ME" sz="38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 у групама у </a:t>
            </a:r>
          </a:p>
          <a:p>
            <a:pPr algn="ctr">
              <a:lnSpc>
                <a:spcPts val="5529"/>
              </a:lnSpc>
            </a:pPr>
            <a:r>
              <a:rPr lang="sr-Cyrl-ME" sz="38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години пред полазак у школу у Сушици и Падежу</a:t>
            </a:r>
            <a:endParaRPr lang="en-US" sz="3800" dirty="0">
              <a:solidFill>
                <a:srgbClr val="002060"/>
              </a:solidFill>
              <a:latin typeface="Arial" pitchFamily="34" charset="0"/>
              <a:ea typeface="BM Hanna"/>
              <a:cs typeface="Arial" pitchFamily="34" charset="0"/>
              <a:sym typeface="BM Hanna"/>
            </a:endParaRPr>
          </a:p>
        </p:txBody>
      </p:sp>
      <p:pic>
        <p:nvPicPr>
          <p:cNvPr id="11" name="Picture 10" descr="толер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20200" y="0"/>
            <a:ext cx="8329613" cy="81597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8024" b="-108024"/>
            </a:stretch>
          </a:blipFill>
        </p:spPr>
      </p:sp>
      <p:grpSp>
        <p:nvGrpSpPr>
          <p:cNvPr id="4" name="Group 5"/>
          <p:cNvGrpSpPr/>
          <p:nvPr/>
        </p:nvGrpSpPr>
        <p:grpSpPr>
          <a:xfrm>
            <a:off x="304800" y="4152900"/>
            <a:ext cx="7467600" cy="5181600"/>
            <a:chOff x="0" y="0"/>
            <a:chExt cx="2473914" cy="2015676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473914" cy="2015676"/>
            </a:xfrm>
            <a:custGeom>
              <a:avLst/>
              <a:gdLst/>
              <a:ahLst/>
              <a:cxnLst/>
              <a:rect l="l" t="t" r="r" b="b"/>
              <a:pathLst>
                <a:path w="2473914" h="2015676">
                  <a:moveTo>
                    <a:pt x="34617" y="0"/>
                  </a:moveTo>
                  <a:lnTo>
                    <a:pt x="2439297" y="0"/>
                  </a:lnTo>
                  <a:cubicBezTo>
                    <a:pt x="2458415" y="0"/>
                    <a:pt x="2473914" y="15498"/>
                    <a:pt x="2473914" y="34617"/>
                  </a:cubicBezTo>
                  <a:lnTo>
                    <a:pt x="2473914" y="1981059"/>
                  </a:lnTo>
                  <a:cubicBezTo>
                    <a:pt x="2473914" y="2000177"/>
                    <a:pt x="2458415" y="2015676"/>
                    <a:pt x="2439297" y="2015676"/>
                  </a:cubicBezTo>
                  <a:lnTo>
                    <a:pt x="34617" y="2015676"/>
                  </a:lnTo>
                  <a:cubicBezTo>
                    <a:pt x="15498" y="2015676"/>
                    <a:pt x="0" y="2000177"/>
                    <a:pt x="0" y="1981059"/>
                  </a:cubicBezTo>
                  <a:lnTo>
                    <a:pt x="0" y="34617"/>
                  </a:lnTo>
                  <a:cubicBezTo>
                    <a:pt x="0" y="15498"/>
                    <a:pt x="15498" y="0"/>
                    <a:pt x="34617" y="0"/>
                  </a:cubicBezTo>
                  <a:close/>
                </a:path>
              </a:pathLst>
            </a:custGeom>
            <a:solidFill>
              <a:srgbClr val="FFCE32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57150"/>
              <a:ext cx="2473914" cy="207282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381000" y="4533900"/>
            <a:ext cx="7010400" cy="36804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074"/>
              </a:lnSpc>
            </a:pPr>
            <a:r>
              <a:rPr lang="sr-Cyrl-ME" sz="48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Повезивање заједнице-деца,  васпитач, ђаци и родитељ ватрогасац у активностима толеранције у групи у години пред полазак у школу у Шанцу</a:t>
            </a:r>
            <a:endParaRPr lang="en-US" sz="4800" dirty="0">
              <a:solidFill>
                <a:srgbClr val="002060"/>
              </a:solidFill>
              <a:latin typeface="Arial" pitchFamily="34" charset="0"/>
              <a:ea typeface="BM Hanna"/>
              <a:cs typeface="Arial" pitchFamily="34" charset="0"/>
              <a:sym typeface="BM Hanna"/>
            </a:endParaRPr>
          </a:p>
        </p:txBody>
      </p:sp>
      <p:pic>
        <p:nvPicPr>
          <p:cNvPr id="9" name="Picture 8" descr="толер шанац мирј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8600" y="536862"/>
            <a:ext cx="9000260" cy="93310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8024" b="-108024"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457200" y="7886700"/>
            <a:ext cx="9829800" cy="2133600"/>
            <a:chOff x="0" y="0"/>
            <a:chExt cx="2473914" cy="2015676"/>
          </a:xfrm>
        </p:grpSpPr>
        <p:sp>
          <p:nvSpPr>
            <p:cNvPr id="14" name="Freeform 6"/>
            <p:cNvSpPr/>
            <p:nvPr/>
          </p:nvSpPr>
          <p:spPr>
            <a:xfrm>
              <a:off x="0" y="0"/>
              <a:ext cx="2473914" cy="2015676"/>
            </a:xfrm>
            <a:custGeom>
              <a:avLst/>
              <a:gdLst/>
              <a:ahLst/>
              <a:cxnLst/>
              <a:rect l="l" t="t" r="r" b="b"/>
              <a:pathLst>
                <a:path w="2473914" h="2015676">
                  <a:moveTo>
                    <a:pt x="34617" y="0"/>
                  </a:moveTo>
                  <a:lnTo>
                    <a:pt x="2439297" y="0"/>
                  </a:lnTo>
                  <a:cubicBezTo>
                    <a:pt x="2458415" y="0"/>
                    <a:pt x="2473914" y="15498"/>
                    <a:pt x="2473914" y="34617"/>
                  </a:cubicBezTo>
                  <a:lnTo>
                    <a:pt x="2473914" y="1981059"/>
                  </a:lnTo>
                  <a:cubicBezTo>
                    <a:pt x="2473914" y="2000177"/>
                    <a:pt x="2458415" y="2015676"/>
                    <a:pt x="2439297" y="2015676"/>
                  </a:cubicBezTo>
                  <a:lnTo>
                    <a:pt x="34617" y="2015676"/>
                  </a:lnTo>
                  <a:cubicBezTo>
                    <a:pt x="15498" y="2015676"/>
                    <a:pt x="0" y="2000177"/>
                    <a:pt x="0" y="1981059"/>
                  </a:cubicBezTo>
                  <a:lnTo>
                    <a:pt x="0" y="34617"/>
                  </a:lnTo>
                  <a:cubicBezTo>
                    <a:pt x="0" y="15498"/>
                    <a:pt x="15498" y="0"/>
                    <a:pt x="34617" y="0"/>
                  </a:cubicBezTo>
                  <a:close/>
                </a:path>
              </a:pathLst>
            </a:custGeom>
            <a:solidFill>
              <a:srgbClr val="FFCE32"/>
            </a:solidFill>
          </p:spPr>
        </p:sp>
        <p:sp>
          <p:nvSpPr>
            <p:cNvPr id="15" name="TextBox 7"/>
            <p:cNvSpPr txBox="1"/>
            <p:nvPr/>
          </p:nvSpPr>
          <p:spPr>
            <a:xfrm>
              <a:off x="0" y="-57150"/>
              <a:ext cx="2473914" cy="207282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sp>
        <p:nvSpPr>
          <p:cNvPr id="20" name="Rectangle 19"/>
          <p:cNvSpPr/>
          <p:nvPr/>
        </p:nvSpPr>
        <p:spPr>
          <a:xfrm>
            <a:off x="381000" y="8191500"/>
            <a:ext cx="10058400" cy="1502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5529"/>
              </a:lnSpc>
            </a:pPr>
            <a:r>
              <a:rPr lang="sr-Cyrl-ME" sz="32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Прослава рођендана наших колегиница- радост и заједништво са децом и колегама из вртића</a:t>
            </a:r>
            <a:endParaRPr lang="en-US" sz="3200" dirty="0">
              <a:solidFill>
                <a:srgbClr val="002060"/>
              </a:solidFill>
              <a:latin typeface="Arial" pitchFamily="34" charset="0"/>
              <a:ea typeface="BM Hanna"/>
              <a:cs typeface="Arial" pitchFamily="34" charset="0"/>
              <a:sym typeface="BM Hanna"/>
            </a:endParaRPr>
          </a:p>
        </p:txBody>
      </p:sp>
      <p:pic>
        <p:nvPicPr>
          <p:cNvPr id="17" name="Picture 16" descr="рођ.jpg"/>
          <p:cNvPicPr>
            <a:picLocks noChangeAspect="1"/>
          </p:cNvPicPr>
          <p:nvPr/>
        </p:nvPicPr>
        <p:blipFill>
          <a:blip r:embed="rId3"/>
          <a:srcRect t="38762" b="16993"/>
          <a:stretch>
            <a:fillRect/>
          </a:stretch>
        </p:blipFill>
        <p:spPr>
          <a:xfrm>
            <a:off x="1143000" y="723900"/>
            <a:ext cx="9067800" cy="6438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" name="Picture 17" descr="рођ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72800" y="723900"/>
            <a:ext cx="7010400" cy="95631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8024" b="-108024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609600" y="2857500"/>
            <a:ext cx="7620000" cy="7162800"/>
            <a:chOff x="0" y="0"/>
            <a:chExt cx="2473914" cy="259844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73914" cy="2598440"/>
            </a:xfrm>
            <a:custGeom>
              <a:avLst/>
              <a:gdLst/>
              <a:ahLst/>
              <a:cxnLst/>
              <a:rect l="l" t="t" r="r" b="b"/>
              <a:pathLst>
                <a:path w="2473914" h="2598440">
                  <a:moveTo>
                    <a:pt x="34617" y="0"/>
                  </a:moveTo>
                  <a:lnTo>
                    <a:pt x="2439297" y="0"/>
                  </a:lnTo>
                  <a:cubicBezTo>
                    <a:pt x="2458415" y="0"/>
                    <a:pt x="2473914" y="15498"/>
                    <a:pt x="2473914" y="34617"/>
                  </a:cubicBezTo>
                  <a:lnTo>
                    <a:pt x="2473914" y="2563823"/>
                  </a:lnTo>
                  <a:cubicBezTo>
                    <a:pt x="2473914" y="2582942"/>
                    <a:pt x="2458415" y="2598440"/>
                    <a:pt x="2439297" y="2598440"/>
                  </a:cubicBezTo>
                  <a:lnTo>
                    <a:pt x="34617" y="2598440"/>
                  </a:lnTo>
                  <a:cubicBezTo>
                    <a:pt x="15498" y="2598440"/>
                    <a:pt x="0" y="2582942"/>
                    <a:pt x="0" y="2563823"/>
                  </a:cubicBezTo>
                  <a:lnTo>
                    <a:pt x="0" y="34617"/>
                  </a:lnTo>
                  <a:cubicBezTo>
                    <a:pt x="0" y="15498"/>
                    <a:pt x="15498" y="0"/>
                    <a:pt x="34617" y="0"/>
                  </a:cubicBezTo>
                  <a:close/>
                </a:path>
              </a:pathLst>
            </a:custGeom>
            <a:solidFill>
              <a:srgbClr val="FFCE32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57150"/>
              <a:ext cx="2473914" cy="26555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762000" y="3314700"/>
            <a:ext cx="7142018" cy="36933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2"/>
              </a:lnSpc>
            </a:pPr>
            <a:r>
              <a:rPr lang="sr-Cyrl-ME" sz="4899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Радионица за децу и родитеље </a:t>
            </a:r>
            <a:r>
              <a:rPr lang="en-US" sz="4899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,,</a:t>
            </a:r>
            <a:r>
              <a:rPr lang="sr-Cyrl-ME" sz="4899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Боје у нашим рукама</a:t>
            </a:r>
            <a:r>
              <a:rPr lang="en-US" sz="4899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”</a:t>
            </a:r>
            <a:r>
              <a:rPr lang="sr-Cyrl-ME" sz="4899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 јаслене васпитне групе ,,Капљица</a:t>
            </a:r>
            <a:r>
              <a:rPr lang="en-US" sz="4899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”</a:t>
            </a:r>
            <a:r>
              <a:rPr lang="sr-Cyrl-ME" sz="4899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- прослава пројекта </a:t>
            </a:r>
            <a:r>
              <a:rPr lang="en-US" sz="4899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,,</a:t>
            </a:r>
            <a:r>
              <a:rPr lang="sr-Cyrl-ME" sz="4899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Боје око нас</a:t>
            </a:r>
            <a:r>
              <a:rPr lang="en-US" sz="4899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”</a:t>
            </a:r>
            <a:endParaRPr lang="en-US" sz="4899" dirty="0">
              <a:solidFill>
                <a:srgbClr val="002060"/>
              </a:solidFill>
              <a:latin typeface="Arial" pitchFamily="34" charset="0"/>
              <a:ea typeface="BM Hanna"/>
              <a:cs typeface="Arial" pitchFamily="34" charset="0"/>
              <a:sym typeface="BM Hanna"/>
            </a:endParaRPr>
          </a:p>
        </p:txBody>
      </p:sp>
      <p:pic>
        <p:nvPicPr>
          <p:cNvPr id="14" name="Picture 13" descr="ради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5800" y="190500"/>
            <a:ext cx="9144000" cy="98298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14400" y="8648700"/>
            <a:ext cx="7086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 smtClean="0">
                <a:solidFill>
                  <a:srgbClr val="002060"/>
                </a:solidFill>
              </a:rPr>
              <a:t>https://youtu.be/P40Ud3xAtj8?si=bjTEACDOmzbThMN-</a:t>
            </a:r>
            <a:endParaRPr lang="sr-Cyrl-ME" sz="3600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8024" b="-108024"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10896600" y="4000500"/>
            <a:ext cx="7391400" cy="4131914"/>
            <a:chOff x="0" y="0"/>
            <a:chExt cx="1966124" cy="128893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966124" cy="1288932"/>
            </a:xfrm>
            <a:custGeom>
              <a:avLst/>
              <a:gdLst/>
              <a:ahLst/>
              <a:cxnLst/>
              <a:rect l="l" t="t" r="r" b="b"/>
              <a:pathLst>
                <a:path w="1966124" h="1288932">
                  <a:moveTo>
                    <a:pt x="43557" y="0"/>
                  </a:moveTo>
                  <a:lnTo>
                    <a:pt x="1922566" y="0"/>
                  </a:lnTo>
                  <a:cubicBezTo>
                    <a:pt x="1934118" y="0"/>
                    <a:pt x="1945197" y="4589"/>
                    <a:pt x="1953366" y="12758"/>
                  </a:cubicBezTo>
                  <a:cubicBezTo>
                    <a:pt x="1961535" y="20926"/>
                    <a:pt x="1966124" y="32005"/>
                    <a:pt x="1966124" y="43557"/>
                  </a:cubicBezTo>
                  <a:lnTo>
                    <a:pt x="1966124" y="1245375"/>
                  </a:lnTo>
                  <a:cubicBezTo>
                    <a:pt x="1966124" y="1256927"/>
                    <a:pt x="1961535" y="1268006"/>
                    <a:pt x="1953366" y="1276174"/>
                  </a:cubicBezTo>
                  <a:cubicBezTo>
                    <a:pt x="1945197" y="1284343"/>
                    <a:pt x="1934118" y="1288932"/>
                    <a:pt x="1922566" y="1288932"/>
                  </a:cubicBezTo>
                  <a:lnTo>
                    <a:pt x="43557" y="1288932"/>
                  </a:lnTo>
                  <a:cubicBezTo>
                    <a:pt x="32005" y="1288932"/>
                    <a:pt x="20926" y="1284343"/>
                    <a:pt x="12758" y="1276174"/>
                  </a:cubicBezTo>
                  <a:cubicBezTo>
                    <a:pt x="4589" y="1268006"/>
                    <a:pt x="0" y="1256927"/>
                    <a:pt x="0" y="1245375"/>
                  </a:cubicBezTo>
                  <a:lnTo>
                    <a:pt x="0" y="43557"/>
                  </a:lnTo>
                  <a:cubicBezTo>
                    <a:pt x="0" y="32005"/>
                    <a:pt x="4589" y="20926"/>
                    <a:pt x="12758" y="12758"/>
                  </a:cubicBezTo>
                  <a:cubicBezTo>
                    <a:pt x="20926" y="4589"/>
                    <a:pt x="32005" y="0"/>
                    <a:pt x="43557" y="0"/>
                  </a:cubicBezTo>
                  <a:close/>
                </a:path>
              </a:pathLst>
            </a:custGeom>
            <a:solidFill>
              <a:srgbClr val="FFCE32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57150"/>
              <a:ext cx="1966124" cy="134608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pic>
        <p:nvPicPr>
          <p:cNvPr id="16" name="Picture 15" descr="радиониц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571500"/>
            <a:ext cx="10439400" cy="971550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11049000" y="4381500"/>
            <a:ext cx="70866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752"/>
              </a:lnSpc>
            </a:pPr>
            <a:r>
              <a:rPr lang="sr-Cyrl-ME" sz="44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Радионица за децу и родитеље млађе васпитне групе ,,Јабука</a:t>
            </a:r>
            <a:r>
              <a:rPr lang="en-US" sz="44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”</a:t>
            </a:r>
            <a:r>
              <a:rPr lang="sr-Cyrl-ME" sz="44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- прослава пројекта </a:t>
            </a:r>
            <a:r>
              <a:rPr lang="en-US" sz="44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,,</a:t>
            </a:r>
            <a:r>
              <a:rPr lang="sr-Cyrl-ME" sz="44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Ово сам ја</a:t>
            </a:r>
            <a:r>
              <a:rPr lang="en-US" sz="44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”</a:t>
            </a:r>
            <a:endParaRPr lang="en-US" sz="4400" dirty="0">
              <a:solidFill>
                <a:srgbClr val="002060"/>
              </a:solidFill>
              <a:latin typeface="Arial" pitchFamily="34" charset="0"/>
              <a:ea typeface="BM Hanna"/>
              <a:cs typeface="Arial" pitchFamily="34" charset="0"/>
              <a:sym typeface="BM Han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8024" b="-108024"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0" y="2736082"/>
            <a:ext cx="7086600" cy="4769618"/>
            <a:chOff x="0" y="-57150"/>
            <a:chExt cx="1966124" cy="1599710"/>
          </a:xfrm>
        </p:grpSpPr>
        <p:sp>
          <p:nvSpPr>
            <p:cNvPr id="5" name="Freeform 5"/>
            <p:cNvSpPr/>
            <p:nvPr/>
          </p:nvSpPr>
          <p:spPr>
            <a:xfrm>
              <a:off x="0" y="110183"/>
              <a:ext cx="1966124" cy="1432377"/>
            </a:xfrm>
            <a:custGeom>
              <a:avLst/>
              <a:gdLst/>
              <a:ahLst/>
              <a:cxnLst/>
              <a:rect l="l" t="t" r="r" b="b"/>
              <a:pathLst>
                <a:path w="1966124" h="1542560">
                  <a:moveTo>
                    <a:pt x="43557" y="0"/>
                  </a:moveTo>
                  <a:lnTo>
                    <a:pt x="1922566" y="0"/>
                  </a:lnTo>
                  <a:cubicBezTo>
                    <a:pt x="1934118" y="0"/>
                    <a:pt x="1945197" y="4589"/>
                    <a:pt x="1953366" y="12758"/>
                  </a:cubicBezTo>
                  <a:cubicBezTo>
                    <a:pt x="1961535" y="20926"/>
                    <a:pt x="1966124" y="32005"/>
                    <a:pt x="1966124" y="43557"/>
                  </a:cubicBezTo>
                  <a:lnTo>
                    <a:pt x="1966124" y="1499003"/>
                  </a:lnTo>
                  <a:cubicBezTo>
                    <a:pt x="1966124" y="1523059"/>
                    <a:pt x="1946622" y="1542560"/>
                    <a:pt x="1922566" y="1542560"/>
                  </a:cubicBezTo>
                  <a:lnTo>
                    <a:pt x="43557" y="1542560"/>
                  </a:lnTo>
                  <a:cubicBezTo>
                    <a:pt x="32005" y="1542560"/>
                    <a:pt x="20926" y="1537971"/>
                    <a:pt x="12758" y="1529802"/>
                  </a:cubicBezTo>
                  <a:cubicBezTo>
                    <a:pt x="4589" y="1521634"/>
                    <a:pt x="0" y="1510555"/>
                    <a:pt x="0" y="1499003"/>
                  </a:cubicBezTo>
                  <a:lnTo>
                    <a:pt x="0" y="43557"/>
                  </a:lnTo>
                  <a:cubicBezTo>
                    <a:pt x="0" y="32005"/>
                    <a:pt x="4589" y="20926"/>
                    <a:pt x="12758" y="12758"/>
                  </a:cubicBezTo>
                  <a:cubicBezTo>
                    <a:pt x="20926" y="4589"/>
                    <a:pt x="32005" y="0"/>
                    <a:pt x="43557" y="0"/>
                  </a:cubicBezTo>
                  <a:close/>
                </a:path>
              </a:pathLst>
            </a:custGeom>
            <a:solidFill>
              <a:srgbClr val="FFCE32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-57150"/>
              <a:ext cx="1966124" cy="159971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pic>
        <p:nvPicPr>
          <p:cNvPr id="17" name="Picture 16" descr="рад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2800" y="190500"/>
            <a:ext cx="10744200" cy="10096500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228600" y="3238500"/>
            <a:ext cx="66294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752"/>
              </a:lnSpc>
            </a:pPr>
            <a:r>
              <a:rPr lang="sr-Cyrl-ME" sz="40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Радионица за децу и родитеље </a:t>
            </a:r>
            <a:r>
              <a:rPr lang="en-US" sz="40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,,</a:t>
            </a:r>
            <a:r>
              <a:rPr lang="sr-Cyrl-ME" sz="40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Шумске чаролије</a:t>
            </a:r>
            <a:r>
              <a:rPr lang="en-US" sz="40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”</a:t>
            </a:r>
            <a:r>
              <a:rPr lang="sr-Cyrl-ME" sz="40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 млађе васпитне групе ,,Лане</a:t>
            </a:r>
            <a:r>
              <a:rPr lang="en-US" sz="40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”</a:t>
            </a:r>
            <a:r>
              <a:rPr lang="sr-Cyrl-ME" sz="40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- прослава пројекта </a:t>
            </a:r>
            <a:r>
              <a:rPr lang="en-US" sz="40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,,</a:t>
            </a:r>
            <a:r>
              <a:rPr lang="sr-Cyrl-ME" sz="40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Шта то крије шума</a:t>
            </a:r>
            <a:r>
              <a:rPr lang="en-US" sz="40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?”</a:t>
            </a:r>
            <a:endParaRPr lang="en-US" sz="4000" dirty="0">
              <a:solidFill>
                <a:srgbClr val="002060"/>
              </a:solidFill>
              <a:latin typeface="Arial" pitchFamily="34" charset="0"/>
              <a:ea typeface="BM Hanna"/>
              <a:cs typeface="Arial" pitchFamily="34" charset="0"/>
              <a:sym typeface="BM Han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8024" b="-108024"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2819400" y="7505700"/>
            <a:ext cx="12039600" cy="1905000"/>
            <a:chOff x="0" y="0"/>
            <a:chExt cx="1966124" cy="1369464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966124" cy="1369464"/>
            </a:xfrm>
            <a:custGeom>
              <a:avLst/>
              <a:gdLst/>
              <a:ahLst/>
              <a:cxnLst/>
              <a:rect l="l" t="t" r="r" b="b"/>
              <a:pathLst>
                <a:path w="1966124" h="1369464">
                  <a:moveTo>
                    <a:pt x="43557" y="0"/>
                  </a:moveTo>
                  <a:lnTo>
                    <a:pt x="1922566" y="0"/>
                  </a:lnTo>
                  <a:cubicBezTo>
                    <a:pt x="1934118" y="0"/>
                    <a:pt x="1945197" y="4589"/>
                    <a:pt x="1953366" y="12758"/>
                  </a:cubicBezTo>
                  <a:cubicBezTo>
                    <a:pt x="1961535" y="20926"/>
                    <a:pt x="1966124" y="32005"/>
                    <a:pt x="1966124" y="43557"/>
                  </a:cubicBezTo>
                  <a:lnTo>
                    <a:pt x="1966124" y="1325906"/>
                  </a:lnTo>
                  <a:cubicBezTo>
                    <a:pt x="1966124" y="1337458"/>
                    <a:pt x="1961535" y="1348537"/>
                    <a:pt x="1953366" y="1356706"/>
                  </a:cubicBezTo>
                  <a:cubicBezTo>
                    <a:pt x="1945197" y="1364875"/>
                    <a:pt x="1934118" y="1369464"/>
                    <a:pt x="1922566" y="1369464"/>
                  </a:cubicBezTo>
                  <a:lnTo>
                    <a:pt x="43557" y="1369464"/>
                  </a:lnTo>
                  <a:cubicBezTo>
                    <a:pt x="32005" y="1369464"/>
                    <a:pt x="20926" y="1364875"/>
                    <a:pt x="12758" y="1356706"/>
                  </a:cubicBezTo>
                  <a:cubicBezTo>
                    <a:pt x="4589" y="1348537"/>
                    <a:pt x="0" y="1337458"/>
                    <a:pt x="0" y="1325906"/>
                  </a:cubicBezTo>
                  <a:lnTo>
                    <a:pt x="0" y="43557"/>
                  </a:lnTo>
                  <a:cubicBezTo>
                    <a:pt x="0" y="32005"/>
                    <a:pt x="4589" y="20926"/>
                    <a:pt x="12758" y="12758"/>
                  </a:cubicBezTo>
                  <a:cubicBezTo>
                    <a:pt x="20926" y="4589"/>
                    <a:pt x="32005" y="0"/>
                    <a:pt x="43557" y="0"/>
                  </a:cubicBezTo>
                  <a:close/>
                </a:path>
              </a:pathLst>
            </a:custGeom>
            <a:solidFill>
              <a:srgbClr val="FFCE32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57150"/>
              <a:ext cx="1966124" cy="14266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sp>
        <p:nvSpPr>
          <p:cNvPr id="15" name="TextBox 15"/>
          <p:cNvSpPr txBox="1"/>
          <p:nvPr/>
        </p:nvSpPr>
        <p:spPr>
          <a:xfrm>
            <a:off x="3352800" y="7734300"/>
            <a:ext cx="11125200" cy="14234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r>
              <a:rPr lang="sr-Cyrl-ME" sz="3600" dirty="0" smtClean="0">
                <a:solidFill>
                  <a:srgbClr val="002060"/>
                </a:solidFill>
                <a:latin typeface="Canva Sans"/>
                <a:ea typeface="Canva Sans"/>
                <a:cs typeface="Canva Sans"/>
                <a:sym typeface="Canva Sans"/>
              </a:rPr>
              <a:t>,,Магија пчела”- родитељи, деца и васпитачи групе у години пред полазак у школу ,,Паче” и партнери у грађењу заједнице уче у ,,новом” простору</a:t>
            </a:r>
            <a:endParaRPr lang="en-US" sz="3600" dirty="0">
              <a:solidFill>
                <a:srgbClr val="00206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pic>
        <p:nvPicPr>
          <p:cNvPr id="16" name="Picture 15" descr="радион паче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5400" y="114300"/>
            <a:ext cx="7086600" cy="7086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Picture 16" descr="постер.jpg"/>
          <p:cNvPicPr>
            <a:picLocks noChangeAspect="1"/>
          </p:cNvPicPr>
          <p:nvPr/>
        </p:nvPicPr>
        <p:blipFill>
          <a:blip r:embed="rId4"/>
          <a:srcRect t="6915" r="3191" b="6915"/>
          <a:stretch>
            <a:fillRect/>
          </a:stretch>
        </p:blipFill>
        <p:spPr>
          <a:xfrm>
            <a:off x="9372600" y="266700"/>
            <a:ext cx="7191022" cy="6781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8024" b="-108024"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7543800" y="6667500"/>
            <a:ext cx="8628413" cy="2343398"/>
            <a:chOff x="0" y="-57150"/>
            <a:chExt cx="1966124" cy="1426614"/>
          </a:xfrm>
        </p:grpSpPr>
        <p:sp>
          <p:nvSpPr>
            <p:cNvPr id="8" name="Freeform 8"/>
            <p:cNvSpPr/>
            <p:nvPr/>
          </p:nvSpPr>
          <p:spPr>
            <a:xfrm>
              <a:off x="355901" y="0"/>
              <a:ext cx="1610223" cy="1369464"/>
            </a:xfrm>
            <a:custGeom>
              <a:avLst/>
              <a:gdLst/>
              <a:ahLst/>
              <a:cxnLst/>
              <a:rect l="l" t="t" r="r" b="b"/>
              <a:pathLst>
                <a:path w="1966124" h="1369464">
                  <a:moveTo>
                    <a:pt x="43557" y="0"/>
                  </a:moveTo>
                  <a:lnTo>
                    <a:pt x="1922566" y="0"/>
                  </a:lnTo>
                  <a:cubicBezTo>
                    <a:pt x="1934118" y="0"/>
                    <a:pt x="1945197" y="4589"/>
                    <a:pt x="1953366" y="12758"/>
                  </a:cubicBezTo>
                  <a:cubicBezTo>
                    <a:pt x="1961535" y="20926"/>
                    <a:pt x="1966124" y="32005"/>
                    <a:pt x="1966124" y="43557"/>
                  </a:cubicBezTo>
                  <a:lnTo>
                    <a:pt x="1966124" y="1325906"/>
                  </a:lnTo>
                  <a:cubicBezTo>
                    <a:pt x="1966124" y="1337458"/>
                    <a:pt x="1961535" y="1348537"/>
                    <a:pt x="1953366" y="1356706"/>
                  </a:cubicBezTo>
                  <a:cubicBezTo>
                    <a:pt x="1945197" y="1364875"/>
                    <a:pt x="1934118" y="1369464"/>
                    <a:pt x="1922566" y="1369464"/>
                  </a:cubicBezTo>
                  <a:lnTo>
                    <a:pt x="43557" y="1369464"/>
                  </a:lnTo>
                  <a:cubicBezTo>
                    <a:pt x="32005" y="1369464"/>
                    <a:pt x="20926" y="1364875"/>
                    <a:pt x="12758" y="1356706"/>
                  </a:cubicBezTo>
                  <a:cubicBezTo>
                    <a:pt x="4589" y="1348537"/>
                    <a:pt x="0" y="1337458"/>
                    <a:pt x="0" y="1325906"/>
                  </a:cubicBezTo>
                  <a:lnTo>
                    <a:pt x="0" y="43557"/>
                  </a:lnTo>
                  <a:cubicBezTo>
                    <a:pt x="0" y="32005"/>
                    <a:pt x="4589" y="20926"/>
                    <a:pt x="12758" y="12758"/>
                  </a:cubicBezTo>
                  <a:cubicBezTo>
                    <a:pt x="20926" y="4589"/>
                    <a:pt x="32005" y="0"/>
                    <a:pt x="43557" y="0"/>
                  </a:cubicBezTo>
                  <a:close/>
                </a:path>
              </a:pathLst>
            </a:custGeom>
            <a:solidFill>
              <a:srgbClr val="FFCE32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57150"/>
              <a:ext cx="1966124" cy="14266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sp>
        <p:nvSpPr>
          <p:cNvPr id="15" name="TextBox 15"/>
          <p:cNvSpPr txBox="1"/>
          <p:nvPr/>
        </p:nvSpPr>
        <p:spPr>
          <a:xfrm>
            <a:off x="9220200" y="6515100"/>
            <a:ext cx="6705600" cy="284693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3749"/>
              </a:lnSpc>
            </a:pPr>
            <a:endParaRPr/>
          </a:p>
          <a:p>
            <a:pPr algn="ctr">
              <a:lnSpc>
                <a:spcPts val="3749"/>
              </a:lnSpc>
            </a:pPr>
            <a:r>
              <a:rPr lang="sr-Cyrl-ME" sz="3200" dirty="0" smtClean="0">
                <a:solidFill>
                  <a:srgbClr val="002060"/>
                </a:solidFill>
                <a:latin typeface="Canva Sans"/>
                <a:ea typeface="Canva Sans"/>
                <a:cs typeface="Canva Sans"/>
                <a:sym typeface="Canva Sans"/>
              </a:rPr>
              <a:t>Клуб љубитеља науке и уметности- деца, родитељи, васпитачи, учитељ и сарадник у нашем вртићу</a:t>
            </a:r>
            <a:endParaRPr lang="en-US" sz="3200" dirty="0">
              <a:solidFill>
                <a:srgbClr val="002060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algn="l">
              <a:lnSpc>
                <a:spcPts val="3749"/>
              </a:lnSpc>
            </a:pPr>
            <a:endParaRPr/>
          </a:p>
        </p:txBody>
      </p:sp>
      <p:pic>
        <p:nvPicPr>
          <p:cNvPr id="17" name="Picture 16" descr="радион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266700"/>
            <a:ext cx="8382000" cy="8763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Picture 17" descr="радион 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39401" y="1204671"/>
            <a:ext cx="6172200" cy="55357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9" name="Group 7"/>
          <p:cNvGrpSpPr/>
          <p:nvPr/>
        </p:nvGrpSpPr>
        <p:grpSpPr>
          <a:xfrm>
            <a:off x="533400" y="9105900"/>
            <a:ext cx="12039600" cy="895598"/>
            <a:chOff x="0" y="-57150"/>
            <a:chExt cx="1966124" cy="1426614"/>
          </a:xfrm>
        </p:grpSpPr>
        <p:sp>
          <p:nvSpPr>
            <p:cNvPr id="20" name="Freeform 8"/>
            <p:cNvSpPr/>
            <p:nvPr/>
          </p:nvSpPr>
          <p:spPr>
            <a:xfrm>
              <a:off x="355901" y="0"/>
              <a:ext cx="1610223" cy="1369464"/>
            </a:xfrm>
            <a:custGeom>
              <a:avLst/>
              <a:gdLst/>
              <a:ahLst/>
              <a:cxnLst/>
              <a:rect l="l" t="t" r="r" b="b"/>
              <a:pathLst>
                <a:path w="1966124" h="1369464">
                  <a:moveTo>
                    <a:pt x="43557" y="0"/>
                  </a:moveTo>
                  <a:lnTo>
                    <a:pt x="1922566" y="0"/>
                  </a:lnTo>
                  <a:cubicBezTo>
                    <a:pt x="1934118" y="0"/>
                    <a:pt x="1945197" y="4589"/>
                    <a:pt x="1953366" y="12758"/>
                  </a:cubicBezTo>
                  <a:cubicBezTo>
                    <a:pt x="1961535" y="20926"/>
                    <a:pt x="1966124" y="32005"/>
                    <a:pt x="1966124" y="43557"/>
                  </a:cubicBezTo>
                  <a:lnTo>
                    <a:pt x="1966124" y="1325906"/>
                  </a:lnTo>
                  <a:cubicBezTo>
                    <a:pt x="1966124" y="1337458"/>
                    <a:pt x="1961535" y="1348537"/>
                    <a:pt x="1953366" y="1356706"/>
                  </a:cubicBezTo>
                  <a:cubicBezTo>
                    <a:pt x="1945197" y="1364875"/>
                    <a:pt x="1934118" y="1369464"/>
                    <a:pt x="1922566" y="1369464"/>
                  </a:cubicBezTo>
                  <a:lnTo>
                    <a:pt x="43557" y="1369464"/>
                  </a:lnTo>
                  <a:cubicBezTo>
                    <a:pt x="32005" y="1369464"/>
                    <a:pt x="20926" y="1364875"/>
                    <a:pt x="12758" y="1356706"/>
                  </a:cubicBezTo>
                  <a:cubicBezTo>
                    <a:pt x="4589" y="1348537"/>
                    <a:pt x="0" y="1337458"/>
                    <a:pt x="0" y="1325906"/>
                  </a:cubicBezTo>
                  <a:lnTo>
                    <a:pt x="0" y="43557"/>
                  </a:lnTo>
                  <a:cubicBezTo>
                    <a:pt x="0" y="32005"/>
                    <a:pt x="4589" y="20926"/>
                    <a:pt x="12758" y="12758"/>
                  </a:cubicBezTo>
                  <a:cubicBezTo>
                    <a:pt x="20926" y="4589"/>
                    <a:pt x="32005" y="0"/>
                    <a:pt x="43557" y="0"/>
                  </a:cubicBezTo>
                  <a:close/>
                </a:path>
              </a:pathLst>
            </a:custGeom>
            <a:solidFill>
              <a:srgbClr val="FFCE32"/>
            </a:solidFill>
          </p:spPr>
        </p:sp>
        <p:sp>
          <p:nvSpPr>
            <p:cNvPr id="21" name="TextBox 9"/>
            <p:cNvSpPr txBox="1"/>
            <p:nvPr/>
          </p:nvSpPr>
          <p:spPr>
            <a:xfrm>
              <a:off x="0" y="-57150"/>
              <a:ext cx="1966124" cy="14266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2819400" y="9258300"/>
            <a:ext cx="982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smtClean="0">
                <a:solidFill>
                  <a:srgbClr val="002060"/>
                </a:solidFill>
              </a:rPr>
              <a:t>https://www.youtube.com/watch?v=J25YY-SXDhw&amp;t=3s</a:t>
            </a:r>
            <a:endParaRPr lang="sr-Cyrl-ME" sz="3200" i="1" dirty="0">
              <a:solidFill>
                <a:srgbClr val="002060"/>
              </a:solidFill>
            </a:endParaRPr>
          </a:p>
        </p:txBody>
      </p:sp>
      <p:grpSp>
        <p:nvGrpSpPr>
          <p:cNvPr id="23" name="Group 7"/>
          <p:cNvGrpSpPr/>
          <p:nvPr/>
        </p:nvGrpSpPr>
        <p:grpSpPr>
          <a:xfrm>
            <a:off x="2819400" y="266700"/>
            <a:ext cx="15194229" cy="7753598"/>
            <a:chOff x="0" y="-10981381"/>
            <a:chExt cx="2481290" cy="12350845"/>
          </a:xfrm>
        </p:grpSpPr>
        <p:sp>
          <p:nvSpPr>
            <p:cNvPr id="24" name="Freeform 8"/>
            <p:cNvSpPr/>
            <p:nvPr/>
          </p:nvSpPr>
          <p:spPr>
            <a:xfrm>
              <a:off x="1032837" y="-10981381"/>
              <a:ext cx="1448453" cy="1369463"/>
            </a:xfrm>
            <a:custGeom>
              <a:avLst/>
              <a:gdLst/>
              <a:ahLst/>
              <a:cxnLst/>
              <a:rect l="l" t="t" r="r" b="b"/>
              <a:pathLst>
                <a:path w="1966124" h="1369464">
                  <a:moveTo>
                    <a:pt x="43557" y="0"/>
                  </a:moveTo>
                  <a:lnTo>
                    <a:pt x="1922566" y="0"/>
                  </a:lnTo>
                  <a:cubicBezTo>
                    <a:pt x="1934118" y="0"/>
                    <a:pt x="1945197" y="4589"/>
                    <a:pt x="1953366" y="12758"/>
                  </a:cubicBezTo>
                  <a:cubicBezTo>
                    <a:pt x="1961535" y="20926"/>
                    <a:pt x="1966124" y="32005"/>
                    <a:pt x="1966124" y="43557"/>
                  </a:cubicBezTo>
                  <a:lnTo>
                    <a:pt x="1966124" y="1325906"/>
                  </a:lnTo>
                  <a:cubicBezTo>
                    <a:pt x="1966124" y="1337458"/>
                    <a:pt x="1961535" y="1348537"/>
                    <a:pt x="1953366" y="1356706"/>
                  </a:cubicBezTo>
                  <a:cubicBezTo>
                    <a:pt x="1945197" y="1364875"/>
                    <a:pt x="1934118" y="1369464"/>
                    <a:pt x="1922566" y="1369464"/>
                  </a:cubicBezTo>
                  <a:lnTo>
                    <a:pt x="43557" y="1369464"/>
                  </a:lnTo>
                  <a:cubicBezTo>
                    <a:pt x="32005" y="1369464"/>
                    <a:pt x="20926" y="1364875"/>
                    <a:pt x="12758" y="1356706"/>
                  </a:cubicBezTo>
                  <a:cubicBezTo>
                    <a:pt x="4589" y="1348537"/>
                    <a:pt x="0" y="1337458"/>
                    <a:pt x="0" y="1325906"/>
                  </a:cubicBezTo>
                  <a:lnTo>
                    <a:pt x="0" y="43557"/>
                  </a:lnTo>
                  <a:cubicBezTo>
                    <a:pt x="0" y="32005"/>
                    <a:pt x="4589" y="20926"/>
                    <a:pt x="12758" y="12758"/>
                  </a:cubicBezTo>
                  <a:cubicBezTo>
                    <a:pt x="20926" y="4589"/>
                    <a:pt x="32005" y="0"/>
                    <a:pt x="43557" y="0"/>
                  </a:cubicBezTo>
                  <a:close/>
                </a:path>
              </a:pathLst>
            </a:custGeom>
            <a:solidFill>
              <a:srgbClr val="FFCE32"/>
            </a:solidFill>
          </p:spPr>
        </p:sp>
        <p:sp>
          <p:nvSpPr>
            <p:cNvPr id="25" name="TextBox 9"/>
            <p:cNvSpPr txBox="1"/>
            <p:nvPr/>
          </p:nvSpPr>
          <p:spPr>
            <a:xfrm>
              <a:off x="0" y="-57150"/>
              <a:ext cx="1966124" cy="14266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9220200" y="419100"/>
            <a:ext cx="861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smtClean="0">
                <a:solidFill>
                  <a:srgbClr val="002060"/>
                </a:solidFill>
              </a:rPr>
              <a:t>https://www.youtube.com/watch?v=peOlZ_vFp7U</a:t>
            </a:r>
            <a:endParaRPr lang="sr-Cyrl-ME" sz="3200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8024" b="-108024"/>
            </a:stretch>
          </a:blipFill>
        </p:spPr>
      </p:sp>
      <p:grpSp>
        <p:nvGrpSpPr>
          <p:cNvPr id="3" name="Group 7"/>
          <p:cNvGrpSpPr/>
          <p:nvPr/>
        </p:nvGrpSpPr>
        <p:grpSpPr>
          <a:xfrm>
            <a:off x="2819400" y="7124700"/>
            <a:ext cx="12115800" cy="1905000"/>
            <a:chOff x="0" y="0"/>
            <a:chExt cx="1966124" cy="1369464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966124" cy="1369464"/>
            </a:xfrm>
            <a:custGeom>
              <a:avLst/>
              <a:gdLst/>
              <a:ahLst/>
              <a:cxnLst/>
              <a:rect l="l" t="t" r="r" b="b"/>
              <a:pathLst>
                <a:path w="1966124" h="1369464">
                  <a:moveTo>
                    <a:pt x="43557" y="0"/>
                  </a:moveTo>
                  <a:lnTo>
                    <a:pt x="1922566" y="0"/>
                  </a:lnTo>
                  <a:cubicBezTo>
                    <a:pt x="1934118" y="0"/>
                    <a:pt x="1945197" y="4589"/>
                    <a:pt x="1953366" y="12758"/>
                  </a:cubicBezTo>
                  <a:cubicBezTo>
                    <a:pt x="1961535" y="20926"/>
                    <a:pt x="1966124" y="32005"/>
                    <a:pt x="1966124" y="43557"/>
                  </a:cubicBezTo>
                  <a:lnTo>
                    <a:pt x="1966124" y="1325906"/>
                  </a:lnTo>
                  <a:cubicBezTo>
                    <a:pt x="1966124" y="1337458"/>
                    <a:pt x="1961535" y="1348537"/>
                    <a:pt x="1953366" y="1356706"/>
                  </a:cubicBezTo>
                  <a:cubicBezTo>
                    <a:pt x="1945197" y="1364875"/>
                    <a:pt x="1934118" y="1369464"/>
                    <a:pt x="1922566" y="1369464"/>
                  </a:cubicBezTo>
                  <a:lnTo>
                    <a:pt x="43557" y="1369464"/>
                  </a:lnTo>
                  <a:cubicBezTo>
                    <a:pt x="32005" y="1369464"/>
                    <a:pt x="20926" y="1364875"/>
                    <a:pt x="12758" y="1356706"/>
                  </a:cubicBezTo>
                  <a:cubicBezTo>
                    <a:pt x="4589" y="1348537"/>
                    <a:pt x="0" y="1337458"/>
                    <a:pt x="0" y="1325906"/>
                  </a:cubicBezTo>
                  <a:lnTo>
                    <a:pt x="0" y="43557"/>
                  </a:lnTo>
                  <a:cubicBezTo>
                    <a:pt x="0" y="32005"/>
                    <a:pt x="4589" y="20926"/>
                    <a:pt x="12758" y="12758"/>
                  </a:cubicBezTo>
                  <a:cubicBezTo>
                    <a:pt x="20926" y="4589"/>
                    <a:pt x="32005" y="0"/>
                    <a:pt x="43557" y="0"/>
                  </a:cubicBezTo>
                  <a:close/>
                </a:path>
              </a:pathLst>
            </a:custGeom>
            <a:solidFill>
              <a:srgbClr val="FFCE32"/>
            </a:solidFill>
          </p:spPr>
          <p:txBody>
            <a:bodyPr/>
            <a:lstStyle/>
            <a:p>
              <a:endParaRPr lang="sr-Cyrl-RS" dirty="0" smtClean="0"/>
            </a:p>
            <a:p>
              <a:endParaRPr lang="en-US" dirty="0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57150"/>
              <a:ext cx="1966124" cy="14266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pic>
        <p:nvPicPr>
          <p:cNvPr id="11" name="Picture 10" descr="рад 3 бивоље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723900"/>
            <a:ext cx="12954000" cy="6248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Rectangle 13"/>
          <p:cNvSpPr/>
          <p:nvPr/>
        </p:nvSpPr>
        <p:spPr>
          <a:xfrm>
            <a:off x="3124200" y="7124700"/>
            <a:ext cx="11430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752"/>
              </a:lnSpc>
            </a:pPr>
            <a:r>
              <a:rPr lang="sr-Cyrl-ME" sz="36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Радионица за децу и родитеље групе у години пред полазак у школу ,,Панда” у Бивољу - прослава </a:t>
            </a:r>
          </a:p>
          <a:p>
            <a:pPr algn="ctr">
              <a:lnSpc>
                <a:spcPts val="4752"/>
              </a:lnSpc>
            </a:pPr>
            <a:r>
              <a:rPr lang="sr-Cyrl-ME" sz="36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пројекта </a:t>
            </a:r>
            <a:endParaRPr lang="en-US" sz="3600" dirty="0">
              <a:solidFill>
                <a:srgbClr val="002060"/>
              </a:solidFill>
              <a:latin typeface="Arial" pitchFamily="34" charset="0"/>
              <a:ea typeface="BM Hanna"/>
              <a:cs typeface="Arial" pitchFamily="34" charset="0"/>
              <a:sym typeface="BM Han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8024" b="-108024"/>
            </a:stretch>
          </a:blipFill>
        </p:spPr>
      </p:sp>
      <p:grpSp>
        <p:nvGrpSpPr>
          <p:cNvPr id="8" name="Group 8"/>
          <p:cNvGrpSpPr/>
          <p:nvPr/>
        </p:nvGrpSpPr>
        <p:grpSpPr>
          <a:xfrm>
            <a:off x="9381652" y="5295901"/>
            <a:ext cx="6890427" cy="3048000"/>
            <a:chOff x="0" y="0"/>
            <a:chExt cx="1814763" cy="905608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814762" cy="905608"/>
            </a:xfrm>
            <a:custGeom>
              <a:avLst/>
              <a:gdLst/>
              <a:ahLst/>
              <a:cxnLst/>
              <a:rect l="l" t="t" r="r" b="b"/>
              <a:pathLst>
                <a:path w="1814762" h="905608">
                  <a:moveTo>
                    <a:pt x="47190" y="0"/>
                  </a:moveTo>
                  <a:lnTo>
                    <a:pt x="1767572" y="0"/>
                  </a:lnTo>
                  <a:cubicBezTo>
                    <a:pt x="1793635" y="0"/>
                    <a:pt x="1814762" y="21128"/>
                    <a:pt x="1814762" y="47190"/>
                  </a:cubicBezTo>
                  <a:lnTo>
                    <a:pt x="1814762" y="858418"/>
                  </a:lnTo>
                  <a:cubicBezTo>
                    <a:pt x="1814762" y="884481"/>
                    <a:pt x="1793635" y="905608"/>
                    <a:pt x="1767572" y="905608"/>
                  </a:cubicBezTo>
                  <a:lnTo>
                    <a:pt x="47190" y="905608"/>
                  </a:lnTo>
                  <a:cubicBezTo>
                    <a:pt x="21128" y="905608"/>
                    <a:pt x="0" y="884481"/>
                    <a:pt x="0" y="858418"/>
                  </a:cubicBezTo>
                  <a:lnTo>
                    <a:pt x="0" y="47190"/>
                  </a:lnTo>
                  <a:cubicBezTo>
                    <a:pt x="0" y="21128"/>
                    <a:pt x="21128" y="0"/>
                    <a:pt x="47190" y="0"/>
                  </a:cubicBezTo>
                  <a:close/>
                </a:path>
              </a:pathLst>
            </a:custGeom>
            <a:solidFill>
              <a:srgbClr val="FFCE32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57150"/>
              <a:ext cx="1814763" cy="9627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pic>
        <p:nvPicPr>
          <p:cNvPr id="17" name="Picture 16" descr="паче и бивоље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571500"/>
            <a:ext cx="8553450" cy="9448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8" name="Rectangle 17"/>
          <p:cNvSpPr/>
          <p:nvPr/>
        </p:nvSpPr>
        <p:spPr>
          <a:xfrm>
            <a:off x="8839200" y="5067300"/>
            <a:ext cx="7848600" cy="3121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752"/>
              </a:lnSpc>
            </a:pPr>
            <a:endParaRPr lang="sr-Cyrl-ME" sz="3600" dirty="0" smtClean="0">
              <a:solidFill>
                <a:srgbClr val="002060"/>
              </a:solidFill>
              <a:latin typeface="Arial" pitchFamily="34" charset="0"/>
              <a:ea typeface="BM Hanna"/>
              <a:cs typeface="Arial" pitchFamily="34" charset="0"/>
              <a:sym typeface="BM Hanna"/>
            </a:endParaRPr>
          </a:p>
          <a:p>
            <a:pPr algn="ctr">
              <a:lnSpc>
                <a:spcPts val="4752"/>
              </a:lnSpc>
            </a:pPr>
            <a:r>
              <a:rPr lang="sr-Cyrl-ME" sz="36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Заједница која учи- деца и васпитачи група у години пред полазак у школу и ђаци ОШ ,,Бранко Радичевић”</a:t>
            </a:r>
            <a:endParaRPr lang="en-US" sz="3600" dirty="0">
              <a:solidFill>
                <a:srgbClr val="002060"/>
              </a:solidFill>
              <a:latin typeface="Arial" pitchFamily="34" charset="0"/>
              <a:ea typeface="BM Hanna"/>
              <a:cs typeface="Arial" pitchFamily="34" charset="0"/>
              <a:sym typeface="BM Han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C45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актив.jpg"/>
          <p:cNvPicPr>
            <a:picLocks noChangeAspect="1"/>
          </p:cNvPicPr>
          <p:nvPr/>
        </p:nvPicPr>
        <p:blipFill>
          <a:blip r:embed="rId2"/>
          <a:srcRect t="10945"/>
          <a:stretch>
            <a:fillRect/>
          </a:stretch>
        </p:blipFill>
        <p:spPr>
          <a:xfrm rot="271321">
            <a:off x="8610600" y="266700"/>
            <a:ext cx="5257800" cy="62430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 descr="актив1.jpg"/>
          <p:cNvPicPr>
            <a:picLocks noChangeAspect="1"/>
          </p:cNvPicPr>
          <p:nvPr/>
        </p:nvPicPr>
        <p:blipFill>
          <a:blip r:embed="rId3"/>
          <a:srcRect t="10000" b="16000"/>
          <a:stretch>
            <a:fillRect/>
          </a:stretch>
        </p:blipFill>
        <p:spPr>
          <a:xfrm rot="21325974">
            <a:off x="1371600" y="4152900"/>
            <a:ext cx="6172200" cy="58613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 descr="актив2.jpg"/>
          <p:cNvPicPr>
            <a:picLocks noChangeAspect="1"/>
          </p:cNvPicPr>
          <p:nvPr/>
        </p:nvPicPr>
        <p:blipFill>
          <a:blip r:embed="rId4"/>
          <a:srcRect t="28758"/>
          <a:stretch>
            <a:fillRect/>
          </a:stretch>
        </p:blipFill>
        <p:spPr>
          <a:xfrm>
            <a:off x="533400" y="266700"/>
            <a:ext cx="7772400" cy="3733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7" name="Group 8"/>
          <p:cNvGrpSpPr/>
          <p:nvPr/>
        </p:nvGrpSpPr>
        <p:grpSpPr>
          <a:xfrm>
            <a:off x="8991600" y="7048500"/>
            <a:ext cx="8686800" cy="2971800"/>
            <a:chOff x="0" y="0"/>
            <a:chExt cx="1814763" cy="905608"/>
          </a:xfrm>
        </p:grpSpPr>
        <p:sp>
          <p:nvSpPr>
            <p:cNvPr id="8" name="Freeform 9"/>
            <p:cNvSpPr/>
            <p:nvPr/>
          </p:nvSpPr>
          <p:spPr>
            <a:xfrm>
              <a:off x="0" y="0"/>
              <a:ext cx="1814762" cy="905608"/>
            </a:xfrm>
            <a:custGeom>
              <a:avLst/>
              <a:gdLst/>
              <a:ahLst/>
              <a:cxnLst/>
              <a:rect l="l" t="t" r="r" b="b"/>
              <a:pathLst>
                <a:path w="1814762" h="905608">
                  <a:moveTo>
                    <a:pt x="47190" y="0"/>
                  </a:moveTo>
                  <a:lnTo>
                    <a:pt x="1767572" y="0"/>
                  </a:lnTo>
                  <a:cubicBezTo>
                    <a:pt x="1793635" y="0"/>
                    <a:pt x="1814762" y="21128"/>
                    <a:pt x="1814762" y="47190"/>
                  </a:cubicBezTo>
                  <a:lnTo>
                    <a:pt x="1814762" y="858418"/>
                  </a:lnTo>
                  <a:cubicBezTo>
                    <a:pt x="1814762" y="884481"/>
                    <a:pt x="1793635" y="905608"/>
                    <a:pt x="1767572" y="905608"/>
                  </a:cubicBezTo>
                  <a:lnTo>
                    <a:pt x="47190" y="905608"/>
                  </a:lnTo>
                  <a:cubicBezTo>
                    <a:pt x="21128" y="905608"/>
                    <a:pt x="0" y="884481"/>
                    <a:pt x="0" y="858418"/>
                  </a:cubicBezTo>
                  <a:lnTo>
                    <a:pt x="0" y="47190"/>
                  </a:lnTo>
                  <a:cubicBezTo>
                    <a:pt x="0" y="21128"/>
                    <a:pt x="21128" y="0"/>
                    <a:pt x="47190" y="0"/>
                  </a:cubicBezTo>
                  <a:close/>
                </a:path>
              </a:pathLst>
            </a:custGeom>
            <a:solidFill>
              <a:srgbClr val="FFCE32"/>
            </a:solidFill>
          </p:spPr>
        </p:sp>
        <p:sp>
          <p:nvSpPr>
            <p:cNvPr id="9" name="TextBox 10"/>
            <p:cNvSpPr txBox="1"/>
            <p:nvPr/>
          </p:nvSpPr>
          <p:spPr>
            <a:xfrm>
              <a:off x="0" y="-57150"/>
              <a:ext cx="1814763" cy="9627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sp>
        <p:nvSpPr>
          <p:cNvPr id="10" name="Rectangle 9"/>
          <p:cNvSpPr/>
          <p:nvPr/>
        </p:nvSpPr>
        <p:spPr>
          <a:xfrm>
            <a:off x="8991600" y="7277100"/>
            <a:ext cx="85344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752"/>
              </a:lnSpc>
            </a:pPr>
            <a:r>
              <a:rPr lang="sr-Cyrl-ME" sz="36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Заједнице учења  – васпитачи, мед. сестре васпитачи и стручни сарадници  у размени увида о развијања реалног програма </a:t>
            </a:r>
            <a:endParaRPr lang="en-US" sz="3600" dirty="0">
              <a:solidFill>
                <a:srgbClr val="002060"/>
              </a:solidFill>
              <a:latin typeface="Arial" pitchFamily="34" charset="0"/>
              <a:ea typeface="BM Hanna"/>
              <a:cs typeface="Arial" pitchFamily="34" charset="0"/>
              <a:sym typeface="BM Han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8024" b="-108024"/>
            </a:stretch>
          </a:blipFill>
        </p:spPr>
      </p:sp>
      <p:grpSp>
        <p:nvGrpSpPr>
          <p:cNvPr id="8" name="Group 8"/>
          <p:cNvGrpSpPr/>
          <p:nvPr/>
        </p:nvGrpSpPr>
        <p:grpSpPr>
          <a:xfrm>
            <a:off x="9296313" y="5617445"/>
            <a:ext cx="6890427" cy="2391632"/>
            <a:chOff x="0" y="0"/>
            <a:chExt cx="1814763" cy="629895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814762" cy="629895"/>
            </a:xfrm>
            <a:custGeom>
              <a:avLst/>
              <a:gdLst/>
              <a:ahLst/>
              <a:cxnLst/>
              <a:rect l="l" t="t" r="r" b="b"/>
              <a:pathLst>
                <a:path w="1814762" h="629895">
                  <a:moveTo>
                    <a:pt x="47190" y="0"/>
                  </a:moveTo>
                  <a:lnTo>
                    <a:pt x="1767572" y="0"/>
                  </a:lnTo>
                  <a:cubicBezTo>
                    <a:pt x="1793635" y="0"/>
                    <a:pt x="1814762" y="21128"/>
                    <a:pt x="1814762" y="47190"/>
                  </a:cubicBezTo>
                  <a:lnTo>
                    <a:pt x="1814762" y="582705"/>
                  </a:lnTo>
                  <a:cubicBezTo>
                    <a:pt x="1814762" y="608767"/>
                    <a:pt x="1793635" y="629895"/>
                    <a:pt x="1767572" y="629895"/>
                  </a:cubicBezTo>
                  <a:lnTo>
                    <a:pt x="47190" y="629895"/>
                  </a:lnTo>
                  <a:cubicBezTo>
                    <a:pt x="21128" y="629895"/>
                    <a:pt x="0" y="608767"/>
                    <a:pt x="0" y="582705"/>
                  </a:cubicBezTo>
                  <a:lnTo>
                    <a:pt x="0" y="47190"/>
                  </a:lnTo>
                  <a:cubicBezTo>
                    <a:pt x="0" y="21128"/>
                    <a:pt x="21128" y="0"/>
                    <a:pt x="47190" y="0"/>
                  </a:cubicBezTo>
                  <a:close/>
                </a:path>
              </a:pathLst>
            </a:custGeom>
            <a:solidFill>
              <a:srgbClr val="FFCE32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57150"/>
              <a:ext cx="1814763" cy="68704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pic>
        <p:nvPicPr>
          <p:cNvPr id="18" name="Picture 17" descr="пчелар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495300"/>
            <a:ext cx="7658100" cy="9525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9" name="TextBox 18"/>
          <p:cNvSpPr txBox="1"/>
          <p:nvPr/>
        </p:nvSpPr>
        <p:spPr>
          <a:xfrm>
            <a:off x="9296400" y="5753100"/>
            <a:ext cx="6934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752"/>
              </a:lnSpc>
            </a:pPr>
            <a:r>
              <a:rPr lang="sr-Cyrl-ME" sz="32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Пројекат ,,Где живе пчелице”- посета родитеља пчелара у средњој васпитној групи ,,Пчелица”</a:t>
            </a:r>
            <a:endParaRPr lang="en-US" sz="3200" dirty="0">
              <a:solidFill>
                <a:srgbClr val="002060"/>
              </a:solidFill>
              <a:latin typeface="Arial" pitchFamily="34" charset="0"/>
              <a:ea typeface="BM Hanna"/>
              <a:cs typeface="Arial" pitchFamily="34" charset="0"/>
              <a:sym typeface="BM Han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8024" b="-108024"/>
            </a:stretch>
          </a:blipFill>
        </p:spPr>
      </p:sp>
      <p:grpSp>
        <p:nvGrpSpPr>
          <p:cNvPr id="3" name="Group 7"/>
          <p:cNvGrpSpPr/>
          <p:nvPr/>
        </p:nvGrpSpPr>
        <p:grpSpPr>
          <a:xfrm>
            <a:off x="9448800" y="1333500"/>
            <a:ext cx="5562600" cy="3276600"/>
            <a:chOff x="0" y="0"/>
            <a:chExt cx="1966124" cy="1369464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966124" cy="1369464"/>
            </a:xfrm>
            <a:custGeom>
              <a:avLst/>
              <a:gdLst/>
              <a:ahLst/>
              <a:cxnLst/>
              <a:rect l="l" t="t" r="r" b="b"/>
              <a:pathLst>
                <a:path w="1966124" h="1369464">
                  <a:moveTo>
                    <a:pt x="43557" y="0"/>
                  </a:moveTo>
                  <a:lnTo>
                    <a:pt x="1922566" y="0"/>
                  </a:lnTo>
                  <a:cubicBezTo>
                    <a:pt x="1934118" y="0"/>
                    <a:pt x="1945197" y="4589"/>
                    <a:pt x="1953366" y="12758"/>
                  </a:cubicBezTo>
                  <a:cubicBezTo>
                    <a:pt x="1961535" y="20926"/>
                    <a:pt x="1966124" y="32005"/>
                    <a:pt x="1966124" y="43557"/>
                  </a:cubicBezTo>
                  <a:lnTo>
                    <a:pt x="1966124" y="1325906"/>
                  </a:lnTo>
                  <a:cubicBezTo>
                    <a:pt x="1966124" y="1337458"/>
                    <a:pt x="1961535" y="1348537"/>
                    <a:pt x="1953366" y="1356706"/>
                  </a:cubicBezTo>
                  <a:cubicBezTo>
                    <a:pt x="1945197" y="1364875"/>
                    <a:pt x="1934118" y="1369464"/>
                    <a:pt x="1922566" y="1369464"/>
                  </a:cubicBezTo>
                  <a:lnTo>
                    <a:pt x="43557" y="1369464"/>
                  </a:lnTo>
                  <a:cubicBezTo>
                    <a:pt x="32005" y="1369464"/>
                    <a:pt x="20926" y="1364875"/>
                    <a:pt x="12758" y="1356706"/>
                  </a:cubicBezTo>
                  <a:cubicBezTo>
                    <a:pt x="4589" y="1348537"/>
                    <a:pt x="0" y="1337458"/>
                    <a:pt x="0" y="1325906"/>
                  </a:cubicBezTo>
                  <a:lnTo>
                    <a:pt x="0" y="43557"/>
                  </a:lnTo>
                  <a:cubicBezTo>
                    <a:pt x="0" y="32005"/>
                    <a:pt x="4589" y="20926"/>
                    <a:pt x="12758" y="12758"/>
                  </a:cubicBezTo>
                  <a:cubicBezTo>
                    <a:pt x="20926" y="4589"/>
                    <a:pt x="32005" y="0"/>
                    <a:pt x="43557" y="0"/>
                  </a:cubicBezTo>
                  <a:close/>
                </a:path>
              </a:pathLst>
            </a:custGeom>
            <a:solidFill>
              <a:srgbClr val="FFCE32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57150"/>
              <a:ext cx="1966124" cy="14266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sp>
        <p:nvSpPr>
          <p:cNvPr id="14" name="Rectangle 13"/>
          <p:cNvSpPr/>
          <p:nvPr/>
        </p:nvSpPr>
        <p:spPr>
          <a:xfrm>
            <a:off x="9601200" y="1562100"/>
            <a:ext cx="5334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752"/>
              </a:lnSpc>
            </a:pPr>
            <a:r>
              <a:rPr lang="sr-Cyrl-ME" sz="36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,,Музика чини живот бољим”- деца, васпитачи, стручни сарадници и запослени</a:t>
            </a:r>
            <a:endParaRPr lang="en-US" sz="3600" dirty="0">
              <a:solidFill>
                <a:srgbClr val="002060"/>
              </a:solidFill>
              <a:latin typeface="Arial" pitchFamily="34" charset="0"/>
              <a:ea typeface="BM Hanna"/>
              <a:cs typeface="Arial" pitchFamily="34" charset="0"/>
              <a:sym typeface="BM Hanna"/>
            </a:endParaRPr>
          </a:p>
        </p:txBody>
      </p:sp>
      <p:pic>
        <p:nvPicPr>
          <p:cNvPr id="10" name="Picture 9" descr="музика цини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419100"/>
            <a:ext cx="6686550" cy="8915400"/>
          </a:xfrm>
          <a:prstGeom prst="rect">
            <a:avLst/>
          </a:prstGeom>
        </p:spPr>
      </p:pic>
      <p:grpSp>
        <p:nvGrpSpPr>
          <p:cNvPr id="15" name="Group 7"/>
          <p:cNvGrpSpPr/>
          <p:nvPr/>
        </p:nvGrpSpPr>
        <p:grpSpPr>
          <a:xfrm>
            <a:off x="7848600" y="5905500"/>
            <a:ext cx="9829800" cy="762000"/>
            <a:chOff x="0" y="0"/>
            <a:chExt cx="1966124" cy="1369464"/>
          </a:xfrm>
        </p:grpSpPr>
        <p:sp>
          <p:nvSpPr>
            <p:cNvPr id="16" name="Freeform 8"/>
            <p:cNvSpPr/>
            <p:nvPr/>
          </p:nvSpPr>
          <p:spPr>
            <a:xfrm>
              <a:off x="0" y="0"/>
              <a:ext cx="1966124" cy="1369464"/>
            </a:xfrm>
            <a:custGeom>
              <a:avLst/>
              <a:gdLst/>
              <a:ahLst/>
              <a:cxnLst/>
              <a:rect l="l" t="t" r="r" b="b"/>
              <a:pathLst>
                <a:path w="1966124" h="1369464">
                  <a:moveTo>
                    <a:pt x="43557" y="0"/>
                  </a:moveTo>
                  <a:lnTo>
                    <a:pt x="1922566" y="0"/>
                  </a:lnTo>
                  <a:cubicBezTo>
                    <a:pt x="1934118" y="0"/>
                    <a:pt x="1945197" y="4589"/>
                    <a:pt x="1953366" y="12758"/>
                  </a:cubicBezTo>
                  <a:cubicBezTo>
                    <a:pt x="1961535" y="20926"/>
                    <a:pt x="1966124" y="32005"/>
                    <a:pt x="1966124" y="43557"/>
                  </a:cubicBezTo>
                  <a:lnTo>
                    <a:pt x="1966124" y="1325906"/>
                  </a:lnTo>
                  <a:cubicBezTo>
                    <a:pt x="1966124" y="1337458"/>
                    <a:pt x="1961535" y="1348537"/>
                    <a:pt x="1953366" y="1356706"/>
                  </a:cubicBezTo>
                  <a:cubicBezTo>
                    <a:pt x="1945197" y="1364875"/>
                    <a:pt x="1934118" y="1369464"/>
                    <a:pt x="1922566" y="1369464"/>
                  </a:cubicBezTo>
                  <a:lnTo>
                    <a:pt x="43557" y="1369464"/>
                  </a:lnTo>
                  <a:cubicBezTo>
                    <a:pt x="32005" y="1369464"/>
                    <a:pt x="20926" y="1364875"/>
                    <a:pt x="12758" y="1356706"/>
                  </a:cubicBezTo>
                  <a:cubicBezTo>
                    <a:pt x="4589" y="1348537"/>
                    <a:pt x="0" y="1337458"/>
                    <a:pt x="0" y="1325906"/>
                  </a:cubicBezTo>
                  <a:lnTo>
                    <a:pt x="0" y="43557"/>
                  </a:lnTo>
                  <a:cubicBezTo>
                    <a:pt x="0" y="32005"/>
                    <a:pt x="4589" y="20926"/>
                    <a:pt x="12758" y="12758"/>
                  </a:cubicBezTo>
                  <a:cubicBezTo>
                    <a:pt x="20926" y="4589"/>
                    <a:pt x="32005" y="0"/>
                    <a:pt x="43557" y="0"/>
                  </a:cubicBezTo>
                  <a:close/>
                </a:path>
              </a:pathLst>
            </a:custGeom>
            <a:solidFill>
              <a:srgbClr val="FFCE32"/>
            </a:solidFill>
          </p:spPr>
        </p:sp>
        <p:sp>
          <p:nvSpPr>
            <p:cNvPr id="17" name="TextBox 9"/>
            <p:cNvSpPr txBox="1"/>
            <p:nvPr/>
          </p:nvSpPr>
          <p:spPr>
            <a:xfrm>
              <a:off x="0" y="-57150"/>
              <a:ext cx="1966124" cy="14266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7924800" y="5981700"/>
            <a:ext cx="10363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smtClean="0">
                <a:solidFill>
                  <a:srgbClr val="002060"/>
                </a:solidFill>
              </a:rPr>
              <a:t>https://www.youtube.com/watch?v=uiBp-Qr4ihs&amp;t=10s</a:t>
            </a:r>
            <a:endParaRPr lang="sr-Cyrl-ME" sz="3200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8024" b="-108024"/>
            </a:stretch>
          </a:blipFill>
        </p:spPr>
      </p:sp>
      <p:grpSp>
        <p:nvGrpSpPr>
          <p:cNvPr id="3" name="Group 5"/>
          <p:cNvGrpSpPr/>
          <p:nvPr/>
        </p:nvGrpSpPr>
        <p:grpSpPr>
          <a:xfrm>
            <a:off x="457200" y="7200900"/>
            <a:ext cx="8991600" cy="2819400"/>
            <a:chOff x="0" y="0"/>
            <a:chExt cx="2473914" cy="2015676"/>
          </a:xfrm>
        </p:grpSpPr>
        <p:sp>
          <p:nvSpPr>
            <p:cNvPr id="14" name="Freeform 6"/>
            <p:cNvSpPr/>
            <p:nvPr/>
          </p:nvSpPr>
          <p:spPr>
            <a:xfrm>
              <a:off x="0" y="0"/>
              <a:ext cx="2473914" cy="2015676"/>
            </a:xfrm>
            <a:custGeom>
              <a:avLst/>
              <a:gdLst/>
              <a:ahLst/>
              <a:cxnLst/>
              <a:rect l="l" t="t" r="r" b="b"/>
              <a:pathLst>
                <a:path w="2473914" h="2015676">
                  <a:moveTo>
                    <a:pt x="34617" y="0"/>
                  </a:moveTo>
                  <a:lnTo>
                    <a:pt x="2439297" y="0"/>
                  </a:lnTo>
                  <a:cubicBezTo>
                    <a:pt x="2458415" y="0"/>
                    <a:pt x="2473914" y="15498"/>
                    <a:pt x="2473914" y="34617"/>
                  </a:cubicBezTo>
                  <a:lnTo>
                    <a:pt x="2473914" y="1981059"/>
                  </a:lnTo>
                  <a:cubicBezTo>
                    <a:pt x="2473914" y="2000177"/>
                    <a:pt x="2458415" y="2015676"/>
                    <a:pt x="2439297" y="2015676"/>
                  </a:cubicBezTo>
                  <a:lnTo>
                    <a:pt x="34617" y="2015676"/>
                  </a:lnTo>
                  <a:cubicBezTo>
                    <a:pt x="15498" y="2015676"/>
                    <a:pt x="0" y="2000177"/>
                    <a:pt x="0" y="1981059"/>
                  </a:cubicBezTo>
                  <a:lnTo>
                    <a:pt x="0" y="34617"/>
                  </a:lnTo>
                  <a:cubicBezTo>
                    <a:pt x="0" y="15498"/>
                    <a:pt x="15498" y="0"/>
                    <a:pt x="34617" y="0"/>
                  </a:cubicBezTo>
                  <a:close/>
                </a:path>
              </a:pathLst>
            </a:custGeom>
            <a:solidFill>
              <a:srgbClr val="FFCE32"/>
            </a:solidFill>
          </p:spPr>
        </p:sp>
        <p:sp>
          <p:nvSpPr>
            <p:cNvPr id="15" name="TextBox 7"/>
            <p:cNvSpPr txBox="1"/>
            <p:nvPr/>
          </p:nvSpPr>
          <p:spPr>
            <a:xfrm>
              <a:off x="0" y="-57150"/>
              <a:ext cx="2473914" cy="207282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sp>
        <p:nvSpPr>
          <p:cNvPr id="20" name="Rectangle 19"/>
          <p:cNvSpPr/>
          <p:nvPr/>
        </p:nvSpPr>
        <p:spPr>
          <a:xfrm>
            <a:off x="381000" y="7373382"/>
            <a:ext cx="9067800" cy="29136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5529"/>
              </a:lnSpc>
            </a:pPr>
            <a:r>
              <a:rPr lang="sr-Cyrl-ME" sz="32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У нашем вртићу је одржан први део полагања испита за лиценцу у Установи, а сви наши приправници су успешно положили.</a:t>
            </a:r>
          </a:p>
          <a:p>
            <a:pPr algn="ctr">
              <a:lnSpc>
                <a:spcPts val="5529"/>
              </a:lnSpc>
            </a:pPr>
            <a:endParaRPr lang="en-US" sz="3200" dirty="0">
              <a:solidFill>
                <a:srgbClr val="002060"/>
              </a:solidFill>
              <a:latin typeface="Arial" pitchFamily="34" charset="0"/>
              <a:ea typeface="BM Hanna"/>
              <a:cs typeface="Arial" pitchFamily="34" charset="0"/>
              <a:sym typeface="BM Hanna"/>
            </a:endParaRPr>
          </a:p>
        </p:txBody>
      </p:sp>
      <p:pic>
        <p:nvPicPr>
          <p:cNvPr id="12" name="Picture 11" descr="прип1.jpg"/>
          <p:cNvPicPr>
            <a:picLocks noChangeAspect="1"/>
          </p:cNvPicPr>
          <p:nvPr/>
        </p:nvPicPr>
        <p:blipFill>
          <a:blip r:embed="rId3"/>
          <a:srcRect b="50000"/>
          <a:stretch>
            <a:fillRect/>
          </a:stretch>
        </p:blipFill>
        <p:spPr>
          <a:xfrm>
            <a:off x="685800" y="723900"/>
            <a:ext cx="7924799" cy="6019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Picture 12" descr="прип.jpg"/>
          <p:cNvPicPr>
            <a:picLocks noChangeAspect="1"/>
          </p:cNvPicPr>
          <p:nvPr/>
        </p:nvPicPr>
        <p:blipFill>
          <a:blip r:embed="rId4"/>
          <a:srcRect b="39542"/>
          <a:stretch>
            <a:fillRect/>
          </a:stretch>
        </p:blipFill>
        <p:spPr>
          <a:xfrm>
            <a:off x="9601200" y="266700"/>
            <a:ext cx="8458200" cy="9525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8024" b="-108024"/>
            </a:stretch>
          </a:blipFill>
        </p:spPr>
      </p:sp>
      <p:grpSp>
        <p:nvGrpSpPr>
          <p:cNvPr id="4" name="Group 5"/>
          <p:cNvGrpSpPr/>
          <p:nvPr/>
        </p:nvGrpSpPr>
        <p:grpSpPr>
          <a:xfrm>
            <a:off x="1219200" y="8267700"/>
            <a:ext cx="12420600" cy="1714500"/>
            <a:chOff x="0" y="0"/>
            <a:chExt cx="2473914" cy="2015676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473914" cy="2015676"/>
            </a:xfrm>
            <a:custGeom>
              <a:avLst/>
              <a:gdLst/>
              <a:ahLst/>
              <a:cxnLst/>
              <a:rect l="l" t="t" r="r" b="b"/>
              <a:pathLst>
                <a:path w="2473914" h="2015676">
                  <a:moveTo>
                    <a:pt x="34617" y="0"/>
                  </a:moveTo>
                  <a:lnTo>
                    <a:pt x="2439297" y="0"/>
                  </a:lnTo>
                  <a:cubicBezTo>
                    <a:pt x="2458415" y="0"/>
                    <a:pt x="2473914" y="15498"/>
                    <a:pt x="2473914" y="34617"/>
                  </a:cubicBezTo>
                  <a:lnTo>
                    <a:pt x="2473914" y="1981059"/>
                  </a:lnTo>
                  <a:cubicBezTo>
                    <a:pt x="2473914" y="2000177"/>
                    <a:pt x="2458415" y="2015676"/>
                    <a:pt x="2439297" y="2015676"/>
                  </a:cubicBezTo>
                  <a:lnTo>
                    <a:pt x="34617" y="2015676"/>
                  </a:lnTo>
                  <a:cubicBezTo>
                    <a:pt x="15498" y="2015676"/>
                    <a:pt x="0" y="2000177"/>
                    <a:pt x="0" y="1981059"/>
                  </a:cubicBezTo>
                  <a:lnTo>
                    <a:pt x="0" y="34617"/>
                  </a:lnTo>
                  <a:cubicBezTo>
                    <a:pt x="0" y="15498"/>
                    <a:pt x="15498" y="0"/>
                    <a:pt x="34617" y="0"/>
                  </a:cubicBezTo>
                  <a:close/>
                </a:path>
              </a:pathLst>
            </a:custGeom>
            <a:solidFill>
              <a:srgbClr val="FFCE32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57150"/>
              <a:ext cx="2473914" cy="207282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1828800" y="8572500"/>
            <a:ext cx="10972800" cy="10515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074"/>
              </a:lnSpc>
            </a:pPr>
            <a:r>
              <a:rPr lang="sr-Cyrl-ME" sz="4200" dirty="0" smtClean="0">
                <a:solidFill>
                  <a:srgbClr val="002060"/>
                </a:solidFill>
                <a:latin typeface="BM Hanna"/>
                <a:ea typeface="BM Hanna"/>
                <a:cs typeface="BM Hanna"/>
                <a:sym typeface="BM Hanna"/>
              </a:rPr>
              <a:t>Састанци стручног усавршавања у оквиру нашег вртића- заједница која учи</a:t>
            </a:r>
            <a:endParaRPr lang="en-US" sz="4200" dirty="0">
              <a:solidFill>
                <a:srgbClr val="002060"/>
              </a:solidFill>
              <a:latin typeface="BM Hanna"/>
              <a:ea typeface="BM Hanna"/>
              <a:cs typeface="BM Hanna"/>
              <a:sym typeface="BM Hanna"/>
            </a:endParaRPr>
          </a:p>
        </p:txBody>
      </p:sp>
      <p:pic>
        <p:nvPicPr>
          <p:cNvPr id="9" name="Picture 8" descr="су (2).jpg"/>
          <p:cNvPicPr>
            <a:picLocks noChangeAspect="1"/>
          </p:cNvPicPr>
          <p:nvPr/>
        </p:nvPicPr>
        <p:blipFill>
          <a:blip r:embed="rId3"/>
          <a:srcRect l="1567" t="4023" r="2865" b="4023"/>
          <a:stretch>
            <a:fillRect/>
          </a:stretch>
        </p:blipFill>
        <p:spPr>
          <a:xfrm>
            <a:off x="304800" y="266700"/>
            <a:ext cx="4648200" cy="7239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10" descr="су.jpg"/>
          <p:cNvPicPr>
            <a:picLocks noChangeAspect="1"/>
          </p:cNvPicPr>
          <p:nvPr/>
        </p:nvPicPr>
        <p:blipFill>
          <a:blip r:embed="rId4"/>
          <a:srcRect l="2900" t="2222" r="2857" b="3333"/>
          <a:stretch>
            <a:fillRect/>
          </a:stretch>
        </p:blipFill>
        <p:spPr>
          <a:xfrm>
            <a:off x="5105400" y="266700"/>
            <a:ext cx="4953000" cy="7239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Picture 12" descr="су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87000" y="800100"/>
            <a:ext cx="7772400" cy="701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8024" b="-108024"/>
            </a:stretch>
          </a:blipFill>
        </p:spPr>
      </p:sp>
      <p:grpSp>
        <p:nvGrpSpPr>
          <p:cNvPr id="3" name="Group 5"/>
          <p:cNvGrpSpPr/>
          <p:nvPr/>
        </p:nvGrpSpPr>
        <p:grpSpPr>
          <a:xfrm>
            <a:off x="762000" y="7429500"/>
            <a:ext cx="6553200" cy="2362200"/>
            <a:chOff x="0" y="0"/>
            <a:chExt cx="2473914" cy="2015676"/>
          </a:xfrm>
        </p:grpSpPr>
        <p:sp>
          <p:nvSpPr>
            <p:cNvPr id="14" name="Freeform 6"/>
            <p:cNvSpPr/>
            <p:nvPr/>
          </p:nvSpPr>
          <p:spPr>
            <a:xfrm>
              <a:off x="0" y="0"/>
              <a:ext cx="2473914" cy="2015676"/>
            </a:xfrm>
            <a:custGeom>
              <a:avLst/>
              <a:gdLst/>
              <a:ahLst/>
              <a:cxnLst/>
              <a:rect l="l" t="t" r="r" b="b"/>
              <a:pathLst>
                <a:path w="2473914" h="2015676">
                  <a:moveTo>
                    <a:pt x="34617" y="0"/>
                  </a:moveTo>
                  <a:lnTo>
                    <a:pt x="2439297" y="0"/>
                  </a:lnTo>
                  <a:cubicBezTo>
                    <a:pt x="2458415" y="0"/>
                    <a:pt x="2473914" y="15498"/>
                    <a:pt x="2473914" y="34617"/>
                  </a:cubicBezTo>
                  <a:lnTo>
                    <a:pt x="2473914" y="1981059"/>
                  </a:lnTo>
                  <a:cubicBezTo>
                    <a:pt x="2473914" y="2000177"/>
                    <a:pt x="2458415" y="2015676"/>
                    <a:pt x="2439297" y="2015676"/>
                  </a:cubicBezTo>
                  <a:lnTo>
                    <a:pt x="34617" y="2015676"/>
                  </a:lnTo>
                  <a:cubicBezTo>
                    <a:pt x="15498" y="2015676"/>
                    <a:pt x="0" y="2000177"/>
                    <a:pt x="0" y="1981059"/>
                  </a:cubicBezTo>
                  <a:lnTo>
                    <a:pt x="0" y="34617"/>
                  </a:lnTo>
                  <a:cubicBezTo>
                    <a:pt x="0" y="15498"/>
                    <a:pt x="15498" y="0"/>
                    <a:pt x="34617" y="0"/>
                  </a:cubicBezTo>
                  <a:close/>
                </a:path>
              </a:pathLst>
            </a:custGeom>
            <a:solidFill>
              <a:srgbClr val="FFCE32"/>
            </a:solidFill>
          </p:spPr>
        </p:sp>
        <p:sp>
          <p:nvSpPr>
            <p:cNvPr id="15" name="TextBox 7"/>
            <p:cNvSpPr txBox="1"/>
            <p:nvPr/>
          </p:nvSpPr>
          <p:spPr>
            <a:xfrm>
              <a:off x="0" y="-57150"/>
              <a:ext cx="2473914" cy="207282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sp>
        <p:nvSpPr>
          <p:cNvPr id="20" name="Rectangle 19"/>
          <p:cNvSpPr/>
          <p:nvPr/>
        </p:nvSpPr>
        <p:spPr>
          <a:xfrm>
            <a:off x="838200" y="7429500"/>
            <a:ext cx="6400800" cy="2208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5529"/>
              </a:lnSpc>
            </a:pPr>
            <a:r>
              <a:rPr lang="sr-Cyrl-ME" sz="32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Састанак Тима за заштиту на нивоу Установе- извештај и планови за даљи рад Тима</a:t>
            </a:r>
            <a:endParaRPr lang="en-US" sz="3200" dirty="0">
              <a:solidFill>
                <a:srgbClr val="002060"/>
              </a:solidFill>
              <a:latin typeface="Arial" pitchFamily="34" charset="0"/>
              <a:ea typeface="BM Hanna"/>
              <a:cs typeface="Arial" pitchFamily="34" charset="0"/>
              <a:sym typeface="BM Hanna"/>
            </a:endParaRPr>
          </a:p>
        </p:txBody>
      </p:sp>
      <p:grpSp>
        <p:nvGrpSpPr>
          <p:cNvPr id="12" name="Group 5"/>
          <p:cNvGrpSpPr/>
          <p:nvPr/>
        </p:nvGrpSpPr>
        <p:grpSpPr>
          <a:xfrm>
            <a:off x="9525000" y="7962900"/>
            <a:ext cx="7924800" cy="2019300"/>
            <a:chOff x="0" y="0"/>
            <a:chExt cx="2473914" cy="2015676"/>
          </a:xfrm>
        </p:grpSpPr>
        <p:sp>
          <p:nvSpPr>
            <p:cNvPr id="13" name="Freeform 6"/>
            <p:cNvSpPr/>
            <p:nvPr/>
          </p:nvSpPr>
          <p:spPr>
            <a:xfrm>
              <a:off x="0" y="0"/>
              <a:ext cx="2473914" cy="2015676"/>
            </a:xfrm>
            <a:custGeom>
              <a:avLst/>
              <a:gdLst/>
              <a:ahLst/>
              <a:cxnLst/>
              <a:rect l="l" t="t" r="r" b="b"/>
              <a:pathLst>
                <a:path w="2473914" h="2015676">
                  <a:moveTo>
                    <a:pt x="34617" y="0"/>
                  </a:moveTo>
                  <a:lnTo>
                    <a:pt x="2439297" y="0"/>
                  </a:lnTo>
                  <a:cubicBezTo>
                    <a:pt x="2458415" y="0"/>
                    <a:pt x="2473914" y="15498"/>
                    <a:pt x="2473914" y="34617"/>
                  </a:cubicBezTo>
                  <a:lnTo>
                    <a:pt x="2473914" y="1981059"/>
                  </a:lnTo>
                  <a:cubicBezTo>
                    <a:pt x="2473914" y="2000177"/>
                    <a:pt x="2458415" y="2015676"/>
                    <a:pt x="2439297" y="2015676"/>
                  </a:cubicBezTo>
                  <a:lnTo>
                    <a:pt x="34617" y="2015676"/>
                  </a:lnTo>
                  <a:cubicBezTo>
                    <a:pt x="15498" y="2015676"/>
                    <a:pt x="0" y="2000177"/>
                    <a:pt x="0" y="1981059"/>
                  </a:cubicBezTo>
                  <a:lnTo>
                    <a:pt x="0" y="34617"/>
                  </a:lnTo>
                  <a:cubicBezTo>
                    <a:pt x="0" y="15498"/>
                    <a:pt x="15498" y="0"/>
                    <a:pt x="34617" y="0"/>
                  </a:cubicBezTo>
                  <a:close/>
                </a:path>
              </a:pathLst>
            </a:custGeom>
            <a:solidFill>
              <a:srgbClr val="FFCE32"/>
            </a:solidFill>
          </p:spPr>
        </p:sp>
        <p:sp>
          <p:nvSpPr>
            <p:cNvPr id="16" name="TextBox 7"/>
            <p:cNvSpPr txBox="1"/>
            <p:nvPr/>
          </p:nvSpPr>
          <p:spPr>
            <a:xfrm>
              <a:off x="0" y="-57150"/>
              <a:ext cx="2473914" cy="207282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pic>
        <p:nvPicPr>
          <p:cNvPr id="19" name="Picture 18" descr="саст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1257300"/>
            <a:ext cx="8162925" cy="5829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1" name="Picture 20" descr="саст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63200" y="266700"/>
            <a:ext cx="5486400" cy="7315200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9753600" y="8191500"/>
            <a:ext cx="7391400" cy="1502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5529"/>
              </a:lnSpc>
            </a:pPr>
            <a:r>
              <a:rPr lang="sr-Cyrl-ME" sz="32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Састанак Тима за самовредновање- професионална заједница учења</a:t>
            </a:r>
            <a:endParaRPr lang="en-US" sz="3200" dirty="0">
              <a:solidFill>
                <a:srgbClr val="002060"/>
              </a:solidFill>
              <a:latin typeface="Arial" pitchFamily="34" charset="0"/>
              <a:ea typeface="BM Hanna"/>
              <a:cs typeface="Arial" pitchFamily="34" charset="0"/>
              <a:sym typeface="BM Han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7654412930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34400" y="3543300"/>
            <a:ext cx="9753600" cy="6743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IMG_20251211_0920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502257" cy="10287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 flipV="1">
            <a:off x="8610600" y="0"/>
            <a:ext cx="9677400" cy="3771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991600" y="647700"/>
            <a:ext cx="8534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Пано за родитеље </a:t>
            </a:r>
          </a:p>
          <a:p>
            <a:r>
              <a:rPr lang="sr-Cyrl-RS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Приказ превентивних активности </a:t>
            </a:r>
            <a:endParaRPr lang="en-US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8024" b="-108024"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7162800" y="7734300"/>
            <a:ext cx="10820400" cy="2171700"/>
            <a:chOff x="0" y="0"/>
            <a:chExt cx="2473914" cy="2015676"/>
          </a:xfrm>
        </p:grpSpPr>
        <p:sp>
          <p:nvSpPr>
            <p:cNvPr id="14" name="Freeform 6"/>
            <p:cNvSpPr/>
            <p:nvPr/>
          </p:nvSpPr>
          <p:spPr>
            <a:xfrm>
              <a:off x="0" y="0"/>
              <a:ext cx="2473914" cy="2015676"/>
            </a:xfrm>
            <a:custGeom>
              <a:avLst/>
              <a:gdLst/>
              <a:ahLst/>
              <a:cxnLst/>
              <a:rect l="l" t="t" r="r" b="b"/>
              <a:pathLst>
                <a:path w="2473914" h="2015676">
                  <a:moveTo>
                    <a:pt x="34617" y="0"/>
                  </a:moveTo>
                  <a:lnTo>
                    <a:pt x="2439297" y="0"/>
                  </a:lnTo>
                  <a:cubicBezTo>
                    <a:pt x="2458415" y="0"/>
                    <a:pt x="2473914" y="15498"/>
                    <a:pt x="2473914" y="34617"/>
                  </a:cubicBezTo>
                  <a:lnTo>
                    <a:pt x="2473914" y="1981059"/>
                  </a:lnTo>
                  <a:cubicBezTo>
                    <a:pt x="2473914" y="2000177"/>
                    <a:pt x="2458415" y="2015676"/>
                    <a:pt x="2439297" y="2015676"/>
                  </a:cubicBezTo>
                  <a:lnTo>
                    <a:pt x="34617" y="2015676"/>
                  </a:lnTo>
                  <a:cubicBezTo>
                    <a:pt x="15498" y="2015676"/>
                    <a:pt x="0" y="2000177"/>
                    <a:pt x="0" y="1981059"/>
                  </a:cubicBezTo>
                  <a:lnTo>
                    <a:pt x="0" y="34617"/>
                  </a:lnTo>
                  <a:cubicBezTo>
                    <a:pt x="0" y="15498"/>
                    <a:pt x="15498" y="0"/>
                    <a:pt x="34617" y="0"/>
                  </a:cubicBezTo>
                  <a:close/>
                </a:path>
              </a:pathLst>
            </a:custGeom>
            <a:solidFill>
              <a:srgbClr val="FFCE32"/>
            </a:solidFill>
          </p:spPr>
        </p:sp>
        <p:sp>
          <p:nvSpPr>
            <p:cNvPr id="15" name="TextBox 7"/>
            <p:cNvSpPr txBox="1"/>
            <p:nvPr/>
          </p:nvSpPr>
          <p:spPr>
            <a:xfrm>
              <a:off x="0" y="-57150"/>
              <a:ext cx="2473914" cy="207282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sp>
        <p:nvSpPr>
          <p:cNvPr id="20" name="Rectangle 19"/>
          <p:cNvSpPr/>
          <p:nvPr/>
        </p:nvSpPr>
        <p:spPr>
          <a:xfrm>
            <a:off x="7010400" y="7734300"/>
            <a:ext cx="10972800" cy="2208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5529"/>
              </a:lnSpc>
            </a:pPr>
            <a:r>
              <a:rPr lang="sr-Cyrl-ME" sz="36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Заједнички договор тима у вези приказа приручника ,,Оквир дигиталних компетенција васпитача” на Васпитно-образовном већу </a:t>
            </a:r>
            <a:endParaRPr lang="en-US" sz="3600" dirty="0">
              <a:solidFill>
                <a:srgbClr val="002060"/>
              </a:solidFill>
              <a:latin typeface="Arial" pitchFamily="34" charset="0"/>
              <a:ea typeface="BM Hanna"/>
              <a:cs typeface="Arial" pitchFamily="34" charset="0"/>
              <a:sym typeface="BM Hanna"/>
            </a:endParaRPr>
          </a:p>
        </p:txBody>
      </p:sp>
      <p:pic>
        <p:nvPicPr>
          <p:cNvPr id="16" name="Picture 15" descr="вов саст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200" y="419100"/>
            <a:ext cx="9245600" cy="6934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08024" b="-108024"/>
            </a:stretch>
          </a:blipFill>
        </p:spPr>
      </p:sp>
      <p:grpSp>
        <p:nvGrpSpPr>
          <p:cNvPr id="3" name="Group 5"/>
          <p:cNvGrpSpPr/>
          <p:nvPr/>
        </p:nvGrpSpPr>
        <p:grpSpPr>
          <a:xfrm>
            <a:off x="762000" y="7505700"/>
            <a:ext cx="6553200" cy="1981200"/>
            <a:chOff x="0" y="0"/>
            <a:chExt cx="2473914" cy="2015676"/>
          </a:xfrm>
        </p:grpSpPr>
        <p:sp>
          <p:nvSpPr>
            <p:cNvPr id="14" name="Freeform 6"/>
            <p:cNvSpPr/>
            <p:nvPr/>
          </p:nvSpPr>
          <p:spPr>
            <a:xfrm>
              <a:off x="0" y="0"/>
              <a:ext cx="2473914" cy="2015676"/>
            </a:xfrm>
            <a:custGeom>
              <a:avLst/>
              <a:gdLst/>
              <a:ahLst/>
              <a:cxnLst/>
              <a:rect l="l" t="t" r="r" b="b"/>
              <a:pathLst>
                <a:path w="2473914" h="2015676">
                  <a:moveTo>
                    <a:pt x="34617" y="0"/>
                  </a:moveTo>
                  <a:lnTo>
                    <a:pt x="2439297" y="0"/>
                  </a:lnTo>
                  <a:cubicBezTo>
                    <a:pt x="2458415" y="0"/>
                    <a:pt x="2473914" y="15498"/>
                    <a:pt x="2473914" y="34617"/>
                  </a:cubicBezTo>
                  <a:lnTo>
                    <a:pt x="2473914" y="1981059"/>
                  </a:lnTo>
                  <a:cubicBezTo>
                    <a:pt x="2473914" y="2000177"/>
                    <a:pt x="2458415" y="2015676"/>
                    <a:pt x="2439297" y="2015676"/>
                  </a:cubicBezTo>
                  <a:lnTo>
                    <a:pt x="34617" y="2015676"/>
                  </a:lnTo>
                  <a:cubicBezTo>
                    <a:pt x="15498" y="2015676"/>
                    <a:pt x="0" y="2000177"/>
                    <a:pt x="0" y="1981059"/>
                  </a:cubicBezTo>
                  <a:lnTo>
                    <a:pt x="0" y="34617"/>
                  </a:lnTo>
                  <a:cubicBezTo>
                    <a:pt x="0" y="15498"/>
                    <a:pt x="15498" y="0"/>
                    <a:pt x="34617" y="0"/>
                  </a:cubicBezTo>
                  <a:close/>
                </a:path>
              </a:pathLst>
            </a:custGeom>
            <a:solidFill>
              <a:srgbClr val="FFCE32"/>
            </a:solidFill>
          </p:spPr>
        </p:sp>
        <p:sp>
          <p:nvSpPr>
            <p:cNvPr id="15" name="TextBox 7"/>
            <p:cNvSpPr txBox="1"/>
            <p:nvPr/>
          </p:nvSpPr>
          <p:spPr>
            <a:xfrm>
              <a:off x="0" y="-57150"/>
              <a:ext cx="2473914" cy="207282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sp>
        <p:nvSpPr>
          <p:cNvPr id="20" name="Rectangle 19"/>
          <p:cNvSpPr/>
          <p:nvPr/>
        </p:nvSpPr>
        <p:spPr>
          <a:xfrm>
            <a:off x="609600" y="7353300"/>
            <a:ext cx="6553200" cy="2208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5529"/>
              </a:lnSpc>
            </a:pPr>
            <a:r>
              <a:rPr lang="sr-Cyrl-ME" sz="32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Приказ водича за васпитаче ,,Менторство”, васпитно-образовно веће</a:t>
            </a:r>
            <a:endParaRPr lang="en-US" sz="3200" dirty="0">
              <a:solidFill>
                <a:srgbClr val="002060"/>
              </a:solidFill>
              <a:latin typeface="Arial" pitchFamily="34" charset="0"/>
              <a:ea typeface="BM Hanna"/>
              <a:cs typeface="Arial" pitchFamily="34" charset="0"/>
              <a:sym typeface="BM Hanna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8839200" y="7962900"/>
            <a:ext cx="7924800" cy="2019300"/>
            <a:chOff x="0" y="0"/>
            <a:chExt cx="2473914" cy="2015676"/>
          </a:xfrm>
        </p:grpSpPr>
        <p:sp>
          <p:nvSpPr>
            <p:cNvPr id="13" name="Freeform 6"/>
            <p:cNvSpPr/>
            <p:nvPr/>
          </p:nvSpPr>
          <p:spPr>
            <a:xfrm>
              <a:off x="0" y="0"/>
              <a:ext cx="2473914" cy="2015676"/>
            </a:xfrm>
            <a:custGeom>
              <a:avLst/>
              <a:gdLst/>
              <a:ahLst/>
              <a:cxnLst/>
              <a:rect l="l" t="t" r="r" b="b"/>
              <a:pathLst>
                <a:path w="2473914" h="2015676">
                  <a:moveTo>
                    <a:pt x="34617" y="0"/>
                  </a:moveTo>
                  <a:lnTo>
                    <a:pt x="2439297" y="0"/>
                  </a:lnTo>
                  <a:cubicBezTo>
                    <a:pt x="2458415" y="0"/>
                    <a:pt x="2473914" y="15498"/>
                    <a:pt x="2473914" y="34617"/>
                  </a:cubicBezTo>
                  <a:lnTo>
                    <a:pt x="2473914" y="1981059"/>
                  </a:lnTo>
                  <a:cubicBezTo>
                    <a:pt x="2473914" y="2000177"/>
                    <a:pt x="2458415" y="2015676"/>
                    <a:pt x="2439297" y="2015676"/>
                  </a:cubicBezTo>
                  <a:lnTo>
                    <a:pt x="34617" y="2015676"/>
                  </a:lnTo>
                  <a:cubicBezTo>
                    <a:pt x="15498" y="2015676"/>
                    <a:pt x="0" y="2000177"/>
                    <a:pt x="0" y="1981059"/>
                  </a:cubicBezTo>
                  <a:lnTo>
                    <a:pt x="0" y="34617"/>
                  </a:lnTo>
                  <a:cubicBezTo>
                    <a:pt x="0" y="15498"/>
                    <a:pt x="15498" y="0"/>
                    <a:pt x="34617" y="0"/>
                  </a:cubicBezTo>
                  <a:close/>
                </a:path>
              </a:pathLst>
            </a:custGeom>
            <a:solidFill>
              <a:srgbClr val="FFCE32"/>
            </a:solidFill>
          </p:spPr>
        </p:sp>
        <p:sp>
          <p:nvSpPr>
            <p:cNvPr id="16" name="TextBox 7"/>
            <p:cNvSpPr txBox="1"/>
            <p:nvPr/>
          </p:nvSpPr>
          <p:spPr>
            <a:xfrm>
              <a:off x="0" y="-57150"/>
              <a:ext cx="2473914" cy="207282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sp>
        <p:nvSpPr>
          <p:cNvPr id="24" name="Rectangle 23"/>
          <p:cNvSpPr/>
          <p:nvPr/>
        </p:nvSpPr>
        <p:spPr>
          <a:xfrm>
            <a:off x="9067800" y="8191500"/>
            <a:ext cx="7391400" cy="1502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5529"/>
              </a:lnSpc>
            </a:pPr>
            <a:r>
              <a:rPr lang="sr-Cyrl-ME" sz="3200" dirty="0" smtClean="0">
                <a:solidFill>
                  <a:srgbClr val="002060"/>
                </a:solidFill>
                <a:latin typeface="Arial" pitchFamily="34" charset="0"/>
                <a:ea typeface="BM Hanna"/>
                <a:cs typeface="Arial" pitchFamily="34" charset="0"/>
                <a:sym typeface="BM Hanna"/>
              </a:rPr>
              <a:t>Компетентан васпитач- компетентно дете, васпитно-образовно веће </a:t>
            </a:r>
            <a:endParaRPr lang="en-US" sz="3200" dirty="0">
              <a:solidFill>
                <a:srgbClr val="002060"/>
              </a:solidFill>
              <a:latin typeface="Arial" pitchFamily="34" charset="0"/>
              <a:ea typeface="BM Hanna"/>
              <a:cs typeface="Arial" pitchFamily="34" charset="0"/>
              <a:sym typeface="BM Hanna"/>
            </a:endParaRPr>
          </a:p>
        </p:txBody>
      </p:sp>
      <p:pic>
        <p:nvPicPr>
          <p:cNvPr id="17" name="Picture 16" descr="вов 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1257300"/>
            <a:ext cx="7772400" cy="5829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5" name="Picture 24" descr="вов.jpg"/>
          <p:cNvPicPr>
            <a:picLocks noChangeAspect="1"/>
          </p:cNvPicPr>
          <p:nvPr/>
        </p:nvPicPr>
        <p:blipFill>
          <a:blip r:embed="rId4"/>
          <a:srcRect l="11029"/>
          <a:stretch>
            <a:fillRect/>
          </a:stretch>
        </p:blipFill>
        <p:spPr>
          <a:xfrm>
            <a:off x="8686800" y="1257300"/>
            <a:ext cx="9220200" cy="5829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414</TotalTime>
  <Words>587</Words>
  <Application>Microsoft Office PowerPoint</Application>
  <PresentationFormat>Custom</PresentationFormat>
  <Paragraphs>43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7" baseType="lpstr">
      <vt:lpstr>Arial</vt:lpstr>
      <vt:lpstr>Calibri</vt:lpstr>
      <vt:lpstr>Canva Sans Bold</vt:lpstr>
      <vt:lpstr>Jeepers</vt:lpstr>
      <vt:lpstr>BM Hanna</vt:lpstr>
      <vt:lpstr>Symphony Bold</vt:lpstr>
      <vt:lpstr>Canva Sans</vt:lpstr>
      <vt:lpstr>Times New Roman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and Yellow Illustrative Digital Education Presentation</dc:title>
  <dc:creator>NN</dc:creator>
  <cp:lastModifiedBy>NN</cp:lastModifiedBy>
  <cp:revision>72</cp:revision>
  <dcterms:created xsi:type="dcterms:W3CDTF">2006-08-16T00:00:00Z</dcterms:created>
  <dcterms:modified xsi:type="dcterms:W3CDTF">2025-12-11T08:30:04Z</dcterms:modified>
  <dc:identifier>DAG5askETCg</dc:identifier>
</cp:coreProperties>
</file>