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</p:sldMasterIdLst>
  <p:sldIdLst>
    <p:sldId id="256" r:id="rId2"/>
    <p:sldId id="267" r:id="rId3"/>
    <p:sldId id="272" r:id="rId4"/>
    <p:sldId id="268" r:id="rId5"/>
    <p:sldId id="270" r:id="rId6"/>
    <p:sldId id="271" r:id="rId7"/>
    <p:sldId id="269" r:id="rId8"/>
    <p:sldId id="275" r:id="rId9"/>
    <p:sldId id="257" r:id="rId10"/>
    <p:sldId id="280" r:id="rId11"/>
    <p:sldId id="258" r:id="rId12"/>
    <p:sldId id="281" r:id="rId13"/>
    <p:sldId id="282" r:id="rId14"/>
    <p:sldId id="276" r:id="rId15"/>
    <p:sldId id="277" r:id="rId16"/>
    <p:sldId id="278" r:id="rId17"/>
    <p:sldId id="279" r:id="rId18"/>
    <p:sldId id="262" r:id="rId19"/>
    <p:sldId id="283" r:id="rId20"/>
    <p:sldId id="284" r:id="rId21"/>
    <p:sldId id="274" r:id="rId2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rbel" panose="020B0503020204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rbel" panose="020B0503020204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rbel" panose="020B0503020204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rbel" panose="020B0503020204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rbel" panose="020B0503020204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90" d="100"/>
          <a:sy n="90" d="100"/>
        </p:scale>
        <p:origin x="-1234" y="24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D672F0-B8B3-4B4D-A906-C8398A5F1BEE}" type="datetimeFigureOut">
              <a:rPr lang="en-US" smtClean="0"/>
              <a:pPr>
                <a:defRPr/>
              </a:pPr>
              <a:t>12/15/2025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BE14E-33FD-4983-B917-974BAD6B33F6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82ECE64-BFB9-4DEB-A6CF-6065BAB3E131}" type="datetimeFigureOut">
              <a:rPr lang="en-US" smtClean="0"/>
              <a:pPr>
                <a:defRPr/>
              </a:pPr>
              <a:t>12/15/2025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D12395-A75E-4C68-9271-2DA8E4524391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7CEB316-85CD-4BA0-8E51-B015044BD671}" type="datetimeFigureOut">
              <a:rPr lang="en-US" smtClean="0"/>
              <a:pPr>
                <a:defRPr/>
              </a:pPr>
              <a:t>12/15/2025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AC3E32B-110E-491A-9679-52EEB4A2481C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BE47054-191E-4C59-A8DF-F1F8359C97E5}" type="datetimeFigureOut">
              <a:rPr lang="en-US" smtClean="0"/>
              <a:pPr>
                <a:defRPr/>
              </a:pPr>
              <a:t>12/15/2025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D8E4E-F40E-4C32-8D8D-37B3355FCC27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DDEA45-6EEE-4D08-837D-3D17B91EBEA2}" type="datetimeFigureOut">
              <a:rPr lang="en-US" smtClean="0"/>
              <a:pPr>
                <a:defRPr/>
              </a:pPr>
              <a:t>12/15/2025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30C19C-20CA-48BC-8FE0-115B8C03C03F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F0772F1-CA21-4502-AE72-1CB361176FB1}" type="datetimeFigureOut">
              <a:rPr lang="en-US" smtClean="0"/>
              <a:pPr>
                <a:defRPr/>
              </a:pPr>
              <a:t>12/15/2025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F0801-45BD-4284-A2C8-80DF1F0310BE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CCC4DCA-F4BE-4D20-9C42-1DB2E8934C7A}" type="datetimeFigureOut">
              <a:rPr lang="en-US" smtClean="0"/>
              <a:pPr>
                <a:defRPr/>
              </a:pPr>
              <a:t>12/15/2025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6B0D7-35EE-427B-81A4-4BB167925EE4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302B4B7-000F-44EC-B097-853368C8AC33}" type="datetimeFigureOut">
              <a:rPr lang="en-US" smtClean="0"/>
              <a:pPr>
                <a:defRPr/>
              </a:pPr>
              <a:t>12/15/2025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47E82E-7907-407D-9AF0-B7449D43E47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9ACBF2-50C5-4A54-ADAF-F8310F43A674}" type="datetimeFigureOut">
              <a:rPr lang="en-US" smtClean="0"/>
              <a:pPr>
                <a:defRPr/>
              </a:pPr>
              <a:t>12/15/2025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392D1-4086-4C72-BC8A-9B25465F0787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30C176-5541-4382-852D-934B5064025E}" type="datetimeFigureOut">
              <a:rPr lang="en-US" smtClean="0"/>
              <a:pPr>
                <a:defRPr/>
              </a:pPr>
              <a:t>12/15/2025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9CFCA-986A-4C14-B592-B5968165ACA5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17D22F-8086-46C8-AF33-72DFA0F21094}" type="datetimeFigureOut">
              <a:rPr lang="en-US" smtClean="0"/>
              <a:pPr>
                <a:defRPr/>
              </a:pPr>
              <a:t>12/15/2025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96F2D-ADD5-498E-817B-C1B23AE78DFA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66CBA496-1816-4E45-AAC6-6E04C5ADD9D7}" type="datetimeFigureOut">
              <a:rPr lang="en-US" smtClean="0"/>
              <a:pPr>
                <a:defRPr/>
              </a:pPr>
              <a:t>12/15/2025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59D8C25-EE3C-468F-B205-BEEBEE24A7A6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ubtitle 2">
            <a:extLst>
              <a:ext uri="{FF2B5EF4-FFF2-40B4-BE49-F238E27FC236}">
                <a16:creationId xmlns:a16="http://schemas.microsoft.com/office/drawing/2014/main" xmlns="" id="{4582AA47-DDB3-5D6B-4E99-C106FC9639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4213" y="908050"/>
            <a:ext cx="8204200" cy="862013"/>
          </a:xfrm>
        </p:spPr>
        <p:txBody>
          <a:bodyPr>
            <a:normAutofit/>
          </a:bodyPr>
          <a:lstStyle/>
          <a:p>
            <a:pPr>
              <a:spcBef>
                <a:spcPct val="0"/>
              </a:spcBef>
            </a:pPr>
            <a:r>
              <a:rPr lang="sr-Cyrl-RS" alt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Вртић </a:t>
            </a:r>
            <a:r>
              <a:rPr lang="sr-Cyrl-RS" alt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Cyrl-RS" altLang="en-US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Звончић </a:t>
            </a:r>
            <a:r>
              <a:rPr lang="sr-Cyrl-RS" altLang="en-US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sr-Cyrl-RS" altLang="en-US" sz="40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endParaRPr lang="sr-Cyrl-RS" alt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endParaRPr lang="sr-Cyrl-RS" alt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endParaRPr lang="en-US" alt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5" name="Picture 5">
            <a:extLst>
              <a:ext uri="{FF2B5EF4-FFF2-40B4-BE49-F238E27FC236}">
                <a16:creationId xmlns:a16="http://schemas.microsoft.com/office/drawing/2014/main" xmlns="" id="{37E7943F-EBDC-CC2B-E812-80E0C57A8A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29058" y="2143116"/>
            <a:ext cx="4857784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1406" y="2714620"/>
            <a:ext cx="3143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800" b="1" dirty="0" smtClean="0">
                <a:latin typeface="+mn-lt"/>
              </a:rPr>
              <a:t>Билтен</a:t>
            </a:r>
          </a:p>
          <a:p>
            <a:endParaRPr lang="sr-Cyrl-RS" sz="2800" b="1" dirty="0" smtClean="0">
              <a:latin typeface="+mn-lt"/>
            </a:endParaRPr>
          </a:p>
          <a:p>
            <a:r>
              <a:rPr lang="sr-Cyrl-RS" sz="2800" b="1" dirty="0" smtClean="0">
                <a:latin typeface="+mn-lt"/>
              </a:rPr>
              <a:t>Новембар  2025.</a:t>
            </a:r>
            <a:endParaRPr lang="en-US" sz="2800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>
            <a:extLst>
              <a:ext uri="{FF2B5EF4-FFF2-40B4-BE49-F238E27FC236}">
                <a16:creationId xmlns:a16="http://schemas.microsoft.com/office/drawing/2014/main" xmlns="" id="{D4F9B070-800F-9436-38F7-7C979A0F5E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00430" y="214290"/>
            <a:ext cx="5500726" cy="60007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28596" y="428604"/>
            <a:ext cx="607223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sr-Cyrl-RS" sz="2400" b="1" dirty="0" smtClean="0">
              <a:latin typeface="+mn-lt"/>
            </a:endParaRPr>
          </a:p>
          <a:p>
            <a:endParaRPr lang="sr-Cyrl-RS" sz="2400" b="1" dirty="0" smtClean="0">
              <a:latin typeface="+mn-lt"/>
            </a:endParaRPr>
          </a:p>
          <a:p>
            <a:endParaRPr lang="sr-Cyrl-RS" sz="2400" b="1" dirty="0" smtClean="0">
              <a:latin typeface="+mn-lt"/>
            </a:endParaRPr>
          </a:p>
          <a:p>
            <a:endParaRPr lang="sr-Cyrl-RS" sz="2400" b="1" dirty="0" smtClean="0">
              <a:latin typeface="+mn-lt"/>
            </a:endParaRPr>
          </a:p>
          <a:p>
            <a:endParaRPr lang="sr-Cyrl-RS" sz="2400" b="1" dirty="0" smtClean="0">
              <a:latin typeface="+mn-lt"/>
            </a:endParaRPr>
          </a:p>
          <a:p>
            <a:endParaRPr lang="sr-Cyrl-RS" sz="2400" b="1" dirty="0" smtClean="0">
              <a:latin typeface="+mn-lt"/>
            </a:endParaRPr>
          </a:p>
          <a:p>
            <a:r>
              <a:rPr lang="sr-Cyrl-RS" sz="2400" dirty="0" smtClean="0">
                <a:latin typeface="+mn-lt"/>
              </a:rPr>
              <a:t>Драмске игре </a:t>
            </a:r>
            <a:endParaRPr lang="en-US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xmlns="" id="{AAA57030-4B96-D589-4CCC-FF0D2E8A93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24187" y="142852"/>
            <a:ext cx="6119813" cy="65008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1643050"/>
            <a:ext cx="307180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sr-Cyrl-RS" sz="2400" dirty="0" smtClean="0">
              <a:latin typeface="+mn-lt"/>
            </a:endParaRPr>
          </a:p>
          <a:p>
            <a:endParaRPr lang="sr-Cyrl-RS" sz="2400" dirty="0" smtClean="0">
              <a:latin typeface="+mn-lt"/>
            </a:endParaRPr>
          </a:p>
          <a:p>
            <a:endParaRPr lang="sr-Cyrl-RS" sz="2400" dirty="0" smtClean="0">
              <a:latin typeface="+mn-lt"/>
            </a:endParaRPr>
          </a:p>
          <a:p>
            <a:endParaRPr lang="sr-Cyrl-RS" sz="2400" dirty="0" smtClean="0">
              <a:latin typeface="+mn-lt"/>
            </a:endParaRPr>
          </a:p>
          <a:p>
            <a:r>
              <a:rPr lang="sr-Cyrl-RS" sz="2400" dirty="0" smtClean="0">
                <a:latin typeface="+mn-lt"/>
              </a:rPr>
              <a:t>Моћ лутке/моћ детета</a:t>
            </a:r>
            <a:endParaRPr lang="en-US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>
            <a:extLst>
              <a:ext uri="{FF2B5EF4-FFF2-40B4-BE49-F238E27FC236}">
                <a16:creationId xmlns:a16="http://schemas.microsoft.com/office/drawing/2014/main" xmlns="" id="{1BAA5328-6B3D-5B5A-E768-D812BD2F07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282" y="1428737"/>
            <a:ext cx="2681318" cy="5092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4">
            <a:extLst>
              <a:ext uri="{FF2B5EF4-FFF2-40B4-BE49-F238E27FC236}">
                <a16:creationId xmlns:a16="http://schemas.microsoft.com/office/drawing/2014/main" xmlns="" id="{4ABD02D5-9B15-3E2E-5426-A8C42BABDE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43240" y="2000240"/>
            <a:ext cx="2427288" cy="4572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5">
            <a:extLst>
              <a:ext uri="{FF2B5EF4-FFF2-40B4-BE49-F238E27FC236}">
                <a16:creationId xmlns:a16="http://schemas.microsoft.com/office/drawing/2014/main" xmlns="" id="{81D1EFF4-1D42-16A3-61C7-37C3F311CC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86446" y="1500175"/>
            <a:ext cx="3106729" cy="5021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28596" y="500042"/>
            <a:ext cx="8501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Истраживачке игре деце вас.гр. </a:t>
            </a:r>
            <a:r>
              <a:rPr lang="sr-Cyrl-BA" sz="2400" dirty="0" smtClean="0">
                <a:latin typeface="Times New Roman" pitchFamily="18" charset="0"/>
                <a:cs typeface="Times New Roman" pitchFamily="18" charset="0"/>
              </a:rPr>
              <a:t>у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 години пред полазак у школу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>
            <a:extLst>
              <a:ext uri="{FF2B5EF4-FFF2-40B4-BE49-F238E27FC236}">
                <a16:creationId xmlns:a16="http://schemas.microsoft.com/office/drawing/2014/main" xmlns="" id="{E0CA03D5-329C-D095-19A1-596FC2773A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034" y="2000240"/>
            <a:ext cx="3003550" cy="44132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4">
            <a:extLst>
              <a:ext uri="{FF2B5EF4-FFF2-40B4-BE49-F238E27FC236}">
                <a16:creationId xmlns:a16="http://schemas.microsoft.com/office/drawing/2014/main" xmlns="" id="{C600079C-BFA7-EAFA-B0B6-AAD92BA27C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43306" y="2000240"/>
            <a:ext cx="5257800" cy="44370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57224" y="857232"/>
            <a:ext cx="68580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+mn-lt"/>
              </a:rPr>
              <a:t>Истраживачко питање </a:t>
            </a:r>
            <a:endParaRPr lang="en-US" sz="2400" dirty="0" smtClean="0">
              <a:latin typeface="+mn-lt"/>
            </a:endParaRPr>
          </a:p>
          <a:p>
            <a:r>
              <a:rPr lang="sr-Cyrl-RS" sz="2400" dirty="0" smtClean="0">
                <a:latin typeface="+mn-lt"/>
              </a:rPr>
              <a:t>Да ли су све гљиве јестиве ? </a:t>
            </a:r>
            <a:endParaRPr lang="en-US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Content Placeholder 3">
            <a:extLst>
              <a:ext uri="{FF2B5EF4-FFF2-40B4-BE49-F238E27FC236}">
                <a16:creationId xmlns:a16="http://schemas.microsoft.com/office/drawing/2014/main" xmlns="" id="{9A61A258-F51B-528E-908A-BFE3E91FD2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0" y="857232"/>
            <a:ext cx="3000364" cy="3000396"/>
          </a:xfrm>
        </p:spPr>
      </p:pic>
      <p:pic>
        <p:nvPicPr>
          <p:cNvPr id="15364" name="Picture 4">
            <a:extLst>
              <a:ext uri="{FF2B5EF4-FFF2-40B4-BE49-F238E27FC236}">
                <a16:creationId xmlns:a16="http://schemas.microsoft.com/office/drawing/2014/main" xmlns="" id="{D5517B12-A778-0ED6-421B-DF469E2E10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857604"/>
            <a:ext cx="2995613" cy="3000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5">
            <a:extLst>
              <a:ext uri="{FF2B5EF4-FFF2-40B4-BE49-F238E27FC236}">
                <a16:creationId xmlns:a16="http://schemas.microsoft.com/office/drawing/2014/main" xmlns="" id="{9454D44B-3466-E148-5831-B83884B86D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14646" y="2143116"/>
            <a:ext cx="5929354" cy="39671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28596" y="357166"/>
            <a:ext cx="84296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+mn-lt"/>
              </a:rPr>
              <a:t>Ватрогасац у вас.гр.,,</a:t>
            </a:r>
            <a:r>
              <a:rPr lang="sr-Cyrl-BA" sz="2400" dirty="0" smtClean="0">
                <a:latin typeface="+mn-lt"/>
              </a:rPr>
              <a:t>Јабука</a:t>
            </a:r>
            <a:r>
              <a:rPr lang="sr-Cyrl-RS" sz="2400" dirty="0" smtClean="0">
                <a:latin typeface="+mn-lt"/>
              </a:rPr>
              <a:t>”</a:t>
            </a:r>
          </a:p>
          <a:p>
            <a:pPr algn="ctr"/>
            <a:endParaRPr lang="sr-Cyrl-RS" sz="2400" dirty="0" smtClean="0">
              <a:latin typeface="+mn-lt"/>
            </a:endParaRPr>
          </a:p>
          <a:p>
            <a:pPr algn="ctr"/>
            <a:r>
              <a:rPr lang="sr-Cyrl-RS" sz="2400" dirty="0" smtClean="0">
                <a:latin typeface="+mn-lt"/>
              </a:rPr>
              <a:t>Питали смо ...</a:t>
            </a:r>
          </a:p>
          <a:p>
            <a:pPr algn="ctr"/>
            <a:r>
              <a:rPr lang="sr-Cyrl-RS" sz="2400" dirty="0" smtClean="0">
                <a:latin typeface="+mn-lt"/>
              </a:rPr>
              <a:t>  Пробали смо ...</a:t>
            </a:r>
          </a:p>
          <a:p>
            <a:pPr algn="ctr"/>
            <a:r>
              <a:rPr lang="sr-Cyrl-RS" sz="2400" dirty="0" smtClean="0">
                <a:latin typeface="+mn-lt"/>
              </a:rPr>
              <a:t>Научили смо 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>
            <a:extLst>
              <a:ext uri="{FF2B5EF4-FFF2-40B4-BE49-F238E27FC236}">
                <a16:creationId xmlns:a16="http://schemas.microsoft.com/office/drawing/2014/main" xmlns="" id="{7EC6CE95-0A72-2C3B-C777-3272A9B830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282" y="1285860"/>
            <a:ext cx="4929222" cy="535782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42910" y="500042"/>
            <a:ext cx="8215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i="1" dirty="0" smtClean="0">
                <a:latin typeface="+mn-lt"/>
              </a:rPr>
              <a:t>Међународни дан толеранције </a:t>
            </a:r>
            <a:endParaRPr lang="en-US" sz="2400" i="1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86348" y="2357430"/>
            <a:ext cx="36433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ctr" eaLnBrk="1" hangingPunct="1"/>
            <a:endParaRPr lang="sr-Cyrl-RS" sz="2400" dirty="0" smtClean="0">
              <a:latin typeface="Times New Roman" pitchFamily="18" charset="0"/>
              <a:cs typeface="Times New Roman" pitchFamily="18" charset="0"/>
            </a:endParaRPr>
          </a:p>
          <a:p>
            <a:pPr marR="0" algn="ctr" eaLnBrk="1" hangingPunct="1"/>
            <a:endParaRPr lang="sr-Cyrl-RS" sz="2400" dirty="0" smtClean="0">
              <a:latin typeface="Times New Roman" pitchFamily="18" charset="0"/>
              <a:cs typeface="Times New Roman" pitchFamily="18" charset="0"/>
            </a:endParaRPr>
          </a:p>
          <a:p>
            <a:pPr marR="0" algn="ctr" eaLnBrk="1" hangingPunct="1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Осмех,загрљај,љубазност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наша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заједница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4348" y="357166"/>
            <a:ext cx="80724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Светски дан детета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у вртићу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Звончић </a:t>
            </a:r>
            <a:endParaRPr lang="en-US" sz="24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5429264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i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Светски</a:t>
            </a:r>
            <a:r>
              <a:rPr lang="en-US" sz="2400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i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дан</a:t>
            </a:r>
            <a:r>
              <a:rPr lang="en-US" sz="2400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i="1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детета</a:t>
            </a:r>
            <a:r>
              <a:rPr lang="en-US" sz="2400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20. </a:t>
            </a:r>
            <a:r>
              <a:rPr lang="en-US" sz="2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новембар</a:t>
            </a: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обележили</a:t>
            </a: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смо</a:t>
            </a: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en-US" sz="2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кроз</a:t>
            </a: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</a:t>
            </a:r>
            <a:r>
              <a:rPr lang="sr-Cyrl-R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ричу</a:t>
            </a: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 </a:t>
            </a:r>
            <a:r>
              <a:rPr lang="en-US" sz="2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другарству</a:t>
            </a: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стварајући</a:t>
            </a: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атмосферу</a:t>
            </a: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заједништва</a:t>
            </a: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</a:t>
            </a:r>
            <a:r>
              <a:rPr lang="en-US" sz="2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истичући</a:t>
            </a: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вредности</a:t>
            </a: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пријатељства</a:t>
            </a: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уважавања</a:t>
            </a: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</a:t>
            </a:r>
            <a:r>
              <a:rPr lang="en-US" sz="2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међусобне</a:t>
            </a: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подршке</a:t>
            </a:r>
            <a:r>
              <a:rPr lang="en-US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endParaRPr lang="en-US" sz="2400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6" name="Picture 5" descr="20251215_1704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1142984"/>
            <a:ext cx="4073826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20251215_17034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1214422"/>
            <a:ext cx="4214842" cy="4143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>
            <a:extLst>
              <a:ext uri="{FF2B5EF4-FFF2-40B4-BE49-F238E27FC236}">
                <a16:creationId xmlns:a16="http://schemas.microsoft.com/office/drawing/2014/main" xmlns="" id="{A23040D4-34F3-F2A0-2883-F544EC1C59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282" y="1142984"/>
            <a:ext cx="5000660" cy="50720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286380" y="3071810"/>
            <a:ext cx="35719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Формирана  просторна целина у заједничком простору вртића  за истраживање светлости и сенки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nimak ekrana 2025-12-15 16233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158" y="785794"/>
            <a:ext cx="4071998" cy="42148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Snimak ekrana 2025-12-15 16220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44" y="714356"/>
            <a:ext cx="4707752" cy="43576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0" y="5357826"/>
            <a:ext cx="90725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     Позив родитељима,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да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заједно код деце развијамо културу понашања у собраћају, поштујући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правила.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>
            <a:extLst>
              <a:ext uri="{FF2B5EF4-FFF2-40B4-BE49-F238E27FC236}">
                <a16:creationId xmlns:a16="http://schemas.microsoft.com/office/drawing/2014/main" xmlns="" id="{E3A9B1C5-6DD7-75A4-94AD-83E9734C92E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2844" y="1071546"/>
            <a:ext cx="5572132" cy="55197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643570" y="3143248"/>
            <a:ext cx="35004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+mn-lt"/>
              </a:rPr>
              <a:t>Приказ фотографија  одржаних превентивних  активности у оквиру Програма заштите...</a:t>
            </a:r>
            <a:endParaRPr lang="en-US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214290"/>
            <a:ext cx="90011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sr-Cyrl-RS" sz="2400" i="1" dirty="0" smtClean="0">
              <a:latin typeface="+mn-lt"/>
            </a:endParaRPr>
          </a:p>
          <a:p>
            <a:pPr algn="ctr"/>
            <a:r>
              <a:rPr lang="sr-Cyrl-RS" sz="2400" dirty="0" smtClean="0">
                <a:latin typeface="+mn-lt"/>
              </a:rPr>
              <a:t>Деца и васпитачи вас.гр. </a:t>
            </a:r>
            <a:r>
              <a:rPr lang="sr-Cyrl-BA" sz="2400" dirty="0" smtClean="0">
                <a:latin typeface="+mn-lt"/>
              </a:rPr>
              <a:t>у</a:t>
            </a:r>
            <a:r>
              <a:rPr lang="sr-Cyrl-RS" sz="2400" dirty="0" smtClean="0">
                <a:latin typeface="+mn-lt"/>
              </a:rPr>
              <a:t> години пред полазак у школу у Мудраковцу –вртић </a:t>
            </a:r>
            <a:r>
              <a:rPr lang="sr-Cyrl-RS" sz="2400" i="1" dirty="0" smtClean="0">
                <a:latin typeface="+mn-lt"/>
              </a:rPr>
              <a:t>Звончић </a:t>
            </a:r>
            <a:r>
              <a:rPr lang="sr-Cyrl-RS" sz="2400" dirty="0" smtClean="0">
                <a:latin typeface="+mn-lt"/>
              </a:rPr>
              <a:t>у сарадњи са ђацима и учитељима  </a:t>
            </a:r>
            <a:r>
              <a:rPr lang="sr-Cyrl-RS" sz="2400" i="1" dirty="0" smtClean="0">
                <a:latin typeface="+mn-lt"/>
              </a:rPr>
              <a:t>ОШ Ј.Ј.Змај </a:t>
            </a:r>
            <a:endParaRPr lang="en-US" sz="2400" i="1" dirty="0">
              <a:latin typeface="+mn-lt"/>
            </a:endParaRPr>
          </a:p>
        </p:txBody>
      </p:sp>
      <p:pic>
        <p:nvPicPr>
          <p:cNvPr id="9" name="Picture 8" descr="Snimak ekrana 2025-12-15 19002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28868"/>
            <a:ext cx="4000496" cy="42148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9" descr="Snimak ekrana 2025-12-15 19055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2357430"/>
            <a:ext cx="4643470" cy="41850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nimak ekrana 2025-12-15 190716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1071546"/>
            <a:ext cx="4302277" cy="5214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Snimak ekrana 2025-12-15 19070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1071546"/>
            <a:ext cx="4330891" cy="5143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429256" y="142852"/>
            <a:ext cx="3500462" cy="54455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sr-Cyrl-RS" altLang="sr-Latn-RS" sz="24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Седница Васпитно-образовног већа на коме су стручни сарадник и васпитачи изложили две стручне теме: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sr-Cyrl-RS" altLang="sr-Latn-RS" sz="2400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 </a:t>
            </a:r>
            <a:r>
              <a:rPr lang="sr-Cyrl-RS" altLang="sr-Latn-RS" sz="2400" i="1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Менторство-приказ водича за васпитаче у предшколским установама</a:t>
            </a:r>
            <a:endParaRPr lang="en-US" altLang="sr-Latn-RS" sz="2400" dirty="0" smtClean="0"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sr-Cyrl-RS" altLang="sr-Latn-RS" sz="2400" i="1" dirty="0" smtClean="0">
                <a:latin typeface="Times New Roman" pitchFamily="18" charset="0"/>
                <a:ea typeface="Calibri" panose="020F0502020204030204" pitchFamily="34" charset="0"/>
                <a:cs typeface="Times New Roman" pitchFamily="18" charset="0"/>
              </a:rPr>
              <a:t>Овквир дигиталних компетенција васпитача са примерима из праксе.</a:t>
            </a:r>
            <a:endParaRPr lang="sr-Cyrl-RS" altLang="sr-Latn-RS" sz="2400" i="1" dirty="0">
              <a:latin typeface="Times New Roman" pitchFamily="18" charset="0"/>
              <a:ea typeface="Calibri" panose="020F0502020204030204" pitchFamily="34" charset="0"/>
              <a:cs typeface="Times New Roman" pitchFamily="18" charset="0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265AF5AF-D1BD-AB63-612C-CA30473C8F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2844" y="357166"/>
            <a:ext cx="5429288" cy="32861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>
            <a:extLst>
              <a:ext uri="{FF2B5EF4-FFF2-40B4-BE49-F238E27FC236}">
                <a16:creationId xmlns:a16="http://schemas.microsoft.com/office/drawing/2014/main" xmlns="" id="{E7AF7511-07DF-2F81-F06A-EC12FDF997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282" y="3786166"/>
            <a:ext cx="5262538" cy="30718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72066" y="571480"/>
            <a:ext cx="3857652" cy="34901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sr-Cyrl-RS" altLang="sr-Latn-RS" sz="2400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Састанак главних васпитача у вртићу </a:t>
            </a:r>
            <a:r>
              <a:rPr lang="sr-Cyrl-RS" altLang="sr-Latn-RS" sz="2400" i="1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Звончић. </a:t>
            </a:r>
            <a:r>
              <a:rPr lang="sr-Cyrl-RS" altLang="sr-Latn-RS" sz="2400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Компетенције васпитача (Компетентан васпитач-компетентно дете). Размена увида практичара, услов унапређивања квалитета рада.</a:t>
            </a:r>
            <a:endParaRPr lang="sr-Cyrl-RS" altLang="sr-Latn-RS" sz="2400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xmlns="" id="{273FAE18-272D-B6C9-0A9E-ABD9D96705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282" y="500042"/>
            <a:ext cx="4857784" cy="58579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xmlns="" id="{A160EF0E-4D81-6DB0-6ED1-F58973CFEC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282" y="1214422"/>
            <a:ext cx="4343400" cy="54292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85720" y="285728"/>
            <a:ext cx="8572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+mn-lt"/>
              </a:rPr>
              <a:t>Састанак Тима за СВ </a:t>
            </a:r>
          </a:p>
          <a:p>
            <a:r>
              <a:rPr lang="sr-Cyrl-RS" sz="2400" dirty="0" smtClean="0">
                <a:latin typeface="+mn-lt"/>
              </a:rPr>
              <a:t>                                                                         Састанак Тима за СУ </a:t>
            </a:r>
            <a:endParaRPr lang="en-US" sz="2400" dirty="0">
              <a:latin typeface="+mn-lt"/>
            </a:endParaRPr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xmlns="" id="{9B4314B0-342F-98A8-25AC-70337887AA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6314" y="1357298"/>
            <a:ext cx="4114800" cy="52149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>
            <a:extLst>
              <a:ext uri="{FF2B5EF4-FFF2-40B4-BE49-F238E27FC236}">
                <a16:creationId xmlns:a16="http://schemas.microsoft.com/office/drawing/2014/main" xmlns="" id="{DE4FE59B-428A-FFCA-7FED-83F1831FBC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2844" y="285728"/>
            <a:ext cx="4572032" cy="62865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857752" y="2643182"/>
            <a:ext cx="40719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Фокус група - </a:t>
            </a:r>
          </a:p>
          <a:p>
            <a:r>
              <a:rPr lang="sr-Cyrl-BA" sz="2400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астанак са родитељима у организацији Тима за СВ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>
            <a:extLst>
              <a:ext uri="{FF2B5EF4-FFF2-40B4-BE49-F238E27FC236}">
                <a16:creationId xmlns:a16="http://schemas.microsoft.com/office/drawing/2014/main" xmlns="" id="{CCC8B698-812E-B1AD-B4B8-F05AEFDD801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7158" y="500042"/>
            <a:ext cx="4214842" cy="623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643438" y="2500306"/>
            <a:ext cx="435771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latin typeface="+mn-lt"/>
              </a:rPr>
              <a:t>Заједница 3</a:t>
            </a:r>
            <a:r>
              <a:rPr lang="sr-Cyrl-RS" sz="2400" u="sng" dirty="0" smtClean="0">
                <a:latin typeface="+mn-lt"/>
              </a:rPr>
              <a:t>.</a:t>
            </a:r>
            <a:endParaRPr lang="sr-Cyrl-RS" sz="2400" dirty="0" smtClean="0">
              <a:latin typeface="+mn-lt"/>
            </a:endParaRPr>
          </a:p>
          <a:p>
            <a:r>
              <a:rPr lang="sr-Cyrl-RS" sz="2400" dirty="0" smtClean="0">
                <a:latin typeface="+mn-lt"/>
              </a:rPr>
              <a:t>практичари </a:t>
            </a:r>
            <a:r>
              <a:rPr lang="sr-Cyrl-RS" sz="2400" dirty="0" smtClean="0">
                <a:latin typeface="+mn-lt"/>
              </a:rPr>
              <a:t>из вртића </a:t>
            </a:r>
            <a:r>
              <a:rPr lang="sr-Cyrl-RS" sz="2400" i="1" dirty="0" smtClean="0">
                <a:latin typeface="+mn-lt"/>
              </a:rPr>
              <a:t>Бисери, Владо Јурић, Звончић, Дечији клуб, Лептирић, Лане</a:t>
            </a:r>
            <a:endParaRPr lang="sr-Cyrl-RS" sz="2400" dirty="0" smtClean="0">
              <a:latin typeface="+mn-lt"/>
              <a:cs typeface="Times New Roman" pitchFamily="18" charset="0"/>
            </a:endParaRPr>
          </a:p>
          <a:p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вртићу </a:t>
            </a:r>
            <a:r>
              <a:rPr lang="sr-Cyrl-RS" sz="2400" i="1" dirty="0" smtClean="0">
                <a:latin typeface="Times New Roman" pitchFamily="18" charset="0"/>
                <a:cs typeface="Times New Roman" pitchFamily="18" charset="0"/>
              </a:rPr>
              <a:t>Звончић,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практичари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реализатор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sr-Cyrl-RS" sz="2400" dirty="0" err="1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рограма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години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пред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полазак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школу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 у размени увида о развијању реалног </a:t>
            </a:r>
            <a:r>
              <a:rPr lang="sr-Cyrl-RS" sz="2400" dirty="0" smtClean="0">
                <a:latin typeface="Times New Roman" pitchFamily="18" charset="0"/>
                <a:cs typeface="Times New Roman" pitchFamily="18" charset="0"/>
              </a:rPr>
              <a:t>програма са сарадником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4">
            <a:extLst>
              <a:ext uri="{FF2B5EF4-FFF2-40B4-BE49-F238E27FC236}">
                <a16:creationId xmlns="" xmlns:a16="http://schemas.microsoft.com/office/drawing/2014/main" id="{7306D7AA-892A-9570-6C29-05587DC2DB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2643182"/>
            <a:ext cx="4143372" cy="400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Snimak ekrana 2025-12-05 17330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2143116"/>
            <a:ext cx="4419600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642910" y="857232"/>
            <a:ext cx="80010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b="1" dirty="0" smtClean="0">
                <a:latin typeface="+mn-lt"/>
              </a:rPr>
              <a:t>Заједница учења </a:t>
            </a:r>
            <a:r>
              <a:rPr lang="sr-Cyrl-RS" b="1" dirty="0" smtClean="0">
                <a:latin typeface="+mn-lt"/>
              </a:rPr>
              <a:t>3</a:t>
            </a:r>
            <a:r>
              <a:rPr lang="sr-Cyrl-RS" b="1" dirty="0" smtClean="0">
                <a:latin typeface="+mn-lt"/>
              </a:rPr>
              <a:t>.</a:t>
            </a:r>
            <a:r>
              <a:rPr lang="sr-Cyrl-RS" b="1" dirty="0" smtClean="0">
                <a:latin typeface="+mn-lt"/>
              </a:rPr>
              <a:t> </a:t>
            </a:r>
            <a:r>
              <a:rPr lang="sr-Cyrl-RS" b="1" dirty="0" smtClean="0">
                <a:latin typeface="+mn-lt"/>
              </a:rPr>
              <a:t>васпитача у групама деце од 3 године до укључивања у програм припреме за школу</a:t>
            </a:r>
            <a:endParaRPr lang="en-US" b="1" dirty="0" smtClean="0">
              <a:latin typeface="+mn-lt"/>
            </a:endParaRPr>
          </a:p>
          <a:p>
            <a:r>
              <a:rPr lang="sr-Cyrl-RS" dirty="0" smtClean="0">
                <a:latin typeface="+mn-lt"/>
              </a:rPr>
              <a:t> Практичари </a:t>
            </a:r>
            <a:r>
              <a:rPr lang="sr-Cyrl-RS" dirty="0" smtClean="0">
                <a:latin typeface="+mn-lt"/>
              </a:rPr>
              <a:t>из вртића </a:t>
            </a:r>
            <a:r>
              <a:rPr lang="sr-Cyrl-RS" i="1" dirty="0" smtClean="0">
                <a:latin typeface="+mn-lt"/>
              </a:rPr>
              <a:t>Невен, Звончић, Дечји клуб, Лептирић и Лане </a:t>
            </a:r>
            <a:r>
              <a:rPr lang="sr-Cyrl-RS" i="1" dirty="0" smtClean="0">
                <a:latin typeface="+mn-lt"/>
              </a:rPr>
              <a:t>и </a:t>
            </a:r>
            <a:r>
              <a:rPr lang="sr-Cyrl-RS" dirty="0" smtClean="0">
                <a:latin typeface="+mn-lt"/>
              </a:rPr>
              <a:t>стр.сарадник</a:t>
            </a:r>
            <a:endParaRPr lang="en-US" dirty="0">
              <a:latin typeface="+mn-lt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452128"/>
          </a:xfrm>
        </p:spPr>
        <p:txBody>
          <a:bodyPr/>
          <a:lstStyle/>
          <a:p>
            <a:pPr lvl="0">
              <a:buNone/>
            </a:pPr>
            <a:r>
              <a:rPr lang="sr-Cyrl-RS" sz="2400" dirty="0" smtClean="0"/>
              <a:t>Заједница учења </a:t>
            </a:r>
            <a:r>
              <a:rPr lang="sr-Cyrl-RS" sz="2400" dirty="0" smtClean="0"/>
              <a:t>2:мед.сестре- васпитачи </a:t>
            </a:r>
          </a:p>
          <a:p>
            <a:pPr lvl="0" algn="just">
              <a:buNone/>
            </a:pPr>
            <a:r>
              <a:rPr lang="sr-Cyrl-RS" dirty="0" smtClean="0"/>
              <a:t> </a:t>
            </a:r>
            <a:r>
              <a:rPr lang="sr-Cyrl-RS" sz="2400" dirty="0" smtClean="0"/>
              <a:t>Практичари </a:t>
            </a:r>
            <a:r>
              <a:rPr lang="sr-Cyrl-RS" sz="2400" dirty="0" smtClean="0"/>
              <a:t>из вртића </a:t>
            </a:r>
            <a:r>
              <a:rPr lang="sr-Cyrl-RS" sz="2400" i="1" dirty="0" smtClean="0"/>
              <a:t>Наша радост, Сунце, Пчелица, Лабуд, Звончић, Дечји клуб </a:t>
            </a:r>
            <a:r>
              <a:rPr lang="sr-Cyrl-RS" sz="2400" dirty="0" smtClean="0"/>
              <a:t> </a:t>
            </a:r>
            <a:r>
              <a:rPr lang="sr-Cyrl-RS" sz="2400" dirty="0" smtClean="0"/>
              <a:t>и стр.сарадник у размени увида о развијању реалног програма </a:t>
            </a:r>
            <a:endParaRPr lang="en-US" sz="2400" dirty="0"/>
          </a:p>
        </p:txBody>
      </p:sp>
      <p:pic>
        <p:nvPicPr>
          <p:cNvPr id="4" name="Picture 3" descr="Snimak ekrana 2025-12-09 11215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2714620"/>
            <a:ext cx="4714908" cy="400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Content Placeholder 3">
            <a:extLst>
              <a:ext uri="{FF2B5EF4-FFF2-40B4-BE49-F238E27FC236}">
                <a16:creationId xmlns:a16="http://schemas.microsoft.com/office/drawing/2014/main" xmlns="" id="{4831DA46-C22F-DE8D-3DE3-F714F0D1A4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4282" y="142852"/>
            <a:ext cx="5072098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214282" y="5357826"/>
            <a:ext cx="89297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+mn-lt"/>
              </a:rPr>
              <a:t>Васпитачи вртића </a:t>
            </a:r>
            <a:r>
              <a:rPr lang="sr-Cyrl-RS" sz="2400" i="1" dirty="0" smtClean="0">
                <a:latin typeface="+mn-lt"/>
              </a:rPr>
              <a:t>Звончић   </a:t>
            </a:r>
            <a:r>
              <a:rPr lang="sr-Cyrl-RS" sz="2400" dirty="0" smtClean="0">
                <a:latin typeface="+mn-lt"/>
              </a:rPr>
              <a:t>и стр.сарадници на  прослави испраћаја у пензију колегинице Миријане Миленковић</a:t>
            </a:r>
            <a:endParaRPr lang="en-US" sz="2400" dirty="0">
              <a:latin typeface="+mn-lt"/>
            </a:endParaRPr>
          </a:p>
        </p:txBody>
      </p:sp>
      <p:pic>
        <p:nvPicPr>
          <p:cNvPr id="5" name="Picture 4" descr="17658108200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6248" y="285728"/>
            <a:ext cx="4714908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461</TotalTime>
  <Words>346</Words>
  <Application>Microsoft Office PowerPoint</Application>
  <PresentationFormat>On-screen Show (4:3)</PresentationFormat>
  <Paragraphs>52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Apex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PC</dc:creator>
  <cp:lastModifiedBy>NN</cp:lastModifiedBy>
  <cp:revision>59</cp:revision>
  <dcterms:created xsi:type="dcterms:W3CDTF">2025-12-07T09:33:52Z</dcterms:created>
  <dcterms:modified xsi:type="dcterms:W3CDTF">2025-12-15T18:52:51Z</dcterms:modified>
</cp:coreProperties>
</file>