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3" r:id="rId5"/>
    <p:sldId id="258" r:id="rId6"/>
    <p:sldId id="260" r:id="rId7"/>
    <p:sldId id="269" r:id="rId8"/>
    <p:sldId id="261" r:id="rId9"/>
    <p:sldId id="264" r:id="rId10"/>
    <p:sldId id="270" r:id="rId11"/>
    <p:sldId id="268" r:id="rId12"/>
    <p:sldId id="265" r:id="rId13"/>
    <p:sldId id="262" r:id="rId14"/>
    <p:sldId id="266" r:id="rId15"/>
    <p:sldId id="272" r:id="rId16"/>
    <p:sldId id="271" r:id="rId17"/>
    <p:sldId id="273" r:id="rId18"/>
    <p:sldId id="274" r:id="rId19"/>
    <p:sldId id="267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9DDA7-11AD-45DF-B21C-3A656B09B782}" type="datetimeFigureOut">
              <a:rPr lang="en-US" smtClean="0"/>
              <a:pPr/>
              <a:t>12/22/2025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C845-5703-4FB5-9922-D4912CD7A6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9DDA7-11AD-45DF-B21C-3A656B09B782}" type="datetimeFigureOut">
              <a:rPr lang="en-US" smtClean="0"/>
              <a:pPr/>
              <a:t>12/22/2025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C845-5703-4FB5-9922-D4912CD7A6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9DDA7-11AD-45DF-B21C-3A656B09B782}" type="datetimeFigureOut">
              <a:rPr lang="en-US" smtClean="0"/>
              <a:pPr/>
              <a:t>12/22/2025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C845-5703-4FB5-9922-D4912CD7A6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9DDA7-11AD-45DF-B21C-3A656B09B782}" type="datetimeFigureOut">
              <a:rPr lang="en-US" smtClean="0"/>
              <a:pPr/>
              <a:t>12/22/2025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C845-5703-4FB5-9922-D4912CD7A6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9DDA7-11AD-45DF-B21C-3A656B09B782}" type="datetimeFigureOut">
              <a:rPr lang="en-US" smtClean="0"/>
              <a:pPr/>
              <a:t>12/22/2025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C845-5703-4FB5-9922-D4912CD7A6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9DDA7-11AD-45DF-B21C-3A656B09B782}" type="datetimeFigureOut">
              <a:rPr lang="en-US" smtClean="0"/>
              <a:pPr/>
              <a:t>12/22/2025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C845-5703-4FB5-9922-D4912CD7A6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9DDA7-11AD-45DF-B21C-3A656B09B782}" type="datetimeFigureOut">
              <a:rPr lang="en-US" smtClean="0"/>
              <a:pPr/>
              <a:t>12/22/2025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C845-5703-4FB5-9922-D4912CD7A6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9DDA7-11AD-45DF-B21C-3A656B09B782}" type="datetimeFigureOut">
              <a:rPr lang="en-US" smtClean="0"/>
              <a:pPr/>
              <a:t>12/22/2025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C845-5703-4FB5-9922-D4912CD7A6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9DDA7-11AD-45DF-B21C-3A656B09B782}" type="datetimeFigureOut">
              <a:rPr lang="en-US" smtClean="0"/>
              <a:pPr/>
              <a:t>12/22/2025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C845-5703-4FB5-9922-D4912CD7A6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9DDA7-11AD-45DF-B21C-3A656B09B782}" type="datetimeFigureOut">
              <a:rPr lang="en-US" smtClean="0"/>
              <a:pPr/>
              <a:t>12/22/2025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C845-5703-4FB5-9922-D4912CD7A6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9DDA7-11AD-45DF-B21C-3A656B09B782}" type="datetimeFigureOut">
              <a:rPr lang="en-US" smtClean="0"/>
              <a:pPr/>
              <a:t>12/22/2025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BC845-5703-4FB5-9922-D4912CD7A6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9DDA7-11AD-45DF-B21C-3A656B09B782}" type="datetimeFigureOut">
              <a:rPr lang="en-US" smtClean="0"/>
              <a:pPr/>
              <a:t>12/22/2025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BC845-5703-4FB5-9922-D4912CD7A61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RRf65JLx0ms&amp;t=252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H-zHVUuFHo0" TargetMode="External"/><Relationship Id="rId5" Type="http://schemas.openxmlformats.org/officeDocument/2006/relationships/image" Target="../media/image10.png"/><Relationship Id="rId4" Type="http://schemas.openxmlformats.org/officeDocument/2006/relationships/hyperlink" Target="https://www.youtube.com/watch?v=tvmVkp8jv3I&amp;t=6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XEB_AvF-Pg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www.youtube.com/watch?v=ifxPbH0DNWQ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www.youtube.com/watch?v=iMHcErgqh4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857232"/>
            <a:ext cx="7772400" cy="1470025"/>
          </a:xfrm>
        </p:spPr>
        <p:txBody>
          <a:bodyPr/>
          <a:lstStyle/>
          <a:p>
            <a:r>
              <a:rPr lang="sr-Cyrl-RS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Билтен вртића “Бисери”</a:t>
            </a:r>
            <a:endParaRPr lang="en-GB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5857892"/>
            <a:ext cx="6400800" cy="1752600"/>
          </a:xfrm>
        </p:spPr>
        <p:txBody>
          <a:bodyPr/>
          <a:lstStyle/>
          <a:p>
            <a:r>
              <a:rPr lang="sr-Cyrl-RS" dirty="0" smtClean="0">
                <a:solidFill>
                  <a:schemeClr val="accent6">
                    <a:lumMod val="75000"/>
                  </a:schemeClr>
                </a:solidFill>
              </a:rPr>
              <a:t>Новембар 2025. године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4" name="Group 17"/>
          <p:cNvGrpSpPr/>
          <p:nvPr/>
        </p:nvGrpSpPr>
        <p:grpSpPr>
          <a:xfrm>
            <a:off x="571472" y="2214554"/>
            <a:ext cx="8286808" cy="3637571"/>
            <a:chOff x="0" y="0"/>
            <a:chExt cx="812800" cy="812800"/>
          </a:xfrm>
        </p:grpSpPr>
        <p:sp>
          <p:nvSpPr>
            <p:cNvPr id="5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-16666" r="-16666"/>
              </a:stretch>
            </a:blipFill>
          </p:spPr>
        </p:sp>
      </p:grpSp>
      <p:sp>
        <p:nvSpPr>
          <p:cNvPr id="6" name="Rectangle 5"/>
          <p:cNvSpPr/>
          <p:nvPr/>
        </p:nvSpPr>
        <p:spPr>
          <a:xfrm>
            <a:off x="2214546" y="357166"/>
            <a:ext cx="52639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r-Cyrl-R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Предшколска установа “Ната Вељковић” Крушевац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7" name="Freeform 19"/>
          <p:cNvSpPr/>
          <p:nvPr/>
        </p:nvSpPr>
        <p:spPr>
          <a:xfrm>
            <a:off x="1714480" y="357166"/>
            <a:ext cx="482812" cy="376512"/>
          </a:xfrm>
          <a:custGeom>
            <a:avLst/>
            <a:gdLst/>
            <a:ahLst/>
            <a:cxnLst/>
            <a:rect l="l" t="t" r="r" b="b"/>
            <a:pathLst>
              <a:path w="1475227" h="1475227">
                <a:moveTo>
                  <a:pt x="0" y="0"/>
                </a:moveTo>
                <a:lnTo>
                  <a:pt x="1475227" y="0"/>
                </a:lnTo>
                <a:lnTo>
                  <a:pt x="1475227" y="1475227"/>
                </a:lnTo>
                <a:lnTo>
                  <a:pt x="0" y="1475227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sp>
        <p:nvSpPr>
          <p:cNvPr id="8" name="Oval 7"/>
          <p:cNvSpPr/>
          <p:nvPr/>
        </p:nvSpPr>
        <p:spPr>
          <a:xfrm>
            <a:off x="571472" y="2214554"/>
            <a:ext cx="8286808" cy="3643338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У току месеца, у вртићу су реализовани следећи пројекти: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4525963"/>
          </a:xfrm>
        </p:spPr>
        <p:txBody>
          <a:bodyPr>
            <a:noAutofit/>
          </a:bodyPr>
          <a:lstStyle/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Млађа јаслена група “Твити”- “Бубамара;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Старија јаслена група “Меда”- “Шарам-стварам”;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Млађа вртићка група “Печурка”- “Како живе домаће животиње”;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Средња вртићка група “Цвет”- завршен пројекат “Пиџама” и започет пројекат “Ипак се окреће”;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Старија вртићка група “Јабука”- завршен пројекат “Нит” и започет пројекат “Млеко мења облик”;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Мешовита припремна група “Пчелица”- “Везени мостови”;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Група деце у години пред полазак у школу “Јагода”- завршен пројекат “Чему служи земљиште” и започет пројекат “Плетемо”;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Група деце у години пред полазак у школу “Облачић” Крвавица- завршен пројекат “Ко је сакрио Месец?” и започет пројекат “Пећинске приче”;</a:t>
            </a: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Група деце у години пред полазак у школу “Совице” Коњух- “Весели магнети”.</a:t>
            </a:r>
          </a:p>
          <a:p>
            <a:pPr algn="just"/>
            <a:endParaRPr lang="en-GB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dirty="0" smtClean="0">
                <a:latin typeface="Times New Roman" pitchFamily="18" charset="0"/>
                <a:cs typeface="Times New Roman" pitchFamily="18" charset="0"/>
              </a:rPr>
              <a:t>Фестивал дечије игре</a:t>
            </a:r>
            <a:endParaRPr lang="en-GB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Средином месеца, а поводом Светског дана науке, вртић “Бисери” био је домаћин</a:t>
            </a:r>
          </a:p>
          <a:p>
            <a:pPr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Фестивала дечије игре, организованог у сарадњи са вртићем “Голуб Мира” и </a:t>
            </a:r>
          </a:p>
          <a:p>
            <a:pPr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Основном школом “Доситеј Обрадовић”. </a:t>
            </a:r>
            <a:endParaRPr lang="en-GB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519797165_31a4c0705154a6944c878e192b170994_100006825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357430"/>
            <a:ext cx="2889896" cy="407382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2285992"/>
            <a:ext cx="5357850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572000" y="6357958"/>
            <a:ext cx="4383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Више о дешавању можете погледати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  <a:hlinkClick r:id="rId4"/>
              </a:rPr>
              <a:t>овде. 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643050"/>
            <a:ext cx="2786082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1714488"/>
            <a:ext cx="2597230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1714488"/>
            <a:ext cx="2643291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Током месеца реализован је низ радионица за децу и родитеље у оквиру “Клуба љубитеља науке и уметности” и Клуба љубитеља лопте”.</a:t>
            </a:r>
            <a:endParaRPr lang="en-GB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14612" y="1142984"/>
            <a:ext cx="384958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r-Cyrl-RS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Клуб љубитеља науке и уметности</a:t>
            </a:r>
            <a:endParaRPr lang="en-US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4429132"/>
            <a:ext cx="478634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1571612"/>
            <a:ext cx="2005979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6143636" y="1571612"/>
            <a:ext cx="312156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,,Лет у науке свет«</a:t>
            </a:r>
          </a:p>
          <a:p>
            <a:r>
              <a:rPr lang="ru-RU" dirty="0" smtClean="0"/>
              <a:t>,партнерство деце,</a:t>
            </a:r>
          </a:p>
          <a:p>
            <a:r>
              <a:rPr lang="ru-RU" dirty="0" smtClean="0"/>
              <a:t> васпитача групе у</a:t>
            </a:r>
          </a:p>
          <a:p>
            <a:r>
              <a:rPr lang="ru-RU" dirty="0" smtClean="0"/>
              <a:t> години пред полазак  </a:t>
            </a:r>
          </a:p>
          <a:p>
            <a:r>
              <a:rPr lang="ru-RU" dirty="0" smtClean="0"/>
              <a:t>у школу Јелене Бунтић и</a:t>
            </a:r>
          </a:p>
          <a:p>
            <a:r>
              <a:rPr lang="ru-RU" dirty="0" smtClean="0"/>
              <a:t> ђака ОШ,,Б.Павловић"Коњух.</a:t>
            </a:r>
          </a:p>
          <a:p>
            <a:endParaRPr lang="ru-RU" dirty="0" smtClean="0"/>
          </a:p>
          <a:p>
            <a:r>
              <a:rPr lang="ru-RU" dirty="0" smtClean="0"/>
              <a:t>Више о дешавању </a:t>
            </a:r>
          </a:p>
          <a:p>
            <a:r>
              <a:rPr lang="ru-RU" dirty="0" smtClean="0"/>
              <a:t>можете сазнати </a:t>
            </a:r>
            <a:r>
              <a:rPr lang="ru-RU" dirty="0" smtClean="0">
                <a:hlinkClick r:id="rId4"/>
              </a:rPr>
              <a:t>овде.</a:t>
            </a:r>
            <a:endParaRPr lang="ru-RU" dirty="0" smtClean="0"/>
          </a:p>
          <a:p>
            <a:endParaRPr lang="en-GB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4" y="4429132"/>
            <a:ext cx="3868727" cy="22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14282" y="1928802"/>
            <a:ext cx="256666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/>
              <a:t>“Бубамарина ливада”</a:t>
            </a:r>
          </a:p>
          <a:p>
            <a:r>
              <a:rPr lang="sr-Cyrl-RS" dirty="0" smtClean="0"/>
              <a:t>Млађа јаслена група</a:t>
            </a:r>
          </a:p>
          <a:p>
            <a:r>
              <a:rPr lang="sr-Cyrl-RS" dirty="0" smtClean="0"/>
              <a:t>Васпитачи реализатори:</a:t>
            </a:r>
          </a:p>
          <a:p>
            <a:r>
              <a:rPr lang="sr-Cyrl-RS" dirty="0" smtClean="0"/>
              <a:t>Александра Расинац </a:t>
            </a:r>
          </a:p>
          <a:p>
            <a:r>
              <a:rPr lang="sr-Cyrl-RS" dirty="0" smtClean="0"/>
              <a:t>Анђелка Лазаревић</a:t>
            </a:r>
          </a:p>
          <a:p>
            <a:endParaRPr lang="sr-Cyrl-RS" dirty="0" smtClean="0"/>
          </a:p>
          <a:p>
            <a:r>
              <a:rPr lang="sr-Cyrl-RS" dirty="0" smtClean="0"/>
              <a:t>Више о дешавању</a:t>
            </a:r>
          </a:p>
          <a:p>
            <a:r>
              <a:rPr lang="sr-Cyrl-RS" dirty="0" smtClean="0"/>
              <a:t> можете сазнати </a:t>
            </a:r>
            <a:r>
              <a:rPr lang="sr-Cyrl-RS" dirty="0" smtClean="0">
                <a:hlinkClick r:id="rId6"/>
              </a:rPr>
              <a:t>овде.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86050" y="142852"/>
            <a:ext cx="249683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r-Cyrl-RS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Клуб љубитеља </a:t>
            </a:r>
            <a:r>
              <a:rPr lang="sr-Cyrl-R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лопте</a:t>
            </a:r>
            <a:endParaRPr lang="en-US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71480"/>
            <a:ext cx="3233733" cy="2411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14818"/>
            <a:ext cx="3327899" cy="248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42844" y="2928934"/>
            <a:ext cx="229601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1600" dirty="0" smtClean="0">
                <a:latin typeface="Times New Roman" pitchFamily="18" charset="0"/>
                <a:cs typeface="Times New Roman" pitchFamily="18" charset="0"/>
              </a:rPr>
              <a:t>“Хопа цупа скочи”</a:t>
            </a:r>
          </a:p>
          <a:p>
            <a:r>
              <a:rPr lang="sr-Cyrl-RS" sz="1600" dirty="0" smtClean="0">
                <a:latin typeface="Times New Roman" pitchFamily="18" charset="0"/>
                <a:cs typeface="Times New Roman" pitchFamily="18" charset="0"/>
              </a:rPr>
              <a:t>Старија јаслена група</a:t>
            </a:r>
          </a:p>
          <a:p>
            <a:r>
              <a:rPr lang="sr-Cyrl-RS" sz="1600" dirty="0" smtClean="0">
                <a:latin typeface="Times New Roman" pitchFamily="18" charset="0"/>
                <a:cs typeface="Times New Roman" pitchFamily="18" charset="0"/>
              </a:rPr>
              <a:t>Васпитачи реализатори:</a:t>
            </a:r>
          </a:p>
          <a:p>
            <a:r>
              <a:rPr lang="sr-Cyrl-RS" sz="1600" dirty="0" smtClean="0">
                <a:latin typeface="Times New Roman" pitchFamily="18" charset="0"/>
                <a:cs typeface="Times New Roman" pitchFamily="18" charset="0"/>
              </a:rPr>
              <a:t>Наташа Милошевић</a:t>
            </a:r>
          </a:p>
          <a:p>
            <a:r>
              <a:rPr lang="sr-Cyrl-RS" sz="1600" dirty="0" smtClean="0">
                <a:latin typeface="Times New Roman" pitchFamily="18" charset="0"/>
                <a:cs typeface="Times New Roman" pitchFamily="18" charset="0"/>
              </a:rPr>
              <a:t>Радмило Лазић</a:t>
            </a:r>
            <a:endParaRPr lang="en-GB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571480"/>
            <a:ext cx="3528411" cy="2419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4214818"/>
            <a:ext cx="3443285" cy="244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5286380" y="2928934"/>
            <a:ext cx="390491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1600" dirty="0" smtClean="0">
                <a:latin typeface="Times New Roman" pitchFamily="18" charset="0"/>
                <a:cs typeface="Times New Roman" pitchFamily="18" charset="0"/>
              </a:rPr>
              <a:t>“Лопта за руке велике и мале”</a:t>
            </a:r>
          </a:p>
          <a:p>
            <a:r>
              <a:rPr lang="sr-Cyrl-RS" sz="1600" dirty="0" smtClean="0">
                <a:latin typeface="Times New Roman" pitchFamily="18" charset="0"/>
                <a:cs typeface="Times New Roman" pitchFamily="18" charset="0"/>
              </a:rPr>
              <a:t>Група деце у години пред полазак у школу</a:t>
            </a:r>
          </a:p>
          <a:p>
            <a:r>
              <a:rPr lang="sr-Cyrl-RS" sz="1600" dirty="0" smtClean="0">
                <a:latin typeface="Times New Roman" pitchFamily="18" charset="0"/>
                <a:cs typeface="Times New Roman" pitchFamily="18" charset="0"/>
              </a:rPr>
              <a:t>Полудневни облик рада</a:t>
            </a:r>
          </a:p>
          <a:p>
            <a:r>
              <a:rPr lang="sr-Cyrl-RS" sz="1600" dirty="0" smtClean="0">
                <a:latin typeface="Times New Roman" pitchFamily="18" charset="0"/>
                <a:cs typeface="Times New Roman" pitchFamily="18" charset="0"/>
              </a:rPr>
              <a:t>Васпитач реализатор:</a:t>
            </a:r>
          </a:p>
          <a:p>
            <a:r>
              <a:rPr lang="sr-Cyrl-RS" sz="1600" dirty="0" smtClean="0">
                <a:latin typeface="Times New Roman" pitchFamily="18" charset="0"/>
                <a:cs typeface="Times New Roman" pitchFamily="18" charset="0"/>
              </a:rPr>
              <a:t>Тања Максимовић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2976" y="285728"/>
            <a:ext cx="70009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Међународни дан толеранције </a:t>
            </a:r>
          </a:p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20251219_225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1428736"/>
            <a:ext cx="5786478" cy="5286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785786" y="928670"/>
            <a:ext cx="71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Осмех,загрљај,љубазност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наша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заједница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гради  мост пријатељства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143000"/>
          </a:xfrm>
        </p:spPr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  <a:cs typeface="Times New Roman" pitchFamily="18" charset="0"/>
              </a:rPr>
              <a:t>Светски дан детета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142984"/>
            <a:ext cx="8229600" cy="45259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      Светски дан детета обележава се 20. новембра од 1989. године када је усвојена. Конвенција о правима детета. Циљ обележавања је промоција дечијих права и подстицање разумевања међу децом.</a:t>
            </a:r>
            <a:endParaRPr lang="en-GB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IMG-f94e5d7c0b72bb968eb2925f1ba7884c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2143116"/>
            <a:ext cx="7143800" cy="4000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Превентивне активности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У оквиру плана заштите деце од насиља, злостављања, занемаривања и</a:t>
            </a:r>
          </a:p>
          <a:p>
            <a:pPr algn="just">
              <a:buNone/>
            </a:pPr>
            <a:r>
              <a:rPr lang="sr-Cyrl-RS" sz="1800" dirty="0" smtClean="0">
                <a:latin typeface="Times New Roman" pitchFamily="18" charset="0"/>
                <a:cs typeface="Times New Roman" pitchFamily="18" charset="0"/>
              </a:rPr>
              <a:t>дискриминације, реализован је низ активности у вртићу.</a:t>
            </a:r>
            <a:endParaRPr lang="en-GB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357430"/>
            <a:ext cx="4071966" cy="405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571604" y="6488668"/>
            <a:ext cx="2227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/>
              <a:t>Флашица умирења...</a:t>
            </a:r>
            <a:endParaRPr lang="en-GB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357430"/>
            <a:ext cx="4071966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4929190" y="6488668"/>
            <a:ext cx="4008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/>
              <a:t>Мостови пријатељства и многе друге...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0251219_2254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214554"/>
            <a:ext cx="4143404" cy="4411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20251219_2253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30" y="2285992"/>
            <a:ext cx="4643470" cy="4405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14282" y="357166"/>
            <a:ext cx="8786874" cy="1341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defRPr/>
            </a:pPr>
            <a:r>
              <a:rPr lang="sr-Cyrl-RS" altLang="sr-Latn-R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Просторна целина  за </a:t>
            </a:r>
            <a:r>
              <a:rPr lang="sr-Cyrl-RS" altLang="sr-Latn-R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саобраћај </a:t>
            </a:r>
            <a:r>
              <a:rPr lang="sr-Cyrl-RS" altLang="sr-Latn-R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у заједничком простору вртића </a:t>
            </a:r>
            <a:r>
              <a:rPr lang="sr-Cyrl-RS" altLang="sr-Latn-RS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Бисери </a:t>
            </a:r>
            <a:r>
              <a:rPr lang="sr-Cyrl-RS" altLang="sr-Latn-R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је осмишљена као подстицајно окружење у којем деца могу истраживати саобраћајне знаке, превозна средства и правила понашања у саобраћају ,уз позив родитељима да се укључе и да  заједно  развијамо саобраћајну културу код деце,а све у циљу њихове безбедности  .</a:t>
            </a:r>
            <a:endParaRPr lang="en-US" altLang="sr-Latn-RS" sz="11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Еколошке активности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3" y="1428736"/>
            <a:ext cx="2571767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14282" y="5643578"/>
            <a:ext cx="2505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Еко-патрола кроз вртић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1428736"/>
            <a:ext cx="2714644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3071802" y="5715016"/>
            <a:ext cx="24184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Рециклажа бојица-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Мостови пријатељства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1428736"/>
            <a:ext cx="2768597" cy="4172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5929322" y="5715016"/>
            <a:ext cx="1909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Ко то тамо прља?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214290"/>
            <a:ext cx="8229600" cy="4525963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Вртић,,Голуб мира",место дружења и учења деце из вртића,,Бисери"и ОШ,,Д.Обрадовић". Тим поводом организован је и маскембал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Са децом око света.</a:t>
            </a:r>
          </a:p>
          <a:p>
            <a:endParaRPr lang="en-GB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85860"/>
            <a:ext cx="3929089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786314" y="6286520"/>
            <a:ext cx="4155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/>
              <a:t>Више о дешавању можете сазнати </a:t>
            </a:r>
            <a:r>
              <a:rPr lang="sr-Cyrl-RS" dirty="0" smtClean="0">
                <a:hlinkClick r:id="rId3"/>
              </a:rPr>
              <a:t>овде.</a:t>
            </a:r>
            <a:endParaRPr lang="en-GB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1285860"/>
            <a:ext cx="4071966" cy="4967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Састанци стручних органа и тимова Установе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Компетентан васпитач-компетентно дете.Седница Васпитно-образовног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већа, 25.11.2025. Вртић,,Невен". Више о дешавању можете сазнати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2"/>
              </a:rPr>
              <a:t>овде.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GB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143116"/>
            <a:ext cx="4143404" cy="393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 descr="вов.jpg"/>
          <p:cNvPicPr>
            <a:picLocks noChangeAspect="1"/>
          </p:cNvPicPr>
          <p:nvPr/>
        </p:nvPicPr>
        <p:blipFill>
          <a:blip r:embed="rId4"/>
          <a:srcRect l="11029"/>
          <a:stretch>
            <a:fillRect/>
          </a:stretch>
        </p:blipFill>
        <p:spPr>
          <a:xfrm>
            <a:off x="4857752" y="2143116"/>
            <a:ext cx="3857652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6000768"/>
            <a:ext cx="3643338" cy="675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525"/>
              </a:lnSpc>
            </a:pP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ea typeface="BM Hanna"/>
                <a:cs typeface="Times New Roman" pitchFamily="18" charset="0"/>
                <a:sym typeface="BM Hanna"/>
              </a:rPr>
              <a:t>Приказ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ea typeface="BM Hanna"/>
                <a:cs typeface="Times New Roman" pitchFamily="18" charset="0"/>
                <a:sym typeface="BM Hanna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ea typeface="BM Hanna"/>
                <a:cs typeface="Times New Roman" pitchFamily="18" charset="0"/>
                <a:sym typeface="BM Hanna"/>
              </a:rPr>
              <a:t>водича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ea typeface="BM Hanna"/>
                <a:cs typeface="Times New Roman" pitchFamily="18" charset="0"/>
                <a:sym typeface="BM Hanna"/>
              </a:rPr>
              <a:t>  </a:t>
            </a:r>
            <a:r>
              <a:rPr lang="en-US" i="1" dirty="0" err="1" smtClean="0">
                <a:solidFill>
                  <a:srgbClr val="002060"/>
                </a:solidFill>
                <a:latin typeface="Times New Roman" pitchFamily="18" charset="0"/>
                <a:ea typeface="BM Hanna"/>
                <a:cs typeface="Times New Roman" pitchFamily="18" charset="0"/>
                <a:sym typeface="BM Hanna"/>
              </a:rPr>
              <a:t>Менторство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ea typeface="BM Hanna"/>
                <a:cs typeface="Times New Roman" pitchFamily="18" charset="0"/>
                <a:sym typeface="BM Hanna"/>
              </a:rPr>
              <a:t> </a:t>
            </a:r>
            <a:endParaRPr lang="en-US" dirty="0">
              <a:solidFill>
                <a:srgbClr val="002060"/>
              </a:solidFill>
              <a:latin typeface="Times New Roman" pitchFamily="18" charset="0"/>
              <a:ea typeface="BM Hanna"/>
              <a:cs typeface="Times New Roman" pitchFamily="18" charset="0"/>
              <a:sym typeface="BM Hann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3504" y="6143645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sr-Cyrl-RS" altLang="sr-Latn-RS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Овквир дигиталних компетенција васпитача 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1429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Састанак Тима за самовредновање.</a:t>
            </a:r>
          </a:p>
          <a:p>
            <a:pPr>
              <a:buNone/>
            </a:pP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Више о дешавању можете сазнати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овде.</a:t>
            </a:r>
            <a:endParaRPr lang="en-GB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643050"/>
            <a:ext cx="378624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>
          <a:xfrm>
            <a:off x="4214810" y="1571612"/>
            <a:ext cx="4500594" cy="5000660"/>
          </a:xfrm>
          <a:prstGeom prst="rect">
            <a:avLst/>
          </a:prstGeom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саст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071546"/>
            <a:ext cx="4248152" cy="5286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85720" y="500042"/>
            <a:ext cx="8858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Састанак Тима за заштиту...                              Састанак Тима за стручно  усавршавање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5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0562" y="1214422"/>
            <a:ext cx="4357717" cy="50720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71480"/>
            <a:ext cx="821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 2" pitchFamily="18" charset="2"/>
              <a:buNone/>
              <a:defRPr/>
            </a:pPr>
            <a:r>
              <a:rPr lang="sr-Cyrl-RS" altLang="sr-Latn-R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Састанак главних васпитача. Компетенције васпитача (Компетентан васпитач-компетентно дете). Размена увида практичара, услов унапређивања квалитета рада.</a:t>
            </a:r>
          </a:p>
        </p:txBody>
      </p:sp>
      <p:pic>
        <p:nvPicPr>
          <p:cNvPr id="5" name="Picture 4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85720" y="1643050"/>
            <a:ext cx="5072098" cy="48577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6" name="Slika 3">
            <a:extLst>
              <a:ext uri="{FF2B5EF4-FFF2-40B4-BE49-F238E27FC236}">
                <a16:creationId xmlns="" xmlns:a16="http://schemas.microsoft.com/office/drawing/2014/main" id="{B54FB787-46FC-4AD3-87BD-0585B2FF15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714488"/>
            <a:ext cx="3178420" cy="4769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282" y="785794"/>
            <a:ext cx="4714908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929190" y="2571744"/>
            <a:ext cx="38576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Састанак Заједнице учења1. </a:t>
            </a: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Медицинске сестре  васпитачи  и стручни сарадници  у процесу размене увида о квалитету развијања реалног програма  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CCC8B698-812E-B1AD-B4B8-F05AEFDD80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428604"/>
            <a:ext cx="4572032" cy="61436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143504" y="2285992"/>
            <a:ext cx="38576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Заједница  учења 3</a:t>
            </a:r>
            <a:r>
              <a:rPr lang="sr-Cyrl-RS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практичари из вртића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Бисери, Владо Јурић, Звончић, Дечији клуб, Лептирић, Лане</a:t>
            </a:r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Практичари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реализатор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рограма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години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пред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полазак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школу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у размени увида са сарадником о квалитету развијања реалног програма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Autofit/>
          </a:bodyPr>
          <a:lstStyle/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У оквиру акционог истраживања “Како унапредити дигиталне компетенције практичара”, а у сарадњи чланова Тимова за стручно усавршавање и Информационо комуникационе технологије, одржане су обуке практичара вртића за примену Гугл документа и Гугл презентација. Осим тога реализовани су и други облици стручног усавршавања запослених.</a:t>
            </a:r>
            <a:endParaRPr lang="en-GB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928802"/>
            <a:ext cx="3744017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928802"/>
            <a:ext cx="3854243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4000504"/>
            <a:ext cx="4167191" cy="2705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711</Words>
  <Application>Microsoft Office PowerPoint</Application>
  <PresentationFormat>On-screen Show (4:3)</PresentationFormat>
  <Paragraphs>82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Билтен вртића “Бисери”</vt:lpstr>
      <vt:lpstr>У току месеца, у вртићу су реализовани следећи пројекти:</vt:lpstr>
      <vt:lpstr>Фестивал дечије игре</vt:lpstr>
      <vt:lpstr>Slide 4</vt:lpstr>
      <vt:lpstr>Током месеца реализован је низ радионица за децу и родитеље у оквиру “Клуба љубитеља науке и уметности” и Клуба љубитеља лопте”.</vt:lpstr>
      <vt:lpstr>Slide 6</vt:lpstr>
      <vt:lpstr>Slide 7</vt:lpstr>
      <vt:lpstr>Светски дан детета</vt:lpstr>
      <vt:lpstr>Превентивне активности</vt:lpstr>
      <vt:lpstr>Slide 10</vt:lpstr>
      <vt:lpstr>Еколошке активности</vt:lpstr>
      <vt:lpstr>Slide 12</vt:lpstr>
      <vt:lpstr>Састанци стручних органа и тимова Установе</vt:lpstr>
      <vt:lpstr>Slide 14</vt:lpstr>
      <vt:lpstr>Slide 15</vt:lpstr>
      <vt:lpstr>Slide 16</vt:lpstr>
      <vt:lpstr>Slide 17</vt:lpstr>
      <vt:lpstr>Slide 18</vt:lpstr>
      <vt:lpstr>У оквиру акционог истраживања “Како унапредити дигиталне компетенције практичара”, а у сарадњи чланова Тимова за стручно усавршавање и Информационо комуникационе технологије, одржане су обуке практичара вртића за примену Гугл документа и Гугл презентација. Осим тога реализовани су и други облици стручног усавршавања запослених.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Билтен вртића “Бисери”</dc:title>
  <dc:creator>PC</dc:creator>
  <cp:lastModifiedBy>ASUS</cp:lastModifiedBy>
  <cp:revision>20</cp:revision>
  <dcterms:created xsi:type="dcterms:W3CDTF">2025-12-08T09:43:34Z</dcterms:created>
  <dcterms:modified xsi:type="dcterms:W3CDTF">2025-12-22T11:18:01Z</dcterms:modified>
</cp:coreProperties>
</file>