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Default Extension="svg" ContentType="image/sv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88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7" r:id="rId32"/>
    <p:sldId id="286" r:id="rId33"/>
  </p:sldIdLst>
  <p:sldSz cx="18288000" cy="10287000"/>
  <p:notesSz cx="6858000" cy="9144000"/>
  <p:embeddedFontLst>
    <p:embeddedFont>
      <p:font typeface="Canva Sans Bold" charset="0"/>
      <p:regular r:id="rId34"/>
    </p:embeddedFont>
    <p:embeddedFont>
      <p:font typeface="Canva Sans" charset="0"/>
      <p:regular r:id="rId35"/>
    </p:embeddedFont>
    <p:embeddedFont>
      <p:font typeface="Calibri" pitchFamily="34" charset="0"/>
      <p:regular r:id="rId36"/>
      <p:bold r:id="rId37"/>
      <p:italic r:id="rId38"/>
      <p:boldItalic r:id="rId3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22" autoAdjust="0"/>
  </p:normalViewPr>
  <p:slideViewPr>
    <p:cSldViewPr>
      <p:cViewPr varScale="1">
        <p:scale>
          <a:sx n="55" d="100"/>
          <a:sy n="55" d="100"/>
        </p:scale>
        <p:origin x="-65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3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3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3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5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3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3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3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svg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svg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sv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666" b="-11666"/>
            </a:stretch>
          </a:blipFill>
        </p:spPr>
      </p:sp>
      <p:sp>
        <p:nvSpPr>
          <p:cNvPr id="3" name="AutoShape 3"/>
          <p:cNvSpPr/>
          <p:nvPr/>
        </p:nvSpPr>
        <p:spPr>
          <a:xfrm>
            <a:off x="0" y="1033462"/>
            <a:ext cx="18288000" cy="0"/>
          </a:xfrm>
          <a:prstGeom prst="line">
            <a:avLst/>
          </a:prstGeom>
          <a:ln w="9525" cap="flat">
            <a:solidFill>
              <a:srgbClr val="79343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AutoShape 4"/>
          <p:cNvSpPr/>
          <p:nvPr/>
        </p:nvSpPr>
        <p:spPr>
          <a:xfrm>
            <a:off x="0" y="9253538"/>
            <a:ext cx="18288000" cy="0"/>
          </a:xfrm>
          <a:prstGeom prst="line">
            <a:avLst/>
          </a:prstGeom>
          <a:ln w="9525" cap="flat">
            <a:solidFill>
              <a:srgbClr val="79343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AutoShape 5"/>
          <p:cNvSpPr/>
          <p:nvPr/>
        </p:nvSpPr>
        <p:spPr>
          <a:xfrm>
            <a:off x="1033462" y="1028700"/>
            <a:ext cx="0" cy="9595862"/>
          </a:xfrm>
          <a:prstGeom prst="line">
            <a:avLst/>
          </a:prstGeom>
          <a:ln w="9525" cap="flat">
            <a:solidFill>
              <a:srgbClr val="79343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AutoShape 6"/>
          <p:cNvSpPr/>
          <p:nvPr/>
        </p:nvSpPr>
        <p:spPr>
          <a:xfrm>
            <a:off x="17264062" y="-337562"/>
            <a:ext cx="0" cy="9595862"/>
          </a:xfrm>
          <a:prstGeom prst="line">
            <a:avLst/>
          </a:prstGeom>
          <a:ln w="9525" cap="flat">
            <a:solidFill>
              <a:srgbClr val="79343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Freeform 7"/>
          <p:cNvSpPr/>
          <p:nvPr/>
        </p:nvSpPr>
        <p:spPr>
          <a:xfrm flipV="1">
            <a:off x="-1135791" y="7371861"/>
            <a:ext cx="3731002" cy="2190353"/>
          </a:xfrm>
          <a:custGeom>
            <a:avLst/>
            <a:gdLst/>
            <a:ahLst/>
            <a:cxnLst/>
            <a:rect l="l" t="t" r="r" b="b"/>
            <a:pathLst>
              <a:path w="3731002" h="2190353">
                <a:moveTo>
                  <a:pt x="0" y="2190353"/>
                </a:moveTo>
                <a:lnTo>
                  <a:pt x="3731001" y="2190353"/>
                </a:lnTo>
                <a:lnTo>
                  <a:pt x="3731001" y="0"/>
                </a:lnTo>
                <a:lnTo>
                  <a:pt x="0" y="0"/>
                </a:lnTo>
                <a:lnTo>
                  <a:pt x="0" y="2190353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flipH="1">
            <a:off x="14719532" y="-66476"/>
            <a:ext cx="3731002" cy="2190353"/>
          </a:xfrm>
          <a:custGeom>
            <a:avLst/>
            <a:gdLst/>
            <a:ahLst/>
            <a:cxnLst/>
            <a:rect l="l" t="t" r="r" b="b"/>
            <a:pathLst>
              <a:path w="3731002" h="2190353">
                <a:moveTo>
                  <a:pt x="3731002" y="0"/>
                </a:moveTo>
                <a:lnTo>
                  <a:pt x="0" y="0"/>
                </a:lnTo>
                <a:lnTo>
                  <a:pt x="0" y="2190352"/>
                </a:lnTo>
                <a:lnTo>
                  <a:pt x="3731002" y="2190352"/>
                </a:lnTo>
                <a:lnTo>
                  <a:pt x="3731002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419357" y="1706372"/>
            <a:ext cx="9165675" cy="6874256"/>
          </a:xfrm>
          <a:custGeom>
            <a:avLst/>
            <a:gdLst/>
            <a:ahLst/>
            <a:cxnLst/>
            <a:rect l="l" t="t" r="r" b="b"/>
            <a:pathLst>
              <a:path w="9165675" h="6874256">
                <a:moveTo>
                  <a:pt x="0" y="0"/>
                </a:moveTo>
                <a:lnTo>
                  <a:pt x="9165676" y="0"/>
                </a:lnTo>
                <a:lnTo>
                  <a:pt x="9165676" y="6874256"/>
                </a:lnTo>
                <a:lnTo>
                  <a:pt x="0" y="687425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1446311" y="4652327"/>
            <a:ext cx="5742438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Месечни билтен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947727" y="2087073"/>
            <a:ext cx="4739608" cy="613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Вртић "Голуб мира"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461889" y="7809719"/>
            <a:ext cx="3401075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Новембар 2025.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601885" y="2191371"/>
            <a:ext cx="13084230" cy="5904259"/>
          </a:xfrm>
          <a:custGeom>
            <a:avLst/>
            <a:gdLst/>
            <a:ahLst/>
            <a:cxnLst/>
            <a:rect l="l" t="t" r="r" b="b"/>
            <a:pathLst>
              <a:path w="13084230" h="5904259">
                <a:moveTo>
                  <a:pt x="0" y="0"/>
                </a:moveTo>
                <a:lnTo>
                  <a:pt x="13084230" y="0"/>
                </a:lnTo>
                <a:lnTo>
                  <a:pt x="13084230" y="5904258"/>
                </a:lnTo>
                <a:lnTo>
                  <a:pt x="0" y="59042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6264906" y="1396963"/>
            <a:ext cx="5758187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Заједница деце и одраслих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129287" y="8767127"/>
            <a:ext cx="12029426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Клуб љубитеља науке и уметности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2630720" y="9587548"/>
            <a:ext cx="3787919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Реализован 30.10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666" b="-11666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16695" y="0"/>
                  </a:moveTo>
                  <a:lnTo>
                    <a:pt x="4258031" y="0"/>
                  </a:lnTo>
                  <a:cubicBezTo>
                    <a:pt x="4267252" y="0"/>
                    <a:pt x="4274726" y="7475"/>
                    <a:pt x="4274726" y="16695"/>
                  </a:cubicBezTo>
                  <a:lnTo>
                    <a:pt x="4274726" y="2150772"/>
                  </a:lnTo>
                  <a:cubicBezTo>
                    <a:pt x="4274726" y="2159992"/>
                    <a:pt x="4267252" y="2167467"/>
                    <a:pt x="4258031" y="2167467"/>
                  </a:cubicBezTo>
                  <a:lnTo>
                    <a:pt x="16695" y="2167467"/>
                  </a:lnTo>
                  <a:cubicBezTo>
                    <a:pt x="12267" y="2167467"/>
                    <a:pt x="8021" y="2165708"/>
                    <a:pt x="4890" y="2162577"/>
                  </a:cubicBezTo>
                  <a:cubicBezTo>
                    <a:pt x="1759" y="2159446"/>
                    <a:pt x="0" y="2155200"/>
                    <a:pt x="0" y="2150772"/>
                  </a:cubicBezTo>
                  <a:lnTo>
                    <a:pt x="0" y="16695"/>
                  </a:lnTo>
                  <a:cubicBezTo>
                    <a:pt x="0" y="12267"/>
                    <a:pt x="1759" y="8021"/>
                    <a:pt x="4890" y="4890"/>
                  </a:cubicBezTo>
                  <a:cubicBezTo>
                    <a:pt x="8021" y="1759"/>
                    <a:pt x="12267" y="0"/>
                    <a:pt x="16695" y="0"/>
                  </a:cubicBezTo>
                  <a:close/>
                </a:path>
              </a:pathLst>
            </a:custGeom>
            <a:solidFill>
              <a:srgbClr val="F5F6E5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flipH="1">
            <a:off x="14556998" y="-66476"/>
            <a:ext cx="3731002" cy="2190353"/>
          </a:xfrm>
          <a:custGeom>
            <a:avLst/>
            <a:gdLst/>
            <a:ahLst/>
            <a:cxnLst/>
            <a:rect l="l" t="t" r="r" b="b"/>
            <a:pathLst>
              <a:path w="3731002" h="2190353">
                <a:moveTo>
                  <a:pt x="3731002" y="0"/>
                </a:moveTo>
                <a:lnTo>
                  <a:pt x="0" y="0"/>
                </a:lnTo>
                <a:lnTo>
                  <a:pt x="0" y="2190352"/>
                </a:lnTo>
                <a:lnTo>
                  <a:pt x="3731002" y="2190352"/>
                </a:lnTo>
                <a:lnTo>
                  <a:pt x="3731002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>
            <a:off x="0" y="8163124"/>
            <a:ext cx="3731002" cy="2190353"/>
          </a:xfrm>
          <a:custGeom>
            <a:avLst/>
            <a:gdLst/>
            <a:ahLst/>
            <a:cxnLst/>
            <a:rect l="l" t="t" r="r" b="b"/>
            <a:pathLst>
              <a:path w="3731002" h="2190353">
                <a:moveTo>
                  <a:pt x="3731002" y="0"/>
                </a:moveTo>
                <a:lnTo>
                  <a:pt x="0" y="0"/>
                </a:lnTo>
                <a:lnTo>
                  <a:pt x="0" y="2190352"/>
                </a:lnTo>
                <a:lnTo>
                  <a:pt x="3731002" y="2190352"/>
                </a:lnTo>
                <a:lnTo>
                  <a:pt x="3731002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4508504" y="1666878"/>
            <a:ext cx="9270991" cy="6953243"/>
          </a:xfrm>
          <a:custGeom>
            <a:avLst/>
            <a:gdLst/>
            <a:ahLst/>
            <a:cxnLst/>
            <a:rect l="l" t="t" r="r" b="b"/>
            <a:pathLst>
              <a:path w="9270991" h="6953243">
                <a:moveTo>
                  <a:pt x="0" y="0"/>
                </a:moveTo>
                <a:lnTo>
                  <a:pt x="9270992" y="0"/>
                </a:lnTo>
                <a:lnTo>
                  <a:pt x="9270992" y="6953244"/>
                </a:lnTo>
                <a:lnTo>
                  <a:pt x="0" y="695324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3862929" y="8305165"/>
            <a:ext cx="10562143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Акционо истраживање у вртићу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Истраживање сопствене праксе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139251" y="537527"/>
            <a:ext cx="8009497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Професионални развој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666" b="-11666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000068" y="1000096"/>
            <a:ext cx="16230600" cy="8229600"/>
            <a:chOff x="0" y="0"/>
            <a:chExt cx="4274726" cy="216746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16695" y="0"/>
                  </a:moveTo>
                  <a:lnTo>
                    <a:pt x="4258031" y="0"/>
                  </a:lnTo>
                  <a:cubicBezTo>
                    <a:pt x="4267252" y="0"/>
                    <a:pt x="4274726" y="7475"/>
                    <a:pt x="4274726" y="16695"/>
                  </a:cubicBezTo>
                  <a:lnTo>
                    <a:pt x="4274726" y="2150772"/>
                  </a:lnTo>
                  <a:cubicBezTo>
                    <a:pt x="4274726" y="2159992"/>
                    <a:pt x="4267252" y="2167467"/>
                    <a:pt x="4258031" y="2167467"/>
                  </a:cubicBezTo>
                  <a:lnTo>
                    <a:pt x="16695" y="2167467"/>
                  </a:lnTo>
                  <a:cubicBezTo>
                    <a:pt x="12267" y="2167467"/>
                    <a:pt x="8021" y="2165708"/>
                    <a:pt x="4890" y="2162577"/>
                  </a:cubicBezTo>
                  <a:cubicBezTo>
                    <a:pt x="1759" y="2159446"/>
                    <a:pt x="0" y="2155200"/>
                    <a:pt x="0" y="2150772"/>
                  </a:cubicBezTo>
                  <a:lnTo>
                    <a:pt x="0" y="16695"/>
                  </a:lnTo>
                  <a:cubicBezTo>
                    <a:pt x="0" y="12267"/>
                    <a:pt x="1759" y="8021"/>
                    <a:pt x="4890" y="4890"/>
                  </a:cubicBezTo>
                  <a:cubicBezTo>
                    <a:pt x="8021" y="1759"/>
                    <a:pt x="12267" y="0"/>
                    <a:pt x="16695" y="0"/>
                  </a:cubicBezTo>
                  <a:close/>
                </a:path>
              </a:pathLst>
            </a:custGeom>
            <a:solidFill>
              <a:srgbClr val="F5F6E5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flipH="1">
            <a:off x="14556998" y="-66476"/>
            <a:ext cx="3731002" cy="2190353"/>
          </a:xfrm>
          <a:custGeom>
            <a:avLst/>
            <a:gdLst/>
            <a:ahLst/>
            <a:cxnLst/>
            <a:rect l="l" t="t" r="r" b="b"/>
            <a:pathLst>
              <a:path w="3731002" h="2190353">
                <a:moveTo>
                  <a:pt x="3731002" y="0"/>
                </a:moveTo>
                <a:lnTo>
                  <a:pt x="0" y="0"/>
                </a:lnTo>
                <a:lnTo>
                  <a:pt x="0" y="2190352"/>
                </a:lnTo>
                <a:lnTo>
                  <a:pt x="3731002" y="2190352"/>
                </a:lnTo>
                <a:lnTo>
                  <a:pt x="3731002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>
            <a:off x="0" y="8163124"/>
            <a:ext cx="3731002" cy="2190353"/>
          </a:xfrm>
          <a:custGeom>
            <a:avLst/>
            <a:gdLst/>
            <a:ahLst/>
            <a:cxnLst/>
            <a:rect l="l" t="t" r="r" b="b"/>
            <a:pathLst>
              <a:path w="3731002" h="2190353">
                <a:moveTo>
                  <a:pt x="3731002" y="0"/>
                </a:moveTo>
                <a:lnTo>
                  <a:pt x="0" y="0"/>
                </a:lnTo>
                <a:lnTo>
                  <a:pt x="0" y="2190352"/>
                </a:lnTo>
                <a:lnTo>
                  <a:pt x="3731002" y="2190352"/>
                </a:lnTo>
                <a:lnTo>
                  <a:pt x="3731002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357522" y="2071666"/>
            <a:ext cx="11144328" cy="6286544"/>
          </a:xfrm>
          <a:custGeom>
            <a:avLst/>
            <a:gdLst/>
            <a:ahLst/>
            <a:cxnLst/>
            <a:rect l="l" t="t" r="r" b="b"/>
            <a:pathLst>
              <a:path w="5783222" h="7710963">
                <a:moveTo>
                  <a:pt x="0" y="0"/>
                </a:moveTo>
                <a:lnTo>
                  <a:pt x="5783222" y="0"/>
                </a:lnTo>
                <a:lnTo>
                  <a:pt x="5783222" y="7710963"/>
                </a:lnTo>
                <a:lnTo>
                  <a:pt x="0" y="771096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4434061" y="8314690"/>
            <a:ext cx="9421957" cy="769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19"/>
              </a:lnSpc>
            </a:pPr>
            <a:r>
              <a:rPr lang="en-US" sz="24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Јачање</a:t>
            </a:r>
            <a:r>
              <a:rPr lang="en-US" sz="24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сарадње</a:t>
            </a:r>
            <a:r>
              <a:rPr lang="en-US" sz="24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с </a:t>
            </a:r>
            <a:r>
              <a:rPr lang="en-US" sz="2400" dirty="0" err="1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породицом</a:t>
            </a:r>
            <a:r>
              <a:rPr lang="sr-Cyrl-RS" sz="2400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-ј</a:t>
            </a:r>
            <a:r>
              <a:rPr lang="en-US" sz="2400" dirty="0" err="1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ачање</a:t>
            </a:r>
            <a:r>
              <a:rPr lang="en-US" sz="2400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родитељских</a:t>
            </a:r>
            <a:r>
              <a:rPr lang="en-US" sz="24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40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компетенција</a:t>
            </a:r>
            <a:endParaRPr lang="en-US" sz="2400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14514" y="500030"/>
            <a:ext cx="124302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200" dirty="0" smtClean="0"/>
              <a:t>П</a:t>
            </a:r>
            <a:r>
              <a:rPr lang="x-none" sz="3200" smtClean="0"/>
              <a:t>остер</a:t>
            </a:r>
            <a:r>
              <a:rPr lang="sr-Cyrl-RS" sz="3200" dirty="0" smtClean="0"/>
              <a:t> изложен у заједничком простору вртића</a:t>
            </a:r>
            <a:r>
              <a:rPr lang="x-none" sz="3200" smtClean="0"/>
              <a:t>  </a:t>
            </a:r>
            <a:r>
              <a:rPr lang="sr-Cyrl-RS" sz="3200" dirty="0" smtClean="0"/>
              <a:t>доприноси </a:t>
            </a:r>
            <a:r>
              <a:rPr lang="x-none" sz="3200" smtClean="0"/>
              <a:t> </a:t>
            </a:r>
            <a:r>
              <a:rPr lang="sr-Cyrl-RS" sz="3200" dirty="0" smtClean="0"/>
              <a:t>да сви </a:t>
            </a:r>
            <a:r>
              <a:rPr lang="x-none" sz="3200" smtClean="0"/>
              <a:t> чланови заједнице  боље разумеју како предшколски програм сагледава дете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666" b="-11666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071506" y="1071534"/>
            <a:ext cx="16230600" cy="8229600"/>
            <a:chOff x="0" y="0"/>
            <a:chExt cx="4274726" cy="216746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16695" y="0"/>
                  </a:moveTo>
                  <a:lnTo>
                    <a:pt x="4258031" y="0"/>
                  </a:lnTo>
                  <a:cubicBezTo>
                    <a:pt x="4267252" y="0"/>
                    <a:pt x="4274726" y="7475"/>
                    <a:pt x="4274726" y="16695"/>
                  </a:cubicBezTo>
                  <a:lnTo>
                    <a:pt x="4274726" y="2150772"/>
                  </a:lnTo>
                  <a:cubicBezTo>
                    <a:pt x="4274726" y="2159992"/>
                    <a:pt x="4267252" y="2167467"/>
                    <a:pt x="4258031" y="2167467"/>
                  </a:cubicBezTo>
                  <a:lnTo>
                    <a:pt x="16695" y="2167467"/>
                  </a:lnTo>
                  <a:cubicBezTo>
                    <a:pt x="12267" y="2167467"/>
                    <a:pt x="8021" y="2165708"/>
                    <a:pt x="4890" y="2162577"/>
                  </a:cubicBezTo>
                  <a:cubicBezTo>
                    <a:pt x="1759" y="2159446"/>
                    <a:pt x="0" y="2155200"/>
                    <a:pt x="0" y="2150772"/>
                  </a:cubicBezTo>
                  <a:lnTo>
                    <a:pt x="0" y="16695"/>
                  </a:lnTo>
                  <a:cubicBezTo>
                    <a:pt x="0" y="12267"/>
                    <a:pt x="1759" y="8021"/>
                    <a:pt x="4890" y="4890"/>
                  </a:cubicBezTo>
                  <a:cubicBezTo>
                    <a:pt x="8021" y="1759"/>
                    <a:pt x="12267" y="0"/>
                    <a:pt x="16695" y="0"/>
                  </a:cubicBezTo>
                  <a:close/>
                </a:path>
              </a:pathLst>
            </a:custGeom>
            <a:solidFill>
              <a:srgbClr val="F5F6E5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flipH="1">
            <a:off x="14556998" y="-66476"/>
            <a:ext cx="3731002" cy="2190353"/>
          </a:xfrm>
          <a:custGeom>
            <a:avLst/>
            <a:gdLst/>
            <a:ahLst/>
            <a:cxnLst/>
            <a:rect l="l" t="t" r="r" b="b"/>
            <a:pathLst>
              <a:path w="3731002" h="2190353">
                <a:moveTo>
                  <a:pt x="3731002" y="0"/>
                </a:moveTo>
                <a:lnTo>
                  <a:pt x="0" y="0"/>
                </a:lnTo>
                <a:lnTo>
                  <a:pt x="0" y="2190352"/>
                </a:lnTo>
                <a:lnTo>
                  <a:pt x="3731002" y="2190352"/>
                </a:lnTo>
                <a:lnTo>
                  <a:pt x="3731002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>
            <a:off x="0" y="8163124"/>
            <a:ext cx="3731002" cy="2190353"/>
          </a:xfrm>
          <a:custGeom>
            <a:avLst/>
            <a:gdLst/>
            <a:ahLst/>
            <a:cxnLst/>
            <a:rect l="l" t="t" r="r" b="b"/>
            <a:pathLst>
              <a:path w="3731002" h="2190353">
                <a:moveTo>
                  <a:pt x="3731002" y="0"/>
                </a:moveTo>
                <a:lnTo>
                  <a:pt x="0" y="0"/>
                </a:lnTo>
                <a:lnTo>
                  <a:pt x="0" y="2190352"/>
                </a:lnTo>
                <a:lnTo>
                  <a:pt x="3731002" y="2190352"/>
                </a:lnTo>
                <a:lnTo>
                  <a:pt x="3731002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28700" y="370490"/>
            <a:ext cx="8982640" cy="4148857"/>
          </a:xfrm>
          <a:custGeom>
            <a:avLst/>
            <a:gdLst/>
            <a:ahLst/>
            <a:cxnLst/>
            <a:rect l="l" t="t" r="r" b="b"/>
            <a:pathLst>
              <a:path w="8982640" h="4148857">
                <a:moveTo>
                  <a:pt x="0" y="0"/>
                </a:moveTo>
                <a:lnTo>
                  <a:pt x="8982640" y="0"/>
                </a:lnTo>
                <a:lnTo>
                  <a:pt x="8982640" y="4148857"/>
                </a:lnTo>
                <a:lnTo>
                  <a:pt x="0" y="414885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2500266" y="4859088"/>
            <a:ext cx="5929354" cy="4399212"/>
          </a:xfrm>
          <a:custGeom>
            <a:avLst/>
            <a:gdLst/>
            <a:ahLst/>
            <a:cxnLst/>
            <a:rect l="l" t="t" r="r" b="b"/>
            <a:pathLst>
              <a:path w="3299409" h="4399212">
                <a:moveTo>
                  <a:pt x="0" y="0"/>
                </a:moveTo>
                <a:lnTo>
                  <a:pt x="3299409" y="0"/>
                </a:lnTo>
                <a:lnTo>
                  <a:pt x="3299409" y="4399212"/>
                </a:lnTo>
                <a:lnTo>
                  <a:pt x="0" y="439921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7458121" y="4763838"/>
            <a:ext cx="8964379" cy="5506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Промена која води квалитету</a:t>
            </a:r>
          </a:p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Радионице у мањим групама</a:t>
            </a:r>
          </a:p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Јачање дигиталних компетенција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666" b="-11666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1954653" y="1429096"/>
            <a:ext cx="16230600" cy="8229600"/>
            <a:chOff x="0" y="0"/>
            <a:chExt cx="4274726" cy="216746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16695" y="0"/>
                  </a:moveTo>
                  <a:lnTo>
                    <a:pt x="4258031" y="0"/>
                  </a:lnTo>
                  <a:cubicBezTo>
                    <a:pt x="4267252" y="0"/>
                    <a:pt x="4274726" y="7475"/>
                    <a:pt x="4274726" y="16695"/>
                  </a:cubicBezTo>
                  <a:lnTo>
                    <a:pt x="4274726" y="2150772"/>
                  </a:lnTo>
                  <a:cubicBezTo>
                    <a:pt x="4274726" y="2159992"/>
                    <a:pt x="4267252" y="2167467"/>
                    <a:pt x="4258031" y="2167467"/>
                  </a:cubicBezTo>
                  <a:lnTo>
                    <a:pt x="16695" y="2167467"/>
                  </a:lnTo>
                  <a:cubicBezTo>
                    <a:pt x="12267" y="2167467"/>
                    <a:pt x="8021" y="2165708"/>
                    <a:pt x="4890" y="2162577"/>
                  </a:cubicBezTo>
                  <a:cubicBezTo>
                    <a:pt x="1759" y="2159446"/>
                    <a:pt x="0" y="2155200"/>
                    <a:pt x="0" y="2150772"/>
                  </a:cubicBezTo>
                  <a:lnTo>
                    <a:pt x="0" y="16695"/>
                  </a:lnTo>
                  <a:cubicBezTo>
                    <a:pt x="0" y="12267"/>
                    <a:pt x="1759" y="8021"/>
                    <a:pt x="4890" y="4890"/>
                  </a:cubicBezTo>
                  <a:cubicBezTo>
                    <a:pt x="8021" y="1759"/>
                    <a:pt x="12267" y="0"/>
                    <a:pt x="16695" y="0"/>
                  </a:cubicBezTo>
                  <a:close/>
                </a:path>
              </a:pathLst>
            </a:custGeom>
            <a:solidFill>
              <a:srgbClr val="F5F6E5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flipH="1">
            <a:off x="14556998" y="-66476"/>
            <a:ext cx="3731002" cy="2190353"/>
          </a:xfrm>
          <a:custGeom>
            <a:avLst/>
            <a:gdLst/>
            <a:ahLst/>
            <a:cxnLst/>
            <a:rect l="l" t="t" r="r" b="b"/>
            <a:pathLst>
              <a:path w="3731002" h="2190353">
                <a:moveTo>
                  <a:pt x="3731002" y="0"/>
                </a:moveTo>
                <a:lnTo>
                  <a:pt x="0" y="0"/>
                </a:lnTo>
                <a:lnTo>
                  <a:pt x="0" y="2190352"/>
                </a:lnTo>
                <a:lnTo>
                  <a:pt x="3731002" y="2190352"/>
                </a:lnTo>
                <a:lnTo>
                  <a:pt x="3731002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>
            <a:off x="0" y="8163124"/>
            <a:ext cx="3731002" cy="2190353"/>
          </a:xfrm>
          <a:custGeom>
            <a:avLst/>
            <a:gdLst/>
            <a:ahLst/>
            <a:cxnLst/>
            <a:rect l="l" t="t" r="r" b="b"/>
            <a:pathLst>
              <a:path w="3731002" h="2190353">
                <a:moveTo>
                  <a:pt x="3731002" y="0"/>
                </a:moveTo>
                <a:lnTo>
                  <a:pt x="0" y="0"/>
                </a:lnTo>
                <a:lnTo>
                  <a:pt x="0" y="2190352"/>
                </a:lnTo>
                <a:lnTo>
                  <a:pt x="3731002" y="2190352"/>
                </a:lnTo>
                <a:lnTo>
                  <a:pt x="3731002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492091" y="465118"/>
            <a:ext cx="4953314" cy="6984265"/>
          </a:xfrm>
          <a:custGeom>
            <a:avLst/>
            <a:gdLst/>
            <a:ahLst/>
            <a:cxnLst/>
            <a:rect l="l" t="t" r="r" b="b"/>
            <a:pathLst>
              <a:path w="4953314" h="6984265">
                <a:moveTo>
                  <a:pt x="0" y="0"/>
                </a:moveTo>
                <a:lnTo>
                  <a:pt x="4953314" y="0"/>
                </a:lnTo>
                <a:lnTo>
                  <a:pt x="4953314" y="6984266"/>
                </a:lnTo>
                <a:lnTo>
                  <a:pt x="0" y="69842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8969823" y="465118"/>
            <a:ext cx="4491209" cy="5988279"/>
          </a:xfrm>
          <a:custGeom>
            <a:avLst/>
            <a:gdLst/>
            <a:ahLst/>
            <a:cxnLst/>
            <a:rect l="l" t="t" r="r" b="b"/>
            <a:pathLst>
              <a:path w="4491209" h="5988279">
                <a:moveTo>
                  <a:pt x="0" y="0"/>
                </a:moveTo>
                <a:lnTo>
                  <a:pt x="4491209" y="0"/>
                </a:lnTo>
                <a:lnTo>
                  <a:pt x="4491209" y="5988279"/>
                </a:lnTo>
                <a:lnTo>
                  <a:pt x="0" y="598827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874347" y="8067874"/>
            <a:ext cx="13384953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Дечији научни плес у вртићу "Бисери"</a:t>
            </a:r>
          </a:p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поводом обележавања Дана науке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223284" y="7296085"/>
            <a:ext cx="10179574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Вршњачка сарадња и учење између два вртића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969823" y="6582345"/>
            <a:ext cx="6686496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Планирана сарадња са школом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666" b="-11666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857192" y="1000096"/>
            <a:ext cx="16230600" cy="8229600"/>
            <a:chOff x="0" y="0"/>
            <a:chExt cx="4274726" cy="216746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16695" y="0"/>
                  </a:moveTo>
                  <a:lnTo>
                    <a:pt x="4258031" y="0"/>
                  </a:lnTo>
                  <a:cubicBezTo>
                    <a:pt x="4267252" y="0"/>
                    <a:pt x="4274726" y="7475"/>
                    <a:pt x="4274726" y="16695"/>
                  </a:cubicBezTo>
                  <a:lnTo>
                    <a:pt x="4274726" y="2150772"/>
                  </a:lnTo>
                  <a:cubicBezTo>
                    <a:pt x="4274726" y="2159992"/>
                    <a:pt x="4267252" y="2167467"/>
                    <a:pt x="4258031" y="2167467"/>
                  </a:cubicBezTo>
                  <a:lnTo>
                    <a:pt x="16695" y="2167467"/>
                  </a:lnTo>
                  <a:cubicBezTo>
                    <a:pt x="12267" y="2167467"/>
                    <a:pt x="8021" y="2165708"/>
                    <a:pt x="4890" y="2162577"/>
                  </a:cubicBezTo>
                  <a:cubicBezTo>
                    <a:pt x="1759" y="2159446"/>
                    <a:pt x="0" y="2155200"/>
                    <a:pt x="0" y="2150772"/>
                  </a:cubicBezTo>
                  <a:lnTo>
                    <a:pt x="0" y="16695"/>
                  </a:lnTo>
                  <a:cubicBezTo>
                    <a:pt x="0" y="12267"/>
                    <a:pt x="1759" y="8021"/>
                    <a:pt x="4890" y="4890"/>
                  </a:cubicBezTo>
                  <a:cubicBezTo>
                    <a:pt x="8021" y="1759"/>
                    <a:pt x="12267" y="0"/>
                    <a:pt x="16695" y="0"/>
                  </a:cubicBezTo>
                  <a:close/>
                </a:path>
              </a:pathLst>
            </a:custGeom>
            <a:solidFill>
              <a:srgbClr val="F5F6E5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flipH="1">
            <a:off x="14556998" y="-66476"/>
            <a:ext cx="3731002" cy="2190353"/>
          </a:xfrm>
          <a:custGeom>
            <a:avLst/>
            <a:gdLst/>
            <a:ahLst/>
            <a:cxnLst/>
            <a:rect l="l" t="t" r="r" b="b"/>
            <a:pathLst>
              <a:path w="3731002" h="2190353">
                <a:moveTo>
                  <a:pt x="3731002" y="0"/>
                </a:moveTo>
                <a:lnTo>
                  <a:pt x="0" y="0"/>
                </a:lnTo>
                <a:lnTo>
                  <a:pt x="0" y="2190352"/>
                </a:lnTo>
                <a:lnTo>
                  <a:pt x="3731002" y="2190352"/>
                </a:lnTo>
                <a:lnTo>
                  <a:pt x="3731002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>
            <a:off x="0" y="8163124"/>
            <a:ext cx="3731002" cy="2190353"/>
          </a:xfrm>
          <a:custGeom>
            <a:avLst/>
            <a:gdLst/>
            <a:ahLst/>
            <a:cxnLst/>
            <a:rect l="l" t="t" r="r" b="b"/>
            <a:pathLst>
              <a:path w="3731002" h="2190353">
                <a:moveTo>
                  <a:pt x="3731002" y="0"/>
                </a:moveTo>
                <a:lnTo>
                  <a:pt x="0" y="0"/>
                </a:lnTo>
                <a:lnTo>
                  <a:pt x="0" y="2190352"/>
                </a:lnTo>
                <a:lnTo>
                  <a:pt x="3731002" y="2190352"/>
                </a:lnTo>
                <a:lnTo>
                  <a:pt x="3731002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1287140" y="2071666"/>
            <a:ext cx="6357982" cy="6810367"/>
          </a:xfrm>
          <a:custGeom>
            <a:avLst/>
            <a:gdLst/>
            <a:ahLst/>
            <a:cxnLst/>
            <a:rect l="l" t="t" r="r" b="b"/>
            <a:pathLst>
              <a:path w="9270991" h="6953243">
                <a:moveTo>
                  <a:pt x="0" y="0"/>
                </a:moveTo>
                <a:lnTo>
                  <a:pt x="9270991" y="0"/>
                </a:lnTo>
                <a:lnTo>
                  <a:pt x="9270991" y="6953244"/>
                </a:lnTo>
                <a:lnTo>
                  <a:pt x="0" y="695324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1028700" y="9106535"/>
            <a:ext cx="17144999" cy="1180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Заједница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учења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1: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практичари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из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вртића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i="1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Голуб</a:t>
            </a:r>
            <a:r>
              <a:rPr lang="en-US" sz="3399" i="1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i="1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мира</a:t>
            </a:r>
            <a:r>
              <a:rPr lang="en-US" sz="3399" i="1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</a:t>
            </a:r>
            <a:r>
              <a:rPr lang="en-US" sz="3399" i="1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Бисери</a:t>
            </a:r>
            <a:r>
              <a:rPr lang="en-US" sz="3399" i="1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</a:t>
            </a:r>
            <a:r>
              <a:rPr lang="en-US" sz="3399" i="1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Владо</a:t>
            </a:r>
            <a:r>
              <a:rPr lang="en-US" sz="3399" i="1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i="1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Јурић</a:t>
            </a:r>
            <a:r>
              <a:rPr lang="en-US" sz="3399" i="1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</a:t>
            </a:r>
            <a:r>
              <a:rPr lang="en-US" sz="3399" i="1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Колибри</a:t>
            </a:r>
            <a:r>
              <a:rPr lang="en-US" sz="3399" i="1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</a:t>
            </a:r>
            <a:r>
              <a:rPr lang="en-US" sz="3399" i="1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Лептирић</a:t>
            </a:r>
            <a:r>
              <a:rPr lang="en-US" sz="3399" i="1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</a:t>
            </a:r>
            <a:r>
              <a:rPr lang="en-US" sz="3399" i="1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Лане</a:t>
            </a:r>
            <a:r>
              <a:rPr lang="en-US" sz="3399" i="1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</a:t>
            </a:r>
            <a:r>
              <a:rPr lang="en-US" sz="3399" i="1" dirty="0" err="1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Невен</a:t>
            </a:r>
            <a:r>
              <a:rPr lang="sr-Cyrl-RS" sz="3399" i="1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и </a:t>
            </a:r>
            <a:r>
              <a:rPr lang="sr-Cyrl-RS" sz="3399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стручни сарадници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70102" y="1000096"/>
            <a:ext cx="7321798" cy="25648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993"/>
              </a:lnSpc>
            </a:pPr>
            <a:r>
              <a:rPr lang="en-US" sz="28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Актив</a:t>
            </a:r>
            <a:r>
              <a:rPr lang="en-US" sz="28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8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медицинских</a:t>
            </a:r>
            <a:r>
              <a:rPr lang="en-US" sz="28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8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сестара</a:t>
            </a:r>
            <a:r>
              <a:rPr lang="en-US" sz="28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993"/>
              </a:lnSpc>
            </a:pPr>
            <a:r>
              <a:rPr lang="en-US" sz="28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чине</a:t>
            </a:r>
            <a:r>
              <a:rPr lang="en-US" sz="28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8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практичари</a:t>
            </a:r>
            <a:r>
              <a:rPr lang="en-US" sz="28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- </a:t>
            </a:r>
          </a:p>
          <a:p>
            <a:pPr algn="ctr">
              <a:lnSpc>
                <a:spcPts val="3993"/>
              </a:lnSpc>
            </a:pPr>
            <a:r>
              <a:rPr lang="en-US" sz="28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медицинске</a:t>
            </a:r>
            <a:r>
              <a:rPr lang="en-US" sz="28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8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сестре-васпитачи</a:t>
            </a:r>
            <a:r>
              <a:rPr lang="en-US" sz="28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993"/>
              </a:lnSpc>
            </a:pPr>
            <a:r>
              <a:rPr lang="en-US" sz="2852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и </a:t>
            </a:r>
            <a:r>
              <a:rPr lang="en-US" sz="28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медицинске</a:t>
            </a:r>
            <a:r>
              <a:rPr lang="en-US" sz="28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8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сестре</a:t>
            </a:r>
            <a:r>
              <a:rPr lang="en-US" sz="28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993"/>
              </a:lnSpc>
            </a:pPr>
            <a:r>
              <a:rPr lang="en-US" sz="28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на</a:t>
            </a:r>
            <a:r>
              <a:rPr lang="en-US" sz="28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8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превентивно-здравственој</a:t>
            </a:r>
            <a:r>
              <a:rPr lang="en-US" sz="28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8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заштити</a:t>
            </a:r>
            <a:endParaRPr lang="en-US" sz="2852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pic>
        <p:nvPicPr>
          <p:cNvPr id="11" name="Slika 4">
            <a:extLst>
              <a:ext uri="{FF2B5EF4-FFF2-40B4-BE49-F238E27FC236}">
                <a16:creationId xmlns:a16="http://schemas.microsoft.com/office/drawing/2014/main" xmlns="" id="{2D2F83F9-D74B-5AA6-215F-20E0C6276F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14713" y="4214806"/>
            <a:ext cx="7215238" cy="46482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666" b="-11666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16695" y="0"/>
                  </a:moveTo>
                  <a:lnTo>
                    <a:pt x="4258031" y="0"/>
                  </a:lnTo>
                  <a:cubicBezTo>
                    <a:pt x="4267252" y="0"/>
                    <a:pt x="4274726" y="7475"/>
                    <a:pt x="4274726" y="16695"/>
                  </a:cubicBezTo>
                  <a:lnTo>
                    <a:pt x="4274726" y="2150772"/>
                  </a:lnTo>
                  <a:cubicBezTo>
                    <a:pt x="4274726" y="2159992"/>
                    <a:pt x="4267252" y="2167467"/>
                    <a:pt x="4258031" y="2167467"/>
                  </a:cubicBezTo>
                  <a:lnTo>
                    <a:pt x="16695" y="2167467"/>
                  </a:lnTo>
                  <a:cubicBezTo>
                    <a:pt x="12267" y="2167467"/>
                    <a:pt x="8021" y="2165708"/>
                    <a:pt x="4890" y="2162577"/>
                  </a:cubicBezTo>
                  <a:cubicBezTo>
                    <a:pt x="1759" y="2159446"/>
                    <a:pt x="0" y="2155200"/>
                    <a:pt x="0" y="2150772"/>
                  </a:cubicBezTo>
                  <a:lnTo>
                    <a:pt x="0" y="16695"/>
                  </a:lnTo>
                  <a:cubicBezTo>
                    <a:pt x="0" y="12267"/>
                    <a:pt x="1759" y="8021"/>
                    <a:pt x="4890" y="4890"/>
                  </a:cubicBezTo>
                  <a:cubicBezTo>
                    <a:pt x="8021" y="1759"/>
                    <a:pt x="12267" y="0"/>
                    <a:pt x="16695" y="0"/>
                  </a:cubicBezTo>
                  <a:close/>
                </a:path>
              </a:pathLst>
            </a:custGeom>
            <a:solidFill>
              <a:srgbClr val="F5F6E5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flipH="1">
            <a:off x="0" y="8163124"/>
            <a:ext cx="3731002" cy="2190353"/>
          </a:xfrm>
          <a:custGeom>
            <a:avLst/>
            <a:gdLst/>
            <a:ahLst/>
            <a:cxnLst/>
            <a:rect l="l" t="t" r="r" b="b"/>
            <a:pathLst>
              <a:path w="3731002" h="2190353">
                <a:moveTo>
                  <a:pt x="3731002" y="0"/>
                </a:moveTo>
                <a:lnTo>
                  <a:pt x="0" y="0"/>
                </a:lnTo>
                <a:lnTo>
                  <a:pt x="0" y="2190352"/>
                </a:lnTo>
                <a:lnTo>
                  <a:pt x="3731002" y="2190352"/>
                </a:lnTo>
                <a:lnTo>
                  <a:pt x="3731002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4508504" y="1666878"/>
            <a:ext cx="9270991" cy="6953243"/>
          </a:xfrm>
          <a:custGeom>
            <a:avLst/>
            <a:gdLst/>
            <a:ahLst/>
            <a:cxnLst/>
            <a:rect l="l" t="t" r="r" b="b"/>
            <a:pathLst>
              <a:path w="9270991" h="6953243">
                <a:moveTo>
                  <a:pt x="0" y="0"/>
                </a:moveTo>
                <a:lnTo>
                  <a:pt x="9270992" y="0"/>
                </a:lnTo>
                <a:lnTo>
                  <a:pt x="9270992" y="6953244"/>
                </a:lnTo>
                <a:lnTo>
                  <a:pt x="0" y="695324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5201900" y="7833677"/>
            <a:ext cx="2057400" cy="2057400"/>
          </a:xfrm>
          <a:custGeom>
            <a:avLst/>
            <a:gdLst/>
            <a:ahLst/>
            <a:cxnLst/>
            <a:rect l="l" t="t" r="r" b="b"/>
            <a:pathLst>
              <a:path w="2057400" h="2057400">
                <a:moveTo>
                  <a:pt x="0" y="0"/>
                </a:moveTo>
                <a:lnTo>
                  <a:pt x="2057400" y="0"/>
                </a:lnTo>
                <a:lnTo>
                  <a:pt x="2057400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3789597" y="8524872"/>
            <a:ext cx="10708807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Програм Клуб љубитеља лопте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244433" y="962025"/>
            <a:ext cx="7671792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Грађење заједнице деце и одраслих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666" b="-11666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16695" y="0"/>
                  </a:moveTo>
                  <a:lnTo>
                    <a:pt x="4258031" y="0"/>
                  </a:lnTo>
                  <a:cubicBezTo>
                    <a:pt x="4267252" y="0"/>
                    <a:pt x="4274726" y="7475"/>
                    <a:pt x="4274726" y="16695"/>
                  </a:cubicBezTo>
                  <a:lnTo>
                    <a:pt x="4274726" y="2150772"/>
                  </a:lnTo>
                  <a:cubicBezTo>
                    <a:pt x="4274726" y="2159992"/>
                    <a:pt x="4267252" y="2167467"/>
                    <a:pt x="4258031" y="2167467"/>
                  </a:cubicBezTo>
                  <a:lnTo>
                    <a:pt x="16695" y="2167467"/>
                  </a:lnTo>
                  <a:cubicBezTo>
                    <a:pt x="12267" y="2167467"/>
                    <a:pt x="8021" y="2165708"/>
                    <a:pt x="4890" y="2162577"/>
                  </a:cubicBezTo>
                  <a:cubicBezTo>
                    <a:pt x="1759" y="2159446"/>
                    <a:pt x="0" y="2155200"/>
                    <a:pt x="0" y="2150772"/>
                  </a:cubicBezTo>
                  <a:lnTo>
                    <a:pt x="0" y="16695"/>
                  </a:lnTo>
                  <a:cubicBezTo>
                    <a:pt x="0" y="12267"/>
                    <a:pt x="1759" y="8021"/>
                    <a:pt x="4890" y="4890"/>
                  </a:cubicBezTo>
                  <a:cubicBezTo>
                    <a:pt x="8021" y="1759"/>
                    <a:pt x="12267" y="0"/>
                    <a:pt x="16695" y="0"/>
                  </a:cubicBezTo>
                  <a:close/>
                </a:path>
              </a:pathLst>
            </a:custGeom>
            <a:solidFill>
              <a:srgbClr val="F5F6E5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flipH="1">
            <a:off x="14556998" y="-66476"/>
            <a:ext cx="3731002" cy="2190353"/>
          </a:xfrm>
          <a:custGeom>
            <a:avLst/>
            <a:gdLst/>
            <a:ahLst/>
            <a:cxnLst/>
            <a:rect l="l" t="t" r="r" b="b"/>
            <a:pathLst>
              <a:path w="3731002" h="2190353">
                <a:moveTo>
                  <a:pt x="3731002" y="0"/>
                </a:moveTo>
                <a:lnTo>
                  <a:pt x="0" y="0"/>
                </a:lnTo>
                <a:lnTo>
                  <a:pt x="0" y="2190352"/>
                </a:lnTo>
                <a:lnTo>
                  <a:pt x="3731002" y="2190352"/>
                </a:lnTo>
                <a:lnTo>
                  <a:pt x="3731002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>
            <a:off x="0" y="8163124"/>
            <a:ext cx="3731002" cy="2190353"/>
          </a:xfrm>
          <a:custGeom>
            <a:avLst/>
            <a:gdLst/>
            <a:ahLst/>
            <a:cxnLst/>
            <a:rect l="l" t="t" r="r" b="b"/>
            <a:pathLst>
              <a:path w="3731002" h="2190353">
                <a:moveTo>
                  <a:pt x="3731002" y="0"/>
                </a:moveTo>
                <a:lnTo>
                  <a:pt x="0" y="0"/>
                </a:lnTo>
                <a:lnTo>
                  <a:pt x="0" y="2190352"/>
                </a:lnTo>
                <a:lnTo>
                  <a:pt x="3731002" y="2190352"/>
                </a:lnTo>
                <a:lnTo>
                  <a:pt x="3731002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714715" y="1371919"/>
            <a:ext cx="6858571" cy="5766659"/>
          </a:xfrm>
          <a:custGeom>
            <a:avLst/>
            <a:gdLst/>
            <a:ahLst/>
            <a:cxnLst/>
            <a:rect l="l" t="t" r="r" b="b"/>
            <a:pathLst>
              <a:path w="6858571" h="5766659">
                <a:moveTo>
                  <a:pt x="0" y="0"/>
                </a:moveTo>
                <a:lnTo>
                  <a:pt x="6858570" y="0"/>
                </a:lnTo>
                <a:lnTo>
                  <a:pt x="6858570" y="5766659"/>
                </a:lnTo>
                <a:lnTo>
                  <a:pt x="0" y="576665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2576513" y="7043328"/>
            <a:ext cx="14682788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Компетентан васпитач, компетентно дете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356046" y="8934767"/>
            <a:ext cx="13903254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Размена увида практичара , услов унапређивања квалитета рада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666" b="-11666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16695" y="0"/>
                  </a:moveTo>
                  <a:lnTo>
                    <a:pt x="4258031" y="0"/>
                  </a:lnTo>
                  <a:cubicBezTo>
                    <a:pt x="4267252" y="0"/>
                    <a:pt x="4274726" y="7475"/>
                    <a:pt x="4274726" y="16695"/>
                  </a:cubicBezTo>
                  <a:lnTo>
                    <a:pt x="4274726" y="2150772"/>
                  </a:lnTo>
                  <a:cubicBezTo>
                    <a:pt x="4274726" y="2159992"/>
                    <a:pt x="4267252" y="2167467"/>
                    <a:pt x="4258031" y="2167467"/>
                  </a:cubicBezTo>
                  <a:lnTo>
                    <a:pt x="16695" y="2167467"/>
                  </a:lnTo>
                  <a:cubicBezTo>
                    <a:pt x="12267" y="2167467"/>
                    <a:pt x="8021" y="2165708"/>
                    <a:pt x="4890" y="2162577"/>
                  </a:cubicBezTo>
                  <a:cubicBezTo>
                    <a:pt x="1759" y="2159446"/>
                    <a:pt x="0" y="2155200"/>
                    <a:pt x="0" y="2150772"/>
                  </a:cubicBezTo>
                  <a:lnTo>
                    <a:pt x="0" y="16695"/>
                  </a:lnTo>
                  <a:cubicBezTo>
                    <a:pt x="0" y="12267"/>
                    <a:pt x="1759" y="8021"/>
                    <a:pt x="4890" y="4890"/>
                  </a:cubicBezTo>
                  <a:cubicBezTo>
                    <a:pt x="8021" y="1759"/>
                    <a:pt x="12267" y="0"/>
                    <a:pt x="16695" y="0"/>
                  </a:cubicBezTo>
                  <a:close/>
                </a:path>
              </a:pathLst>
            </a:custGeom>
            <a:solidFill>
              <a:srgbClr val="F5F6E5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flipH="1">
            <a:off x="14556998" y="-66476"/>
            <a:ext cx="3731002" cy="2190353"/>
          </a:xfrm>
          <a:custGeom>
            <a:avLst/>
            <a:gdLst/>
            <a:ahLst/>
            <a:cxnLst/>
            <a:rect l="l" t="t" r="r" b="b"/>
            <a:pathLst>
              <a:path w="3731002" h="2190353">
                <a:moveTo>
                  <a:pt x="3731002" y="0"/>
                </a:moveTo>
                <a:lnTo>
                  <a:pt x="0" y="0"/>
                </a:lnTo>
                <a:lnTo>
                  <a:pt x="0" y="2190352"/>
                </a:lnTo>
                <a:lnTo>
                  <a:pt x="3731002" y="2190352"/>
                </a:lnTo>
                <a:lnTo>
                  <a:pt x="3731002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>
            <a:off x="0" y="8163124"/>
            <a:ext cx="3731002" cy="2190353"/>
          </a:xfrm>
          <a:custGeom>
            <a:avLst/>
            <a:gdLst/>
            <a:ahLst/>
            <a:cxnLst/>
            <a:rect l="l" t="t" r="r" b="b"/>
            <a:pathLst>
              <a:path w="3731002" h="2190353">
                <a:moveTo>
                  <a:pt x="3731002" y="0"/>
                </a:moveTo>
                <a:lnTo>
                  <a:pt x="0" y="0"/>
                </a:lnTo>
                <a:lnTo>
                  <a:pt x="0" y="2190352"/>
                </a:lnTo>
                <a:lnTo>
                  <a:pt x="3731002" y="2190352"/>
                </a:lnTo>
                <a:lnTo>
                  <a:pt x="3731002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8773777" y="1547337"/>
            <a:ext cx="5783222" cy="7710963"/>
          </a:xfrm>
          <a:custGeom>
            <a:avLst/>
            <a:gdLst/>
            <a:ahLst/>
            <a:cxnLst/>
            <a:rect l="l" t="t" r="r" b="b"/>
            <a:pathLst>
              <a:path w="5783222" h="7710963">
                <a:moveTo>
                  <a:pt x="0" y="0"/>
                </a:moveTo>
                <a:lnTo>
                  <a:pt x="5783221" y="0"/>
                </a:lnTo>
                <a:lnTo>
                  <a:pt x="5783221" y="7710963"/>
                </a:lnTo>
                <a:lnTo>
                  <a:pt x="0" y="771096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2089067" y="1570102"/>
            <a:ext cx="5941760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Сарадња ментор </a:t>
            </a:r>
          </a:p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и приправник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64394" y="5682233"/>
            <a:ext cx="7812990" cy="24622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Присуствовање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ментора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4759"/>
              </a:lnSpc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различитим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облицима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непосредног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4759"/>
              </a:lnSpc>
            </a:pPr>
            <a:r>
              <a:rPr lang="en-US" sz="3399" dirty="0" err="1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васпитно-образовног</a:t>
            </a:r>
            <a:r>
              <a:rPr lang="en-US" sz="3399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рада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приправника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666" b="-11666"/>
            </a:stretch>
          </a:blipFill>
        </p:spPr>
      </p:sp>
      <p:sp>
        <p:nvSpPr>
          <p:cNvPr id="3" name="AutoShape 3"/>
          <p:cNvSpPr/>
          <p:nvPr/>
        </p:nvSpPr>
        <p:spPr>
          <a:xfrm>
            <a:off x="0" y="1033462"/>
            <a:ext cx="18288000" cy="0"/>
          </a:xfrm>
          <a:prstGeom prst="line">
            <a:avLst/>
          </a:prstGeom>
          <a:ln w="9525" cap="flat">
            <a:solidFill>
              <a:srgbClr val="79343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AutoShape 4"/>
          <p:cNvSpPr/>
          <p:nvPr/>
        </p:nvSpPr>
        <p:spPr>
          <a:xfrm>
            <a:off x="0" y="9253538"/>
            <a:ext cx="18288000" cy="0"/>
          </a:xfrm>
          <a:prstGeom prst="line">
            <a:avLst/>
          </a:prstGeom>
          <a:ln w="9525" cap="flat">
            <a:solidFill>
              <a:srgbClr val="79343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AutoShape 5"/>
          <p:cNvSpPr/>
          <p:nvPr/>
        </p:nvSpPr>
        <p:spPr>
          <a:xfrm>
            <a:off x="1033462" y="1028700"/>
            <a:ext cx="0" cy="9595862"/>
          </a:xfrm>
          <a:prstGeom prst="line">
            <a:avLst/>
          </a:prstGeom>
          <a:ln w="9525" cap="flat">
            <a:solidFill>
              <a:srgbClr val="79343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AutoShape 6"/>
          <p:cNvSpPr/>
          <p:nvPr/>
        </p:nvSpPr>
        <p:spPr>
          <a:xfrm>
            <a:off x="17264062" y="-337562"/>
            <a:ext cx="0" cy="9595862"/>
          </a:xfrm>
          <a:prstGeom prst="line">
            <a:avLst/>
          </a:prstGeom>
          <a:ln w="9525" cap="flat">
            <a:solidFill>
              <a:srgbClr val="79343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Freeform 7"/>
          <p:cNvSpPr/>
          <p:nvPr/>
        </p:nvSpPr>
        <p:spPr>
          <a:xfrm>
            <a:off x="1643010" y="1071534"/>
            <a:ext cx="8312597" cy="7821274"/>
          </a:xfrm>
          <a:custGeom>
            <a:avLst/>
            <a:gdLst/>
            <a:ahLst/>
            <a:cxnLst/>
            <a:rect l="l" t="t" r="r" b="b"/>
            <a:pathLst>
              <a:path w="6740961" h="7821274">
                <a:moveTo>
                  <a:pt x="0" y="0"/>
                </a:moveTo>
                <a:lnTo>
                  <a:pt x="6740961" y="0"/>
                </a:lnTo>
                <a:lnTo>
                  <a:pt x="6740961" y="7821274"/>
                </a:lnTo>
                <a:lnTo>
                  <a:pt x="0" y="782127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356091" y="146367"/>
            <a:ext cx="10788200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Међународни дан толеранције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000581" y="2522559"/>
            <a:ext cx="8287419" cy="40170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39"/>
              </a:lnSpc>
            </a:pPr>
            <a:r>
              <a:rPr lang="en-US" sz="45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Активности и игре </a:t>
            </a:r>
          </a:p>
          <a:p>
            <a:pPr algn="ctr">
              <a:lnSpc>
                <a:spcPts val="6439"/>
              </a:lnSpc>
            </a:pPr>
            <a:r>
              <a:rPr lang="en-US" sz="45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којима развијамо</a:t>
            </a:r>
          </a:p>
          <a:p>
            <a:pPr algn="ctr">
              <a:lnSpc>
                <a:spcPts val="6439"/>
              </a:lnSpc>
            </a:pPr>
            <a:r>
              <a:rPr lang="en-US" sz="45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толеранцију </a:t>
            </a:r>
          </a:p>
          <a:p>
            <a:pPr algn="ctr">
              <a:lnSpc>
                <a:spcPts val="6439"/>
              </a:lnSpc>
            </a:pPr>
            <a:r>
              <a:rPr lang="en-US" sz="45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као основни елемент друштва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875992" y="9048750"/>
            <a:ext cx="14442120" cy="1180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Планирана активност Тима за заштиту од дискриминације, насиља,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злостављања и занемаривања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75286" y="1116561"/>
            <a:ext cx="9501177" cy="7125883"/>
          </a:xfrm>
          <a:custGeom>
            <a:avLst/>
            <a:gdLst/>
            <a:ahLst/>
            <a:cxnLst/>
            <a:rect l="l" t="t" r="r" b="b"/>
            <a:pathLst>
              <a:path w="9501177" h="7125883">
                <a:moveTo>
                  <a:pt x="0" y="0"/>
                </a:moveTo>
                <a:lnTo>
                  <a:pt x="9501177" y="0"/>
                </a:lnTo>
                <a:lnTo>
                  <a:pt x="9501177" y="7125882"/>
                </a:lnTo>
                <a:lnTo>
                  <a:pt x="0" y="712588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384408" y="1030836"/>
            <a:ext cx="7128306" cy="60725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19"/>
              </a:lnSpc>
            </a:pPr>
            <a:r>
              <a:rPr lang="en-US" sz="42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Актив васпитача </a:t>
            </a:r>
          </a:p>
          <a:p>
            <a:pPr algn="ctr">
              <a:lnSpc>
                <a:spcPts val="6019"/>
              </a:lnSpc>
            </a:pPr>
            <a:r>
              <a:rPr lang="en-US" sz="42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реализатора програма у години </a:t>
            </a:r>
          </a:p>
          <a:p>
            <a:pPr algn="ctr">
              <a:lnSpc>
                <a:spcPts val="6019"/>
              </a:lnSpc>
            </a:pPr>
            <a:r>
              <a:rPr lang="en-US" sz="42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пред полазак у школу (ППП), </a:t>
            </a:r>
          </a:p>
          <a:p>
            <a:pPr algn="ctr">
              <a:lnSpc>
                <a:spcPts val="6019"/>
              </a:lnSpc>
            </a:pPr>
            <a:r>
              <a:rPr lang="en-US" sz="42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различитих облика и програма</a:t>
            </a:r>
          </a:p>
          <a:p>
            <a:pPr algn="ctr">
              <a:lnSpc>
                <a:spcPts val="6019"/>
              </a:lnSpc>
            </a:pPr>
            <a:endParaRPr/>
          </a:p>
        </p:txBody>
      </p:sp>
      <p:sp>
        <p:nvSpPr>
          <p:cNvPr id="4" name="TextBox 4"/>
          <p:cNvSpPr txBox="1"/>
          <p:nvPr/>
        </p:nvSpPr>
        <p:spPr>
          <a:xfrm>
            <a:off x="500002" y="8475980"/>
            <a:ext cx="17430872" cy="9361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7279"/>
              </a:lnSpc>
            </a:pPr>
            <a:r>
              <a:rPr lang="en-US" sz="2800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Заједница</a:t>
            </a:r>
            <a:r>
              <a:rPr lang="en-US" sz="28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1: </a:t>
            </a:r>
            <a:r>
              <a:rPr lang="en-US" sz="2800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практичари</a:t>
            </a:r>
            <a:r>
              <a:rPr lang="en-US" sz="28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из</a:t>
            </a:r>
            <a:r>
              <a:rPr lang="en-US" sz="28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вртића</a:t>
            </a:r>
            <a:r>
              <a:rPr lang="en-US" sz="28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sz="2800" b="1" i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Невен</a:t>
            </a:r>
            <a:r>
              <a:rPr lang="en-US" sz="2800" b="1" i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, </a:t>
            </a:r>
            <a:r>
              <a:rPr lang="en-US" sz="2800" b="1" i="1" dirty="0" err="1" smtClean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Голуб</a:t>
            </a:r>
            <a:r>
              <a:rPr lang="en-US" sz="2800" b="1" i="1" dirty="0" smtClean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sz="2800" b="1" i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мира</a:t>
            </a:r>
            <a:r>
              <a:rPr lang="en-US" sz="2800" b="1" i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, </a:t>
            </a:r>
            <a:r>
              <a:rPr lang="en-US" sz="2800" b="1" i="1" dirty="0" err="1" smtClean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Колибри</a:t>
            </a:r>
            <a:r>
              <a:rPr lang="sr-Cyrl-RS" sz="2800" b="1" i="1" dirty="0" smtClean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sr-Cyrl-RS" sz="2800" b="1" dirty="0" smtClean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и сарадника</a:t>
            </a:r>
            <a:endParaRPr lang="en-US" sz="2800" b="1" dirty="0">
              <a:solidFill>
                <a:srgbClr val="000000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560222"/>
            <a:ext cx="3851868" cy="5135824"/>
          </a:xfrm>
          <a:custGeom>
            <a:avLst/>
            <a:gdLst/>
            <a:ahLst/>
            <a:cxnLst/>
            <a:rect l="l" t="t" r="r" b="b"/>
            <a:pathLst>
              <a:path w="3851868" h="5135824">
                <a:moveTo>
                  <a:pt x="0" y="0"/>
                </a:moveTo>
                <a:lnTo>
                  <a:pt x="3851868" y="0"/>
                </a:lnTo>
                <a:lnTo>
                  <a:pt x="3851868" y="5135824"/>
                </a:lnTo>
                <a:lnTo>
                  <a:pt x="0" y="513582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269864" y="1028700"/>
            <a:ext cx="6523559" cy="8698078"/>
          </a:xfrm>
          <a:custGeom>
            <a:avLst/>
            <a:gdLst/>
            <a:ahLst/>
            <a:cxnLst/>
            <a:rect l="l" t="t" r="r" b="b"/>
            <a:pathLst>
              <a:path w="6523559" h="8698078">
                <a:moveTo>
                  <a:pt x="0" y="0"/>
                </a:moveTo>
                <a:lnTo>
                  <a:pt x="6523559" y="0"/>
                </a:lnTo>
                <a:lnTo>
                  <a:pt x="6523559" y="8698078"/>
                </a:lnTo>
                <a:lnTo>
                  <a:pt x="0" y="869807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1211419" y="4763596"/>
            <a:ext cx="6502089" cy="4876567"/>
          </a:xfrm>
          <a:custGeom>
            <a:avLst/>
            <a:gdLst/>
            <a:ahLst/>
            <a:cxnLst/>
            <a:rect l="l" t="t" r="r" b="b"/>
            <a:pathLst>
              <a:path w="6502089" h="4876567">
                <a:moveTo>
                  <a:pt x="0" y="0"/>
                </a:moveTo>
                <a:lnTo>
                  <a:pt x="6502089" y="0"/>
                </a:lnTo>
                <a:lnTo>
                  <a:pt x="6502089" y="4876567"/>
                </a:lnTo>
                <a:lnTo>
                  <a:pt x="0" y="487656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0" y="6180983"/>
            <a:ext cx="3850088" cy="3556638"/>
          </a:xfrm>
          <a:custGeom>
            <a:avLst/>
            <a:gdLst/>
            <a:ahLst/>
            <a:cxnLst/>
            <a:rect l="l" t="t" r="r" b="b"/>
            <a:pathLst>
              <a:path w="3850088" h="3556638">
                <a:moveTo>
                  <a:pt x="0" y="0"/>
                </a:moveTo>
                <a:lnTo>
                  <a:pt x="3850088" y="0"/>
                </a:lnTo>
                <a:lnTo>
                  <a:pt x="3850088" y="3556639"/>
                </a:lnTo>
                <a:lnTo>
                  <a:pt x="0" y="355663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4125" b="-4125"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1211419" y="3638376"/>
            <a:ext cx="6862438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Вршњачка сарадња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1212523" y="2846531"/>
            <a:ext cx="5555456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Видљивост у ЛЗ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986363" y="942975"/>
            <a:ext cx="6804206" cy="16592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48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Обележавање</a:t>
            </a:r>
          </a:p>
          <a:p>
            <a:pPr algn="ctr">
              <a:lnSpc>
                <a:spcPts val="6719"/>
              </a:lnSpc>
            </a:pPr>
            <a:r>
              <a:rPr lang="en-US" sz="48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Светског дана детета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269864" y="4445"/>
            <a:ext cx="4994780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Групе у Јасици</a:t>
            </a:r>
          </a:p>
          <a:p>
            <a:pPr algn="ctr">
              <a:lnSpc>
                <a:spcPts val="7279"/>
              </a:lnSpc>
            </a:pP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663654" y="735316"/>
            <a:ext cx="10239019" cy="7679265"/>
          </a:xfrm>
          <a:custGeom>
            <a:avLst/>
            <a:gdLst/>
            <a:ahLst/>
            <a:cxnLst/>
            <a:rect l="l" t="t" r="r" b="b"/>
            <a:pathLst>
              <a:path w="10239019" h="7679265">
                <a:moveTo>
                  <a:pt x="0" y="0"/>
                </a:moveTo>
                <a:lnTo>
                  <a:pt x="10239020" y="0"/>
                </a:lnTo>
                <a:lnTo>
                  <a:pt x="10239020" y="7679265"/>
                </a:lnTo>
                <a:lnTo>
                  <a:pt x="0" y="767926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41264" y="611491"/>
            <a:ext cx="6619497" cy="23348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79"/>
              </a:lnSpc>
            </a:pPr>
            <a:r>
              <a:rPr lang="en-US" sz="66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Сва деца света</a:t>
            </a:r>
          </a:p>
          <a:p>
            <a:pPr algn="ctr">
              <a:lnSpc>
                <a:spcPts val="9379"/>
              </a:lnSpc>
            </a:pPr>
            <a:r>
              <a:rPr lang="en-US" sz="66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Мескенбал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30952" y="6622611"/>
            <a:ext cx="5542901" cy="1562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</a:pPr>
            <a:r>
              <a:rPr lang="en-US" sz="45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Сарадња са</a:t>
            </a:r>
          </a:p>
          <a:p>
            <a:pPr algn="ctr">
              <a:lnSpc>
                <a:spcPts val="6299"/>
              </a:lnSpc>
            </a:pPr>
            <a:r>
              <a:rPr lang="en-US" sz="45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основном школом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96951" y="4906840"/>
            <a:ext cx="5481692" cy="1562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</a:pPr>
            <a:r>
              <a:rPr lang="en-US" sz="45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Сарадња са </a:t>
            </a:r>
          </a:p>
          <a:p>
            <a:pPr algn="ctr">
              <a:lnSpc>
                <a:spcPts val="6299"/>
              </a:lnSpc>
            </a:pPr>
            <a:r>
              <a:rPr lang="en-US" sz="45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вртићем "Бисери"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068910" y="9319456"/>
            <a:ext cx="13833764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Промовишемо разумевање међу децом, сарадњу и солидарност.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459355" y="3191070"/>
            <a:ext cx="3556884" cy="1562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</a:pPr>
            <a:r>
              <a:rPr lang="en-US" sz="45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Сарадња са </a:t>
            </a:r>
          </a:p>
          <a:p>
            <a:pPr algn="ctr">
              <a:lnSpc>
                <a:spcPts val="6299"/>
              </a:lnSpc>
            </a:pPr>
            <a:r>
              <a:rPr lang="en-US" sz="45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породицом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04882" y="1866827"/>
            <a:ext cx="8649742" cy="6487307"/>
          </a:xfrm>
          <a:custGeom>
            <a:avLst/>
            <a:gdLst/>
            <a:ahLst/>
            <a:cxnLst/>
            <a:rect l="l" t="t" r="r" b="b"/>
            <a:pathLst>
              <a:path w="8649742" h="6487307">
                <a:moveTo>
                  <a:pt x="0" y="0"/>
                </a:moveTo>
                <a:lnTo>
                  <a:pt x="8649743" y="0"/>
                </a:lnTo>
                <a:lnTo>
                  <a:pt x="8649743" y="6487306"/>
                </a:lnTo>
                <a:lnTo>
                  <a:pt x="0" y="64873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299433" y="6451892"/>
            <a:ext cx="4259260" cy="3835108"/>
          </a:xfrm>
          <a:custGeom>
            <a:avLst/>
            <a:gdLst/>
            <a:ahLst/>
            <a:cxnLst/>
            <a:rect l="l" t="t" r="r" b="b"/>
            <a:pathLst>
              <a:path w="4259260" h="3835108">
                <a:moveTo>
                  <a:pt x="0" y="0"/>
                </a:moveTo>
                <a:lnTo>
                  <a:pt x="4259260" y="0"/>
                </a:lnTo>
                <a:lnTo>
                  <a:pt x="4259260" y="3835108"/>
                </a:lnTo>
                <a:lnTo>
                  <a:pt x="0" y="383510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804882" y="8475980"/>
            <a:ext cx="8028493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Сва деца света - Србија</a:t>
            </a:r>
          </a:p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Глободер-Мачковац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0141207" y="537527"/>
            <a:ext cx="6749383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Светски дан детета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141207" y="2840253"/>
            <a:ext cx="7417486" cy="34061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59"/>
              </a:lnSpc>
            </a:pPr>
            <a:r>
              <a:rPr lang="en-US" sz="39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Овај дан служи као подсетник </a:t>
            </a:r>
          </a:p>
          <a:p>
            <a:pPr algn="ctr">
              <a:lnSpc>
                <a:spcPts val="5459"/>
              </a:lnSpc>
            </a:pPr>
            <a:r>
              <a:rPr lang="en-US" sz="39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на одговорност друштва </a:t>
            </a:r>
          </a:p>
          <a:p>
            <a:pPr algn="ctr">
              <a:lnSpc>
                <a:spcPts val="5459"/>
              </a:lnSpc>
            </a:pPr>
            <a:r>
              <a:rPr lang="en-US" sz="39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да обезбеди </a:t>
            </a:r>
          </a:p>
          <a:p>
            <a:pPr algn="ctr">
              <a:lnSpc>
                <a:spcPts val="5459"/>
              </a:lnSpc>
            </a:pPr>
            <a:r>
              <a:rPr lang="en-US" sz="39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сигурно и срећно детињство </a:t>
            </a:r>
          </a:p>
          <a:p>
            <a:pPr algn="ctr">
              <a:lnSpc>
                <a:spcPts val="5459"/>
              </a:lnSpc>
            </a:pPr>
            <a:r>
              <a:rPr lang="en-US" sz="39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сваком детету.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837833" y="449608"/>
            <a:ext cx="5450167" cy="7266890"/>
          </a:xfrm>
          <a:custGeom>
            <a:avLst/>
            <a:gdLst/>
            <a:ahLst/>
            <a:cxnLst/>
            <a:rect l="l" t="t" r="r" b="b"/>
            <a:pathLst>
              <a:path w="5450167" h="7266890">
                <a:moveTo>
                  <a:pt x="0" y="0"/>
                </a:moveTo>
                <a:lnTo>
                  <a:pt x="5450167" y="0"/>
                </a:lnTo>
                <a:lnTo>
                  <a:pt x="5450167" y="7266890"/>
                </a:lnTo>
                <a:lnTo>
                  <a:pt x="0" y="72668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74368" y="5575369"/>
            <a:ext cx="5709677" cy="4282258"/>
          </a:xfrm>
          <a:custGeom>
            <a:avLst/>
            <a:gdLst/>
            <a:ahLst/>
            <a:cxnLst/>
            <a:rect l="l" t="t" r="r" b="b"/>
            <a:pathLst>
              <a:path w="5709677" h="4282258">
                <a:moveTo>
                  <a:pt x="0" y="0"/>
                </a:moveTo>
                <a:lnTo>
                  <a:pt x="5709677" y="0"/>
                </a:lnTo>
                <a:lnTo>
                  <a:pt x="5709677" y="4282258"/>
                </a:lnTo>
                <a:lnTo>
                  <a:pt x="0" y="42822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6775615" y="449608"/>
            <a:ext cx="5422637" cy="7230183"/>
          </a:xfrm>
          <a:custGeom>
            <a:avLst/>
            <a:gdLst/>
            <a:ahLst/>
            <a:cxnLst/>
            <a:rect l="l" t="t" r="r" b="b"/>
            <a:pathLst>
              <a:path w="5422637" h="7230183">
                <a:moveTo>
                  <a:pt x="0" y="0"/>
                </a:moveTo>
                <a:lnTo>
                  <a:pt x="5422637" y="0"/>
                </a:lnTo>
                <a:lnTo>
                  <a:pt x="5422637" y="7230183"/>
                </a:lnTo>
                <a:lnTo>
                  <a:pt x="0" y="72301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64557" y="363883"/>
            <a:ext cx="6119488" cy="4109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80"/>
              </a:lnSpc>
            </a:pPr>
            <a:r>
              <a:rPr lang="en-US" sz="47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Вршњачко учење</a:t>
            </a:r>
          </a:p>
          <a:p>
            <a:pPr algn="ctr">
              <a:lnSpc>
                <a:spcPts val="6580"/>
              </a:lnSpc>
            </a:pPr>
            <a:r>
              <a:rPr lang="en-US" sz="47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Сарадња са </a:t>
            </a:r>
          </a:p>
          <a:p>
            <a:pPr algn="ctr">
              <a:lnSpc>
                <a:spcPts val="6580"/>
              </a:lnSpc>
            </a:pPr>
            <a:r>
              <a:rPr lang="en-US" sz="47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вртићем Бисери</a:t>
            </a:r>
          </a:p>
          <a:p>
            <a:pPr algn="ctr">
              <a:lnSpc>
                <a:spcPts val="6580"/>
              </a:lnSpc>
            </a:pPr>
            <a:r>
              <a:rPr lang="en-US" sz="47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Сарадња са </a:t>
            </a:r>
          </a:p>
          <a:p>
            <a:pPr algn="ctr">
              <a:lnSpc>
                <a:spcPts val="6580"/>
              </a:lnSpc>
            </a:pPr>
            <a:r>
              <a:rPr lang="en-US" sz="47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ОШ "Д. Обрадовић"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6775615" y="8046607"/>
            <a:ext cx="11355965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Дете учи доприносом заједници</a:t>
            </a:r>
          </a:p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којој припада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69177" y="1028700"/>
            <a:ext cx="5486400" cy="4114800"/>
          </a:xfrm>
          <a:custGeom>
            <a:avLst/>
            <a:gdLst/>
            <a:ahLst/>
            <a:cxnLst/>
            <a:rect l="l" t="t" r="r" b="b"/>
            <a:pathLst>
              <a:path w="5486400" h="4114800">
                <a:moveTo>
                  <a:pt x="0" y="0"/>
                </a:moveTo>
                <a:lnTo>
                  <a:pt x="5486400" y="0"/>
                </a:lnTo>
                <a:lnTo>
                  <a:pt x="54864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69177" y="5739852"/>
            <a:ext cx="5486400" cy="4114800"/>
          </a:xfrm>
          <a:custGeom>
            <a:avLst/>
            <a:gdLst/>
            <a:ahLst/>
            <a:cxnLst/>
            <a:rect l="l" t="t" r="r" b="b"/>
            <a:pathLst>
              <a:path w="5486400" h="4114800">
                <a:moveTo>
                  <a:pt x="0" y="0"/>
                </a:moveTo>
                <a:lnTo>
                  <a:pt x="5486400" y="0"/>
                </a:lnTo>
                <a:lnTo>
                  <a:pt x="54864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719441" y="1028700"/>
            <a:ext cx="8539859" cy="6404894"/>
          </a:xfrm>
          <a:custGeom>
            <a:avLst/>
            <a:gdLst/>
            <a:ahLst/>
            <a:cxnLst/>
            <a:rect l="l" t="t" r="r" b="b"/>
            <a:pathLst>
              <a:path w="8539859" h="6404894">
                <a:moveTo>
                  <a:pt x="0" y="0"/>
                </a:moveTo>
                <a:lnTo>
                  <a:pt x="8539859" y="0"/>
                </a:lnTo>
                <a:lnTo>
                  <a:pt x="8539859" y="6404894"/>
                </a:lnTo>
                <a:lnTo>
                  <a:pt x="0" y="640489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8719441" y="8310967"/>
            <a:ext cx="7009065" cy="4114800"/>
          </a:xfrm>
          <a:custGeom>
            <a:avLst/>
            <a:gdLst/>
            <a:ahLst/>
            <a:cxnLst/>
            <a:rect l="l" t="t" r="r" b="b"/>
            <a:pathLst>
              <a:path w="7009065" h="4114800">
                <a:moveTo>
                  <a:pt x="0" y="0"/>
                </a:moveTo>
                <a:lnTo>
                  <a:pt x="7009065" y="0"/>
                </a:lnTo>
                <a:lnTo>
                  <a:pt x="700906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254087" y="75565"/>
            <a:ext cx="14930708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Група деце у години пред  полазак у школу</a:t>
            </a:r>
          </a:p>
          <a:p>
            <a:pPr algn="ctr">
              <a:lnSpc>
                <a:spcPts val="7279"/>
              </a:lnSpc>
            </a:pPr>
            <a:endParaRPr/>
          </a:p>
        </p:txBody>
      </p:sp>
      <p:sp>
        <p:nvSpPr>
          <p:cNvPr id="7" name="TextBox 7"/>
          <p:cNvSpPr txBox="1"/>
          <p:nvPr/>
        </p:nvSpPr>
        <p:spPr>
          <a:xfrm>
            <a:off x="8719441" y="7730577"/>
            <a:ext cx="8432547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Учешће родитеља у развијању пројекта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85886" y="2655012"/>
            <a:ext cx="13073154" cy="6207366"/>
          </a:xfrm>
          <a:custGeom>
            <a:avLst/>
            <a:gdLst/>
            <a:ahLst/>
            <a:cxnLst/>
            <a:rect l="l" t="t" r="r" b="b"/>
            <a:pathLst>
              <a:path w="12783368" h="6207366">
                <a:moveTo>
                  <a:pt x="0" y="0"/>
                </a:moveTo>
                <a:lnTo>
                  <a:pt x="12783368" y="0"/>
                </a:lnTo>
                <a:lnTo>
                  <a:pt x="12783368" y="6207365"/>
                </a:lnTo>
                <a:lnTo>
                  <a:pt x="0" y="620736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14250" y="3393086"/>
            <a:ext cx="16531161" cy="6893914"/>
          </a:xfrm>
          <a:custGeom>
            <a:avLst/>
            <a:gdLst/>
            <a:ahLst/>
            <a:cxnLst/>
            <a:rect l="l" t="t" r="r" b="b"/>
            <a:pathLst>
              <a:path w="17377122" h="9340203">
                <a:moveTo>
                  <a:pt x="0" y="0"/>
                </a:moveTo>
                <a:lnTo>
                  <a:pt x="17377122" y="0"/>
                </a:lnTo>
                <a:lnTo>
                  <a:pt x="17377122" y="9340203"/>
                </a:lnTo>
                <a:lnTo>
                  <a:pt x="0" y="934020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4912816" y="8767127"/>
            <a:ext cx="8462367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Тим за самовредновање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253612" y="340145"/>
            <a:ext cx="17034388" cy="2980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Тим је разматрао искуства, дилеме, изазове у досадашњем спровођењу процеса СВ; начине укључивања практичара и родитеља у процес СВ, те је тиме и јачао компетенције чланова тима</a:t>
            </a:r>
          </a:p>
          <a:p>
            <a:pPr algn="ctr">
              <a:lnSpc>
                <a:spcPts val="4759"/>
              </a:lnSpc>
            </a:pPr>
            <a:endParaRPr/>
          </a:p>
          <a:p>
            <a:pPr algn="ctr">
              <a:lnSpc>
                <a:spcPts val="4759"/>
              </a:lnSpc>
            </a:pP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62" y="571468"/>
            <a:ext cx="13430344" cy="9429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Freeform 3"/>
          <p:cNvSpPr/>
          <p:nvPr/>
        </p:nvSpPr>
        <p:spPr>
          <a:xfrm>
            <a:off x="285688" y="285716"/>
            <a:ext cx="16930806" cy="10001284"/>
          </a:xfrm>
          <a:custGeom>
            <a:avLst/>
            <a:gdLst/>
            <a:ahLst/>
            <a:cxnLst/>
            <a:rect l="l" t="t" r="r" b="b"/>
            <a:pathLst>
              <a:path w="17377122" h="9340203">
                <a:moveTo>
                  <a:pt x="0" y="0"/>
                </a:moveTo>
                <a:lnTo>
                  <a:pt x="17377122" y="0"/>
                </a:lnTo>
                <a:lnTo>
                  <a:pt x="17377122" y="9340203"/>
                </a:lnTo>
                <a:lnTo>
                  <a:pt x="0" y="934020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96786" y="2345746"/>
            <a:ext cx="11296127" cy="6480410"/>
          </a:xfrm>
          <a:custGeom>
            <a:avLst/>
            <a:gdLst/>
            <a:ahLst/>
            <a:cxnLst/>
            <a:rect l="l" t="t" r="r" b="b"/>
            <a:pathLst>
              <a:path w="11296127" h="6480410">
                <a:moveTo>
                  <a:pt x="0" y="0"/>
                </a:moveTo>
                <a:lnTo>
                  <a:pt x="11296128" y="0"/>
                </a:lnTo>
                <a:lnTo>
                  <a:pt x="11296128" y="6480410"/>
                </a:lnTo>
                <a:lnTo>
                  <a:pt x="0" y="648041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596786" y="537527"/>
            <a:ext cx="10162688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Тим за стручно усавршавање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2177482" y="2482532"/>
            <a:ext cx="5081818" cy="63436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66"/>
              </a:lnSpc>
            </a:pPr>
            <a:r>
              <a:rPr lang="en-US" sz="240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Тим за стручно усавршавање размотрио је начине унапређења документације о активностима и резултатима СУ.</a:t>
            </a:r>
          </a:p>
          <a:p>
            <a:pPr algn="ctr">
              <a:lnSpc>
                <a:spcPts val="3366"/>
              </a:lnSpc>
            </a:pPr>
            <a:endParaRPr/>
          </a:p>
          <a:p>
            <a:pPr algn="ctr">
              <a:lnSpc>
                <a:spcPts val="3366"/>
              </a:lnSpc>
            </a:pPr>
            <a:r>
              <a:rPr lang="en-US" sz="240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Чланови тима су разговарали о недоумицама у вези са попуњавањем тромесечног извештаја и предложили јасније смернице.</a:t>
            </a:r>
          </a:p>
          <a:p>
            <a:pPr algn="ctr">
              <a:lnSpc>
                <a:spcPts val="3366"/>
              </a:lnSpc>
            </a:pPr>
            <a:endParaRPr/>
          </a:p>
          <a:p>
            <a:pPr algn="ctr">
              <a:lnSpc>
                <a:spcPts val="3366"/>
              </a:lnSpc>
            </a:pPr>
            <a:r>
              <a:rPr lang="en-US" sz="240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Разматране су активности јавног деловања тима за СУ, након чега су отворена и решена текућа питања.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543858" y="9191625"/>
            <a:ext cx="9287200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Чланови тима на нивоу вртића на састанку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357786" y="1421011"/>
            <a:ext cx="5715040" cy="7444977"/>
          </a:xfrm>
          <a:custGeom>
            <a:avLst/>
            <a:gdLst/>
            <a:ahLst/>
            <a:cxnLst/>
            <a:rect l="l" t="t" r="r" b="b"/>
            <a:pathLst>
              <a:path w="9926636" h="7444977">
                <a:moveTo>
                  <a:pt x="0" y="0"/>
                </a:moveTo>
                <a:lnTo>
                  <a:pt x="9926637" y="0"/>
                </a:lnTo>
                <a:lnTo>
                  <a:pt x="9926637" y="7444978"/>
                </a:lnTo>
                <a:lnTo>
                  <a:pt x="0" y="744497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4687301" y="141605"/>
            <a:ext cx="8913398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Васпитно образовно веће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1342982" y="1851854"/>
            <a:ext cx="5667808" cy="30777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1. </a:t>
            </a:r>
            <a:r>
              <a:rPr lang="sr-Cyrl-RS" sz="3399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Менторство-</a:t>
            </a:r>
            <a:r>
              <a:rPr lang="en-US" sz="3399" dirty="0" err="1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Водич</a:t>
            </a:r>
            <a:r>
              <a:rPr lang="en-US" sz="3399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за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васпитаче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у ПУ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2.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Оквир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дигиталних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4759"/>
              </a:lnSpc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компетенција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васпитача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у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предшколској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установи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0979727" y="7085449"/>
            <a:ext cx="7308273" cy="17805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Презентоване су две стручне теме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које имају за циљ да приближе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свима наведене приручнике</a:t>
            </a:r>
          </a:p>
        </p:txBody>
      </p:sp>
      <p:pic>
        <p:nvPicPr>
          <p:cNvPr id="6" name="Google Shape;108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4250" y="1428724"/>
            <a:ext cx="5072098" cy="74295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43988" y="2196040"/>
            <a:ext cx="7859893" cy="5894920"/>
          </a:xfrm>
          <a:custGeom>
            <a:avLst/>
            <a:gdLst/>
            <a:ahLst/>
            <a:cxnLst/>
            <a:rect l="l" t="t" r="r" b="b"/>
            <a:pathLst>
              <a:path w="7859893" h="5894920">
                <a:moveTo>
                  <a:pt x="0" y="0"/>
                </a:moveTo>
                <a:lnTo>
                  <a:pt x="7859893" y="0"/>
                </a:lnTo>
                <a:lnTo>
                  <a:pt x="7859893" y="5894920"/>
                </a:lnTo>
                <a:lnTo>
                  <a:pt x="0" y="589492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590078" y="4446151"/>
            <a:ext cx="7365665" cy="5524249"/>
          </a:xfrm>
          <a:custGeom>
            <a:avLst/>
            <a:gdLst/>
            <a:ahLst/>
            <a:cxnLst/>
            <a:rect l="l" t="t" r="r" b="b"/>
            <a:pathLst>
              <a:path w="7365665" h="5524249">
                <a:moveTo>
                  <a:pt x="0" y="0"/>
                </a:moveTo>
                <a:lnTo>
                  <a:pt x="7365664" y="0"/>
                </a:lnTo>
                <a:lnTo>
                  <a:pt x="7365664" y="5524248"/>
                </a:lnTo>
                <a:lnTo>
                  <a:pt x="0" y="55242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0" y="537527"/>
            <a:ext cx="8103881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Хоризонтална размена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716118" y="501015"/>
            <a:ext cx="9113585" cy="17805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Како квалитетно пратити и документовати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дечје учешће у реорганизацији и уређењу 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заједичког простора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716118" y="3265686"/>
            <a:ext cx="9113585" cy="1180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Марија Милетић и Тамара Спасојевић,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реализаторке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428960" y="1643038"/>
            <a:ext cx="11072890" cy="7171801"/>
          </a:xfrm>
          <a:custGeom>
            <a:avLst/>
            <a:gdLst/>
            <a:ahLst/>
            <a:cxnLst/>
            <a:rect l="l" t="t" r="r" b="b"/>
            <a:pathLst>
              <a:path w="8231622" h="7171801">
                <a:moveTo>
                  <a:pt x="0" y="0"/>
                </a:moveTo>
                <a:lnTo>
                  <a:pt x="8231622" y="0"/>
                </a:lnTo>
                <a:lnTo>
                  <a:pt x="8231622" y="7171800"/>
                </a:lnTo>
                <a:lnTo>
                  <a:pt x="0" y="71718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773063" y="9163050"/>
            <a:ext cx="10741873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Програм Клуб љубитеља лопте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297307" y="843860"/>
            <a:ext cx="7693386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Грађење заједнице деце и одраслих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357522" y="1666878"/>
            <a:ext cx="11430080" cy="6953243"/>
          </a:xfrm>
          <a:custGeom>
            <a:avLst/>
            <a:gdLst/>
            <a:ahLst/>
            <a:cxnLst/>
            <a:rect l="l" t="t" r="r" b="b"/>
            <a:pathLst>
              <a:path w="9270991" h="6953243">
                <a:moveTo>
                  <a:pt x="0" y="0"/>
                </a:moveTo>
                <a:lnTo>
                  <a:pt x="9270992" y="0"/>
                </a:lnTo>
                <a:lnTo>
                  <a:pt x="9270992" y="6953244"/>
                </a:lnTo>
                <a:lnTo>
                  <a:pt x="0" y="695324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5297307" y="705167"/>
            <a:ext cx="7693386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Грађење заједнице деце и одраслих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281687" y="8919527"/>
            <a:ext cx="12029426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Клуб љубитеља науке и уметности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476078" y="1028700"/>
            <a:ext cx="5783222" cy="7710963"/>
          </a:xfrm>
          <a:custGeom>
            <a:avLst/>
            <a:gdLst/>
            <a:ahLst/>
            <a:cxnLst/>
            <a:rect l="l" t="t" r="r" b="b"/>
            <a:pathLst>
              <a:path w="5783222" h="7710963">
                <a:moveTo>
                  <a:pt x="0" y="0"/>
                </a:moveTo>
                <a:lnTo>
                  <a:pt x="5783222" y="0"/>
                </a:lnTo>
                <a:lnTo>
                  <a:pt x="5783222" y="7710963"/>
                </a:lnTo>
                <a:lnTo>
                  <a:pt x="0" y="771096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056842" y="1028700"/>
            <a:ext cx="5783222" cy="7710963"/>
          </a:xfrm>
          <a:custGeom>
            <a:avLst/>
            <a:gdLst/>
            <a:ahLst/>
            <a:cxnLst/>
            <a:rect l="l" t="t" r="r" b="b"/>
            <a:pathLst>
              <a:path w="5783222" h="7710963">
                <a:moveTo>
                  <a:pt x="0" y="0"/>
                </a:moveTo>
                <a:lnTo>
                  <a:pt x="5783222" y="0"/>
                </a:lnTo>
                <a:lnTo>
                  <a:pt x="5783222" y="7710963"/>
                </a:lnTo>
                <a:lnTo>
                  <a:pt x="0" y="771096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0" y="962025"/>
            <a:ext cx="4682757" cy="57438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69"/>
              </a:lnSpc>
            </a:pPr>
            <a:r>
              <a:rPr lang="en-US" sz="326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Активно учешће родитеља </a:t>
            </a:r>
          </a:p>
          <a:p>
            <a:pPr algn="ctr">
              <a:lnSpc>
                <a:spcPts val="4569"/>
              </a:lnSpc>
            </a:pPr>
            <a:r>
              <a:rPr lang="en-US" sz="326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ствара осећај заједништва. </a:t>
            </a:r>
          </a:p>
          <a:p>
            <a:pPr algn="ctr">
              <a:lnSpc>
                <a:spcPts val="4569"/>
              </a:lnSpc>
            </a:pPr>
            <a:r>
              <a:rPr lang="en-US" sz="326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Деца виде да родитељи </a:t>
            </a:r>
          </a:p>
          <a:p>
            <a:pPr algn="ctr">
              <a:lnSpc>
                <a:spcPts val="4569"/>
              </a:lnSpc>
            </a:pPr>
            <a:r>
              <a:rPr lang="en-US" sz="326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поштују и подржавају рад у вртићу, </a:t>
            </a:r>
          </a:p>
          <a:p>
            <a:pPr algn="ctr">
              <a:lnSpc>
                <a:spcPts val="4569"/>
              </a:lnSpc>
            </a:pPr>
            <a:r>
              <a:rPr lang="en-US" sz="326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тиме граде позитиван став према учењу.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5056842" y="-95250"/>
            <a:ext cx="7649820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Сарадња са породицом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384045" y="1463560"/>
            <a:ext cx="5519910" cy="7359879"/>
          </a:xfrm>
          <a:custGeom>
            <a:avLst/>
            <a:gdLst/>
            <a:ahLst/>
            <a:cxnLst/>
            <a:rect l="l" t="t" r="r" b="b"/>
            <a:pathLst>
              <a:path w="5519910" h="7359879">
                <a:moveTo>
                  <a:pt x="0" y="0"/>
                </a:moveTo>
                <a:lnTo>
                  <a:pt x="5519910" y="0"/>
                </a:lnTo>
                <a:lnTo>
                  <a:pt x="5519910" y="7359880"/>
                </a:lnTo>
                <a:lnTo>
                  <a:pt x="0" y="735988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082230" y="1463560"/>
            <a:ext cx="4177070" cy="5569426"/>
          </a:xfrm>
          <a:custGeom>
            <a:avLst/>
            <a:gdLst/>
            <a:ahLst/>
            <a:cxnLst/>
            <a:rect l="l" t="t" r="r" b="b"/>
            <a:pathLst>
              <a:path w="4177070" h="5569426">
                <a:moveTo>
                  <a:pt x="0" y="0"/>
                </a:moveTo>
                <a:lnTo>
                  <a:pt x="4177070" y="0"/>
                </a:lnTo>
                <a:lnTo>
                  <a:pt x="4177070" y="5569426"/>
                </a:lnTo>
                <a:lnTo>
                  <a:pt x="0" y="556942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5297307" y="448310"/>
            <a:ext cx="7693386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Грађење заједнице деце и одраслих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79868" y="1396885"/>
            <a:ext cx="5492601" cy="30302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7"/>
              </a:lnSpc>
            </a:pPr>
            <a:r>
              <a:rPr lang="en-US" sz="3434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Група деце у</a:t>
            </a:r>
          </a:p>
          <a:p>
            <a:pPr algn="ctr">
              <a:lnSpc>
                <a:spcPts val="4807"/>
              </a:lnSpc>
            </a:pPr>
            <a:r>
              <a:rPr lang="en-US" sz="3434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години пред полазак </a:t>
            </a:r>
          </a:p>
          <a:p>
            <a:pPr algn="ctr">
              <a:lnSpc>
                <a:spcPts val="4807"/>
              </a:lnSpc>
            </a:pPr>
            <a:r>
              <a:rPr lang="en-US" sz="3434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у школу</a:t>
            </a:r>
          </a:p>
          <a:p>
            <a:pPr algn="ctr">
              <a:lnSpc>
                <a:spcPts val="4807"/>
              </a:lnSpc>
            </a:pPr>
            <a:r>
              <a:rPr lang="en-US" sz="3434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полудневни облик рада</a:t>
            </a:r>
          </a:p>
          <a:p>
            <a:pPr algn="ctr">
              <a:lnSpc>
                <a:spcPts val="4807"/>
              </a:lnSpc>
            </a:pPr>
            <a:r>
              <a:rPr lang="en-US" sz="3434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Јасика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129287" y="8767127"/>
            <a:ext cx="12029426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Клуб љубитеља науке и уметности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2613860" y="7081837"/>
            <a:ext cx="4645440" cy="17805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Градимо заједништво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и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ширимо љубав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51576" y="1898421"/>
            <a:ext cx="5519910" cy="7359879"/>
          </a:xfrm>
          <a:custGeom>
            <a:avLst/>
            <a:gdLst/>
            <a:ahLst/>
            <a:cxnLst/>
            <a:rect l="l" t="t" r="r" b="b"/>
            <a:pathLst>
              <a:path w="5519910" h="7359879">
                <a:moveTo>
                  <a:pt x="0" y="0"/>
                </a:moveTo>
                <a:lnTo>
                  <a:pt x="5519909" y="0"/>
                </a:lnTo>
                <a:lnTo>
                  <a:pt x="5519909" y="7359879"/>
                </a:lnTo>
                <a:lnTo>
                  <a:pt x="0" y="735987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692964" y="1898421"/>
            <a:ext cx="5519910" cy="7359879"/>
          </a:xfrm>
          <a:custGeom>
            <a:avLst/>
            <a:gdLst/>
            <a:ahLst/>
            <a:cxnLst/>
            <a:rect l="l" t="t" r="r" b="b"/>
            <a:pathLst>
              <a:path w="5519910" h="7359879">
                <a:moveTo>
                  <a:pt x="0" y="0"/>
                </a:moveTo>
                <a:lnTo>
                  <a:pt x="5519910" y="0"/>
                </a:lnTo>
                <a:lnTo>
                  <a:pt x="5519910" y="7359879"/>
                </a:lnTo>
                <a:lnTo>
                  <a:pt x="0" y="735987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351576" y="141605"/>
            <a:ext cx="15584849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Укључивање породице у развијање пројекта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51576" y="9399905"/>
            <a:ext cx="14774899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Група деце у години пред полазак у школу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3605391" y="1831746"/>
            <a:ext cx="4682609" cy="4180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Присуство родитеља у вртићу даје детету осећај сигурности и поноса. Дете види да су његов свет код куће и у вртићу повезани.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264815" y="1539760"/>
            <a:ext cx="5519910" cy="7359879"/>
          </a:xfrm>
          <a:custGeom>
            <a:avLst/>
            <a:gdLst/>
            <a:ahLst/>
            <a:cxnLst/>
            <a:rect l="l" t="t" r="r" b="b"/>
            <a:pathLst>
              <a:path w="5519910" h="7359879">
                <a:moveTo>
                  <a:pt x="0" y="0"/>
                </a:moveTo>
                <a:lnTo>
                  <a:pt x="5519910" y="0"/>
                </a:lnTo>
                <a:lnTo>
                  <a:pt x="5519910" y="7359880"/>
                </a:lnTo>
                <a:lnTo>
                  <a:pt x="0" y="735988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1568915" y="1463560"/>
            <a:ext cx="5519910" cy="7359879"/>
          </a:xfrm>
          <a:custGeom>
            <a:avLst/>
            <a:gdLst/>
            <a:ahLst/>
            <a:cxnLst/>
            <a:rect l="l" t="t" r="r" b="b"/>
            <a:pathLst>
              <a:path w="5519910" h="7359879">
                <a:moveTo>
                  <a:pt x="0" y="0"/>
                </a:moveTo>
                <a:lnTo>
                  <a:pt x="5519909" y="0"/>
                </a:lnTo>
                <a:lnTo>
                  <a:pt x="5519909" y="7359880"/>
                </a:lnTo>
                <a:lnTo>
                  <a:pt x="0" y="735988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2475832" y="6254000"/>
            <a:ext cx="7009065" cy="4114800"/>
          </a:xfrm>
          <a:custGeom>
            <a:avLst/>
            <a:gdLst/>
            <a:ahLst/>
            <a:cxnLst/>
            <a:rect l="l" t="t" r="r" b="b"/>
            <a:pathLst>
              <a:path w="7009065" h="4114800">
                <a:moveTo>
                  <a:pt x="0" y="0"/>
                </a:moveTo>
                <a:lnTo>
                  <a:pt x="7009064" y="0"/>
                </a:lnTo>
                <a:lnTo>
                  <a:pt x="700906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503976" y="294005"/>
            <a:ext cx="15584849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Укључивање породице у развијање пројекта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503976" y="9163050"/>
            <a:ext cx="14774899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Група деце у години пред полазак у школу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27959" y="1473085"/>
            <a:ext cx="4055806" cy="4780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Када родитељ учествује у активности или представи нешто из своје професије/хобија, он постаје модел за учење.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100917" y="1028700"/>
            <a:ext cx="4838944" cy="3358372"/>
          </a:xfrm>
          <a:custGeom>
            <a:avLst/>
            <a:gdLst/>
            <a:ahLst/>
            <a:cxnLst/>
            <a:rect l="l" t="t" r="r" b="b"/>
            <a:pathLst>
              <a:path w="4838944" h="3358372">
                <a:moveTo>
                  <a:pt x="0" y="0"/>
                </a:moveTo>
                <a:lnTo>
                  <a:pt x="4838944" y="0"/>
                </a:lnTo>
                <a:lnTo>
                  <a:pt x="4838944" y="3358372"/>
                </a:lnTo>
                <a:lnTo>
                  <a:pt x="0" y="335837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032" b="-4032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862985" y="1028700"/>
            <a:ext cx="5088574" cy="6784765"/>
          </a:xfrm>
          <a:custGeom>
            <a:avLst/>
            <a:gdLst/>
            <a:ahLst/>
            <a:cxnLst/>
            <a:rect l="l" t="t" r="r" b="b"/>
            <a:pathLst>
              <a:path w="5088574" h="6784765">
                <a:moveTo>
                  <a:pt x="0" y="0"/>
                </a:moveTo>
                <a:lnTo>
                  <a:pt x="5088574" y="0"/>
                </a:lnTo>
                <a:lnTo>
                  <a:pt x="5088574" y="6784765"/>
                </a:lnTo>
                <a:lnTo>
                  <a:pt x="0" y="67847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04539" y="5143500"/>
            <a:ext cx="6435322" cy="4837217"/>
          </a:xfrm>
          <a:custGeom>
            <a:avLst/>
            <a:gdLst/>
            <a:ahLst/>
            <a:cxnLst/>
            <a:rect l="l" t="t" r="r" b="b"/>
            <a:pathLst>
              <a:path w="6435322" h="4837217">
                <a:moveTo>
                  <a:pt x="0" y="0"/>
                </a:moveTo>
                <a:lnTo>
                  <a:pt x="6435322" y="0"/>
                </a:lnTo>
                <a:lnTo>
                  <a:pt x="6435322" y="4837217"/>
                </a:lnTo>
                <a:lnTo>
                  <a:pt x="0" y="48372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3841849" y="-95250"/>
            <a:ext cx="9203207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Тим ментор и приправник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9004871" y="8334692"/>
            <a:ext cx="6804801" cy="17805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Пружање помоћи приправнику 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у припреми за процену 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савладаности програма.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522079" y="1420901"/>
            <a:ext cx="6275229" cy="8366972"/>
          </a:xfrm>
          <a:custGeom>
            <a:avLst/>
            <a:gdLst/>
            <a:ahLst/>
            <a:cxnLst/>
            <a:rect l="l" t="t" r="r" b="b"/>
            <a:pathLst>
              <a:path w="6275229" h="8366972">
                <a:moveTo>
                  <a:pt x="0" y="0"/>
                </a:moveTo>
                <a:lnTo>
                  <a:pt x="6275229" y="0"/>
                </a:lnTo>
                <a:lnTo>
                  <a:pt x="6275229" y="8366971"/>
                </a:lnTo>
                <a:lnTo>
                  <a:pt x="0" y="836697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5400000">
            <a:off x="-1950241" y="4991709"/>
            <a:ext cx="5800284" cy="3405163"/>
          </a:xfrm>
          <a:custGeom>
            <a:avLst/>
            <a:gdLst/>
            <a:ahLst/>
            <a:cxnLst/>
            <a:rect l="l" t="t" r="r" b="b"/>
            <a:pathLst>
              <a:path w="5800284" h="3405163">
                <a:moveTo>
                  <a:pt x="0" y="0"/>
                </a:moveTo>
                <a:lnTo>
                  <a:pt x="5800284" y="0"/>
                </a:lnTo>
                <a:lnTo>
                  <a:pt x="5800284" y="3405163"/>
                </a:lnTo>
                <a:lnTo>
                  <a:pt x="0" y="340516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319267" y="533806"/>
            <a:ext cx="15649467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Успешно положен стручни испит за лиценцу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0062088" y="1354226"/>
            <a:ext cx="6231195" cy="2980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Приправник доноси нове идеје, свежину и енергију. Ментор преноси искуство. Њихова динамика мотивише. 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9144000" y="5086350"/>
            <a:ext cx="8067371" cy="45080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94"/>
              </a:lnSpc>
            </a:pPr>
            <a:r>
              <a:rPr lang="en-US" sz="321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Када постоји подршка, поштовање и конструктивна комуникација између ментора и приправника, ствара се атмосфера међусобног уважавања, сарадње, спремности да једни другима помажемо.</a:t>
            </a:r>
          </a:p>
          <a:p>
            <a:pPr algn="ctr">
              <a:lnSpc>
                <a:spcPts val="4494"/>
              </a:lnSpc>
            </a:pPr>
            <a:r>
              <a:rPr lang="en-US" sz="321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То позитивно утиче на целокупну климу у вртићу. 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436371" y="748046"/>
            <a:ext cx="6822929" cy="9097239"/>
          </a:xfrm>
          <a:custGeom>
            <a:avLst/>
            <a:gdLst/>
            <a:ahLst/>
            <a:cxnLst/>
            <a:rect l="l" t="t" r="r" b="b"/>
            <a:pathLst>
              <a:path w="6822929" h="9097239">
                <a:moveTo>
                  <a:pt x="0" y="0"/>
                </a:moveTo>
                <a:lnTo>
                  <a:pt x="6822929" y="0"/>
                </a:lnTo>
                <a:lnTo>
                  <a:pt x="6822929" y="9097240"/>
                </a:lnTo>
                <a:lnTo>
                  <a:pt x="0" y="90972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79580" y="652796"/>
            <a:ext cx="8864420" cy="27349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Донација која омогућава </a:t>
            </a:r>
          </a:p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климатизовање свих </a:t>
            </a:r>
          </a:p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просторија вртића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698675" y="5048250"/>
            <a:ext cx="7341069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Goodyear Serbia d.o.o.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228070" y="6608210"/>
            <a:ext cx="6282279" cy="17805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Друштвено одговорна фирма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с развијеним осећајем за 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помоћ локалној заједници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238519" y="1886585"/>
            <a:ext cx="11810962" cy="8229600"/>
          </a:xfrm>
          <a:custGeom>
            <a:avLst/>
            <a:gdLst/>
            <a:ahLst/>
            <a:cxnLst/>
            <a:rect l="l" t="t" r="r" b="b"/>
            <a:pathLst>
              <a:path w="11810962" h="8229600">
                <a:moveTo>
                  <a:pt x="0" y="0"/>
                </a:moveTo>
                <a:lnTo>
                  <a:pt x="11810962" y="0"/>
                </a:lnTo>
                <a:lnTo>
                  <a:pt x="11810962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638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6458697" y="8109608"/>
            <a:ext cx="1829303" cy="1829303"/>
          </a:xfrm>
          <a:custGeom>
            <a:avLst/>
            <a:gdLst/>
            <a:ahLst/>
            <a:cxnLst/>
            <a:rect l="l" t="t" r="r" b="b"/>
            <a:pathLst>
              <a:path w="1829303" h="1829303">
                <a:moveTo>
                  <a:pt x="0" y="0"/>
                </a:moveTo>
                <a:lnTo>
                  <a:pt x="1829303" y="0"/>
                </a:lnTo>
                <a:lnTo>
                  <a:pt x="1829303" y="1829303"/>
                </a:lnTo>
                <a:lnTo>
                  <a:pt x="0" y="182930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028700" y="75565"/>
            <a:ext cx="16407582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Срећа детета је тихи подсетник да су највећа блага увек најједноставнија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718</Words>
  <Application>Microsoft Office PowerPoint</Application>
  <PresentationFormat>Custom</PresentationFormat>
  <Paragraphs>141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Arial</vt:lpstr>
      <vt:lpstr>Canva Sans Bold</vt:lpstr>
      <vt:lpstr>Canva Sans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Beige Brown Cute Aesthetic Autumn Group Project Presentation</dc:title>
  <dc:creator>NN</dc:creator>
  <cp:lastModifiedBy>NN</cp:lastModifiedBy>
  <cp:revision>10</cp:revision>
  <dcterms:created xsi:type="dcterms:W3CDTF">2006-08-16T00:00:00Z</dcterms:created>
  <dcterms:modified xsi:type="dcterms:W3CDTF">2025-12-11T08:10:23Z</dcterms:modified>
  <dc:identifier>DAG4fJMABXo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2121372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S10.9.4</vt:lpwstr>
  </property>
</Properties>
</file>