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77" r:id="rId7"/>
    <p:sldId id="270" r:id="rId8"/>
    <p:sldId id="260" r:id="rId9"/>
    <p:sldId id="269" r:id="rId10"/>
    <p:sldId id="268" r:id="rId11"/>
    <p:sldId id="276" r:id="rId12"/>
    <p:sldId id="278" r:id="rId13"/>
    <p:sldId id="279" r:id="rId14"/>
    <p:sldId id="261" r:id="rId15"/>
    <p:sldId id="271" r:id="rId16"/>
    <p:sldId id="272" r:id="rId17"/>
    <p:sldId id="273" r:id="rId18"/>
    <p:sldId id="281" r:id="rId19"/>
    <p:sldId id="274" r:id="rId20"/>
    <p:sldId id="28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10" y="-34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60460-3F89-40E8-8AC8-E7A55A2B5FDC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A44B6-358A-4AD4-A9E2-C4925A930A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01AE0-335C-4913-9531-88B0D9BFAD1C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AD6AF-3F3B-4E78-858C-EFCCD732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C0C94-1EDE-427D-93E5-90A246184338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AA3B9-4CAA-4FAF-A0FB-29A89EF8A5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A0929-F126-4746-BCA8-E20F0124739E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73F89-5B05-4E95-B085-50B861391F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E74B6-8CE0-40D5-B026-6B263DFED7FB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74B8B-383C-42FD-82AE-1DF974C8ED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BDC48-0857-4803-A253-6625E13E3879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FCEEA-D4E4-4D25-9DEE-4BFB522B7C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C0803-0D3B-4C75-B053-51B2EA9D2989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3E94F-B628-4603-B54F-97CEDDC52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4770D-4C64-4E3A-B6F0-A5EC54533D83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61288-6959-4005-97B0-D67735387C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CD90D-C957-4882-8255-B326458BD261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F0069-3178-4F86-96CC-1CDB376FD2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A81A9-7C4D-45C5-B772-647F63603E8E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D2659-2C8A-4FE3-94EC-6E6E8679DA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2F080-A5DE-4D86-82E0-4C99E09F77A3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60D2E-26E7-4105-BB12-C8733EF6F4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79D68A-39A3-40BA-9B10-36AE47DB3C30}" type="datetimeFigureOut">
              <a:rPr lang="en-US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2866E5-78BD-448D-B419-9FDC34F5EB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9" r:id="rId2"/>
    <p:sldLayoutId id="2147483768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9" r:id="rId9"/>
    <p:sldLayoutId id="2147483765" r:id="rId10"/>
    <p:sldLayoutId id="21474837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851648" cy="2428892"/>
          </a:xfrm>
        </p:spPr>
        <p:txBody>
          <a:bodyPr anchor="t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36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Вртић “Владо Јурић”</a:t>
            </a:r>
            <a:br>
              <a:rPr lang="sr-Cyrl-RS" sz="36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sr-Cyrl-RS" sz="36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Новембар 2025. године</a:t>
            </a:r>
            <a:br>
              <a:rPr lang="sr-Cyrl-RS" sz="36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sr-Cyrl-R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sr-Cyrl-R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sr-Cyrl-R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МЕСЕЧНИ БИЛТЕН</a:t>
            </a:r>
            <a:endParaRPr lang="en-US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000372"/>
            <a:ext cx="5072063" cy="3065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857364"/>
            <a:ext cx="464347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857364"/>
            <a:ext cx="392909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Subtitle 3"/>
          <p:cNvSpPr txBox="1">
            <a:spLocks/>
          </p:cNvSpPr>
          <p:nvPr/>
        </p:nvSpPr>
        <p:spPr bwMode="auto">
          <a:xfrm>
            <a:off x="428625" y="785813"/>
            <a:ext cx="807243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18288"/>
          <a:lstStyle/>
          <a:p>
            <a:pPr algn="ctr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endParaRPr lang="sr-Cyrl-RS" sz="2600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sr-Cyrl-RS" sz="2400" dirty="0"/>
              <a:t>Истражујемо  ...</a:t>
            </a:r>
          </a:p>
          <a:p>
            <a:pPr algn="ctr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n-US" sz="2600" dirty="0"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00125"/>
            <a:ext cx="5643563" cy="5857875"/>
          </a:xfrm>
          <a:noFill/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5786438" y="3357563"/>
            <a:ext cx="314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2060"/>
                </a:solidFill>
              </a:rPr>
              <a:t>Посвећеност у раду...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428868"/>
            <a:ext cx="2517775" cy="44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57430"/>
            <a:ext cx="4143372" cy="450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6" name="TextBox 5"/>
          <p:cNvSpPr txBox="1">
            <a:spLocks noChangeArrowheads="1"/>
          </p:cNvSpPr>
          <p:nvPr/>
        </p:nvSpPr>
        <p:spPr bwMode="auto">
          <a:xfrm>
            <a:off x="857250" y="714375"/>
            <a:ext cx="6215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Могућност избора ...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50" y="2428868"/>
            <a:ext cx="2571750" cy="44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ubtitle 2"/>
          <p:cNvSpPr>
            <a:spLocks noGrp="1"/>
          </p:cNvSpPr>
          <p:nvPr>
            <p:ph type="subTitle" idx="1"/>
          </p:nvPr>
        </p:nvSpPr>
        <p:spPr>
          <a:xfrm>
            <a:off x="571500" y="142875"/>
            <a:ext cx="7854950" cy="6324600"/>
          </a:xfrm>
        </p:spPr>
        <p:txBody>
          <a:bodyPr/>
          <a:lstStyle/>
          <a:p>
            <a:pPr marR="0" algn="ctr" eaLnBrk="1" hangingPunct="1"/>
            <a:endParaRPr lang="en-US" smtClean="0">
              <a:latin typeface="Arial" pitchFamily="34" charset="0"/>
              <a:cs typeface="Arial" pitchFamily="34" charset="0"/>
            </a:endParaRPr>
          </a:p>
          <a:p>
            <a:pPr marR="0" algn="ctr" eaLnBrk="1" hangingPunct="1"/>
            <a:r>
              <a:rPr lang="en-US" smtClean="0">
                <a:latin typeface="Arial" pitchFamily="34" charset="0"/>
                <a:cs typeface="Arial" pitchFamily="34" charset="0"/>
              </a:rPr>
              <a:t>Међународни дан толеранције ...</a:t>
            </a:r>
          </a:p>
          <a:p>
            <a:pPr marR="0" algn="ctr" eaLnBrk="1" hangingPunct="1"/>
            <a:r>
              <a:rPr lang="en-US" sz="2400" smtClean="0">
                <a:latin typeface="Arial" pitchFamily="34" charset="0"/>
                <a:cs typeface="Arial" pitchFamily="34" charset="0"/>
              </a:rPr>
              <a:t>Осмех,загрљај,љубазност –наша заједница 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3500462" cy="4572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643050"/>
            <a:ext cx="4643437" cy="4357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IMG_20251212_1145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00250" y="1928813"/>
            <a:ext cx="5572125" cy="4389437"/>
          </a:xfrm>
        </p:spPr>
      </p:pic>
      <p:sp>
        <p:nvSpPr>
          <p:cNvPr id="5" name="TextBox 4"/>
          <p:cNvSpPr txBox="1"/>
          <p:nvPr/>
        </p:nvSpPr>
        <p:spPr>
          <a:xfrm>
            <a:off x="785813" y="785813"/>
            <a:ext cx="7143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Међународни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дан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толеранције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...</a:t>
            </a:r>
          </a:p>
          <a:p>
            <a:pPr algn="ctr">
              <a:defRPr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Осмех,загрљај,љубазност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–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наша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заједница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</a:t>
            </a: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,деца вас.гр .у Пепељевцу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>
            <a:spLocks noGrp="1"/>
          </p:cNvSpPr>
          <p:nvPr>
            <p:ph type="subTitle" idx="1"/>
          </p:nvPr>
        </p:nvSpPr>
        <p:spPr>
          <a:xfrm>
            <a:off x="642938" y="785813"/>
            <a:ext cx="7854950" cy="1643062"/>
          </a:xfrm>
        </p:spPr>
        <p:txBody>
          <a:bodyPr/>
          <a:lstStyle/>
          <a:p>
            <a:pPr marR="0" algn="ctr" eaLnBrk="1" hangingPunct="1"/>
            <a:r>
              <a:rPr lang="en-US" smtClean="0"/>
              <a:t> </a:t>
            </a:r>
            <a:r>
              <a:rPr lang="en-US" smtClean="0">
                <a:latin typeface="Arial" pitchFamily="34" charset="0"/>
                <a:cs typeface="Arial" pitchFamily="34" charset="0"/>
              </a:rPr>
              <a:t>Обележавање </a:t>
            </a:r>
            <a:r>
              <a:rPr lang="en-US" i="1" smtClean="0">
                <a:latin typeface="Arial" pitchFamily="34" charset="0"/>
                <a:cs typeface="Arial" pitchFamily="34" charset="0"/>
              </a:rPr>
              <a:t>Светског дана детета</a:t>
            </a:r>
          </a:p>
          <a:p>
            <a:pPr marR="0" algn="ctr" eaLnBrk="1" hangingPunct="1"/>
            <a:r>
              <a:rPr lang="en-US" smtClean="0">
                <a:latin typeface="Arial" pitchFamily="34" charset="0"/>
                <a:cs typeface="Arial" pitchFamily="34" charset="0"/>
              </a:rPr>
              <a:t>Наша заједница –наше дрво </a:t>
            </a:r>
          </a:p>
          <a:p>
            <a:pPr marR="0" algn="ctr" eaLnBrk="1" hangingPunct="1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88" y="2500313"/>
            <a:ext cx="321468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286000"/>
            <a:ext cx="4762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736"/>
            <a:ext cx="3286127" cy="4405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071546"/>
            <a:ext cx="5000660" cy="4286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642938" y="928688"/>
            <a:ext cx="8001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i="1"/>
              <a:t>Светски дан детета </a:t>
            </a:r>
          </a:p>
        </p:txBody>
      </p:sp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142875" y="5786438"/>
            <a:ext cx="8858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i="1">
                <a:ea typeface="Calibri" pitchFamily="34" charset="0"/>
                <a:cs typeface="Times New Roman" pitchFamily="18" charset="0"/>
              </a:rPr>
              <a:t>Светски дан детета </a:t>
            </a:r>
            <a:r>
              <a:rPr lang="en-US">
                <a:ea typeface="Calibri" pitchFamily="34" charset="0"/>
                <a:cs typeface="Times New Roman" pitchFamily="18" charset="0"/>
              </a:rPr>
              <a:t>20. новембар обележили смо  кроз песму о другарству, стварајући атмосферу заједништва и истичући вредности пријатељства, уважавања и међусобне подршке.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071546"/>
            <a:ext cx="4143375" cy="5429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4214813" cy="5500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500063" y="357188"/>
            <a:ext cx="8215312" cy="857250"/>
          </a:xfrm>
        </p:spPr>
        <p:txBody>
          <a:bodyPr/>
          <a:lstStyle/>
          <a:p>
            <a:pPr marR="0" eaLnBrk="1" hangingPunct="1"/>
            <a:endParaRPr lang="en-US" smtClean="0"/>
          </a:p>
          <a:p>
            <a:pPr marR="0" algn="l" eaLnBrk="1" hangingPunct="1"/>
            <a:r>
              <a:rPr lang="en-US" sz="2800" smtClean="0">
                <a:latin typeface="Arial" pitchFamily="34" charset="0"/>
                <a:cs typeface="Arial" pitchFamily="34" charset="0"/>
              </a:rPr>
              <a:t>Сарадња са породицом </a:t>
            </a:r>
          </a:p>
          <a:p>
            <a:pPr marR="0" algn="just" eaLnBrk="1" hangingPunct="1"/>
            <a:r>
              <a:rPr lang="en-US" sz="2400" smtClean="0">
                <a:latin typeface="Arial" pitchFamily="34" charset="0"/>
                <a:cs typeface="Arial" pitchFamily="34" charset="0"/>
              </a:rPr>
              <a:t>Наша заједница,након заједничког учења ,заједничка фотографија за успомену  са татом 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214554"/>
            <a:ext cx="8001000" cy="3905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2_1131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000109"/>
            <a:ext cx="4572033" cy="5324492"/>
          </a:xfrm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72063" y="1285875"/>
            <a:ext cx="3857625" cy="3894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sr-Cyrl-RS" altLang="sr-Latn-RS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Просторна целина  за </a:t>
            </a:r>
            <a:r>
              <a:rPr lang="sr-Cyrl-RS" altLang="sr-Latn-RS" i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саобраћај </a:t>
            </a:r>
            <a:r>
              <a:rPr lang="sr-Cyrl-RS" altLang="sr-Latn-RS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 заједничком простору вртића </a:t>
            </a:r>
            <a:r>
              <a:rPr lang="sr-Cyrl-RS" altLang="sr-Latn-RS" i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В.Јурић </a:t>
            </a:r>
            <a:r>
              <a:rPr lang="sr-Cyrl-RS" altLang="sr-Latn-RS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је осмишљена као подстицајно окружење у којем деца могу истраживати саобраћајне знаке, превозна средства и правила понашања у саобраћају ,уз позив родитељима да се укључе и да  заједно  развијамо саобраћајну културу код деце,а све у циљу њихове безбедности  .</a:t>
            </a:r>
            <a:endParaRPr lang="en-US" altLang="sr-Latn-RS" sz="1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857250"/>
            <a:ext cx="8229600" cy="5467350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 оквиру Еко активности деца,родитељи и  васпитач вас.гр.у Пепељевцу су обележили </a:t>
            </a:r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Дан кукуруза </a:t>
            </a:r>
            <a:endParaRPr lang="en-US" sz="24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1765537432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1785926"/>
            <a:ext cx="400052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72188" y="3071813"/>
            <a:ext cx="27860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Постер еко радионице</a:t>
            </a:r>
          </a:p>
          <a:p>
            <a:pPr>
              <a:defRPr/>
            </a:pPr>
            <a:r>
              <a:rPr lang="sr-Cyrl-RS" i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Дан кукуруза </a:t>
            </a:r>
            <a:endParaRPr lang="en-US" i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0" y="500063"/>
            <a:ext cx="8715375" cy="5824537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endParaRPr lang="sr-Cyrl-BA" dirty="0" smtClean="0"/>
          </a:p>
          <a:p>
            <a:pPr>
              <a:buFont typeface="Wingdings 2" pitchFamily="18" charset="2"/>
              <a:buNone/>
              <a:defRPr/>
            </a:pPr>
            <a:r>
              <a:rPr lang="sr-Cyrl-BA" dirty="0" smtClean="0">
                <a:solidFill>
                  <a:schemeClr val="accent1">
                    <a:lumMod val="75000"/>
                  </a:schemeClr>
                </a:solidFill>
              </a:rPr>
              <a:t>У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оквиру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еколошке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активности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Чеп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за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хендикеп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која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се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реализује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у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сарадњи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са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Колом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српских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err="1" smtClean="0">
                <a:solidFill>
                  <a:schemeClr val="accent1">
                    <a:lumMod val="75000"/>
                  </a:schemeClr>
                </a:solidFill>
              </a:rPr>
              <a:t>сестара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током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новембра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је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прикупљено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2кг.чепова. </a:t>
            </a:r>
          </a:p>
        </p:txBody>
      </p:sp>
      <p:pic>
        <p:nvPicPr>
          <p:cNvPr id="4" name="Picture 3" descr="17655384454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2643182"/>
            <a:ext cx="5100654" cy="3894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ubtitle 2"/>
          <p:cNvSpPr>
            <a:spLocks noGrp="1"/>
          </p:cNvSpPr>
          <p:nvPr>
            <p:ph type="subTitle" idx="1"/>
          </p:nvPr>
        </p:nvSpPr>
        <p:spPr>
          <a:xfrm>
            <a:off x="714375" y="357188"/>
            <a:ext cx="7854950" cy="1714500"/>
          </a:xfrm>
        </p:spPr>
        <p:txBody>
          <a:bodyPr/>
          <a:lstStyle/>
          <a:p>
            <a:pPr marR="0" algn="ctr" eaLnBrk="1" hangingPunct="1"/>
            <a:endParaRPr lang="en-US" sz="2400" smtClean="0">
              <a:latin typeface="Arial" pitchFamily="34" charset="0"/>
              <a:cs typeface="Arial" pitchFamily="34" charset="0"/>
            </a:endParaRPr>
          </a:p>
          <a:p>
            <a:pPr marR="0" algn="ctr" eaLnBrk="1" hangingPunct="1"/>
            <a:r>
              <a:rPr lang="en-US" sz="2400" smtClean="0">
                <a:latin typeface="Arial" pitchFamily="34" charset="0"/>
                <a:cs typeface="Arial" pitchFamily="34" charset="0"/>
              </a:rPr>
              <a:t>Стручно усавршавање на нивоу вртића</a:t>
            </a:r>
          </a:p>
          <a:p>
            <a:pPr marR="0" algn="ctr" eaLnBrk="1" hangingPunct="1"/>
            <a:r>
              <a:rPr lang="en-US" sz="2400" smtClean="0">
                <a:latin typeface="Arial" pitchFamily="34" charset="0"/>
                <a:cs typeface="Arial" pitchFamily="34" charset="0"/>
              </a:rPr>
              <a:t>Размена примера инспиративне праксе 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4071938" cy="4643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000240"/>
            <a:ext cx="3929063" cy="458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ов.jpg"/>
          <p:cNvPicPr>
            <a:picLocks noChangeAspect="1"/>
          </p:cNvPicPr>
          <p:nvPr/>
        </p:nvPicPr>
        <p:blipFill>
          <a:blip r:embed="rId2"/>
          <a:srcRect l="11029"/>
          <a:stretch>
            <a:fillRect/>
          </a:stretch>
        </p:blipFill>
        <p:spPr>
          <a:xfrm>
            <a:off x="4579089" y="1857364"/>
            <a:ext cx="4350629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9" name="TextBox 5"/>
          <p:cNvSpPr txBox="1">
            <a:spLocks noChangeArrowheads="1"/>
          </p:cNvSpPr>
          <p:nvPr/>
        </p:nvSpPr>
        <p:spPr bwMode="auto">
          <a:xfrm>
            <a:off x="0" y="5715000"/>
            <a:ext cx="428625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5525"/>
              </a:lnSpc>
            </a:pPr>
            <a:r>
              <a:rPr lang="en-US">
                <a:solidFill>
                  <a:srgbClr val="002060"/>
                </a:solidFill>
                <a:ea typeface="BM Hanna"/>
                <a:cs typeface="BM Hanna"/>
                <a:sym typeface="BM Hanna"/>
              </a:rPr>
              <a:t>Приказ водича  </a:t>
            </a:r>
            <a:r>
              <a:rPr lang="en-US" i="1">
                <a:solidFill>
                  <a:srgbClr val="002060"/>
                </a:solidFill>
                <a:ea typeface="BM Hanna"/>
                <a:cs typeface="BM Hanna"/>
                <a:sym typeface="BM Hanna"/>
              </a:rPr>
              <a:t>Менторство</a:t>
            </a:r>
            <a:r>
              <a:rPr lang="en-US">
                <a:solidFill>
                  <a:srgbClr val="002060"/>
                </a:solidFill>
                <a:ea typeface="BM Hanna"/>
                <a:cs typeface="BM Hanna"/>
                <a:sym typeface="BM Hanna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4375" y="928688"/>
            <a:ext cx="67865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sr-Cyrl-RS" sz="24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Седница Васпитно-образовног већа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5" y="6000750"/>
            <a:ext cx="42148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Cyrl-RS" altLang="sr-Latn-RS" i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Овквир дигиталних компетенција васпитача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pic>
        <p:nvPicPr>
          <p:cNvPr id="19462" name="Picture 2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4313" y="1928813"/>
            <a:ext cx="4389437" cy="36433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928688"/>
            <a:ext cx="8401050" cy="5538787"/>
          </a:xfrm>
        </p:spPr>
        <p:txBody>
          <a:bodyPr/>
          <a:lstStyle/>
          <a:p>
            <a:pPr algn="just">
              <a:buFont typeface="Wingdings 2" pitchFamily="18" charset="2"/>
              <a:buNone/>
              <a:defRPr/>
            </a:pPr>
            <a:r>
              <a:rPr lang="sr-Cyrl-RS" altLang="sr-Latn-RS" sz="1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  <a:p>
            <a:pPr>
              <a:buFont typeface="Wingdings 2" pitchFamily="18" charset="2"/>
              <a:buNone/>
              <a:defRPr/>
            </a:pPr>
            <a:endParaRPr lang="en-US" dirty="0"/>
          </a:p>
        </p:txBody>
      </p:sp>
      <p:pic>
        <p:nvPicPr>
          <p:cNvPr id="5" name="Picture 2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85720" y="2000240"/>
            <a:ext cx="4286280" cy="4572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4" name="Picture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495800" y="2143116"/>
            <a:ext cx="4419600" cy="4357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4">
            <a:extLst>
              <a:ext uri="{FF2B5EF4-FFF2-40B4-BE49-F238E27FC236}"/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15344"/>
            <a:ext cx="8229600" cy="4029074"/>
          </a:xfrm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500" y="642938"/>
            <a:ext cx="75009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Заједница учења 1.сатанак у вртићу Невен </a:t>
            </a:r>
          </a:p>
          <a:p>
            <a:pPr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Размена увида мед.сестара васпитача и стр.сараника о развијању реалног програма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/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214282" y="2000240"/>
            <a:ext cx="4114800" cy="4714908"/>
          </a:xfrm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5" name="Picture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800600" y="2000240"/>
            <a:ext cx="4114800" cy="46434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6" name="TextBox 5"/>
          <p:cNvSpPr txBox="1"/>
          <p:nvPr/>
        </p:nvSpPr>
        <p:spPr>
          <a:xfrm>
            <a:off x="428625" y="857250"/>
            <a:ext cx="85010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</a:rPr>
              <a:t>Састанак Тима за СВ                                            Састанак Тима за СУ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0034" y="928670"/>
            <a:ext cx="5072098" cy="5737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5" name="TextBox 4"/>
          <p:cNvSpPr txBox="1"/>
          <p:nvPr/>
        </p:nvSpPr>
        <p:spPr>
          <a:xfrm>
            <a:off x="5643563" y="2500313"/>
            <a:ext cx="3357562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Заједница учења 3.</a:t>
            </a:r>
          </a:p>
          <a:p>
            <a:pPr algn="just">
              <a:defRPr/>
            </a:pPr>
            <a:endParaRPr lang="sr-Cyrl-RS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just">
              <a:defRPr/>
            </a:pPr>
            <a:r>
              <a:rPr lang="sr-Cyrl-RS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             Састанак практичара реализатора програма у год.  пред полазак у школу и сарадника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655770255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428736"/>
            <a:ext cx="5286412" cy="5065737"/>
          </a:xfrm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572125" y="785813"/>
            <a:ext cx="3429000" cy="3478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endParaRPr lang="sr-Cyrl-R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sr-Cyrl-RS" sz="2000" dirty="0">
                <a:solidFill>
                  <a:schemeClr val="accent1">
                    <a:lumMod val="75000"/>
                  </a:schemeClr>
                </a:solidFill>
              </a:rPr>
              <a:t>Повод за окупљање и заједничко дружење  је испраћај у пензију наше  сервирке,Милунке Стошић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2275</TotalTime>
  <Words>275</Words>
  <Application>Microsoft Office PowerPoint</Application>
  <PresentationFormat>On-screen Show (4:3)</PresentationFormat>
  <Paragraphs>45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Constantia</vt:lpstr>
      <vt:lpstr>Wingdings 2</vt:lpstr>
      <vt:lpstr>Times New Roman</vt:lpstr>
      <vt:lpstr>BM Hanna</vt:lpstr>
      <vt:lpstr>Flow</vt:lpstr>
      <vt:lpstr>Вртић “Владо Јурић” Новембар 2025. године 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NN</cp:lastModifiedBy>
  <cp:revision>48</cp:revision>
  <dcterms:created xsi:type="dcterms:W3CDTF">2025-10-29T08:19:23Z</dcterms:created>
  <dcterms:modified xsi:type="dcterms:W3CDTF">2025-12-15T19:48:11Z</dcterms:modified>
</cp:coreProperties>
</file>