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5" r:id="rId19"/>
    <p:sldId id="276" r:id="rId20"/>
    <p:sldId id="277" r:id="rId21"/>
    <p:sldId id="279" r:id="rId22"/>
    <p:sldId id="278" r:id="rId23"/>
    <p:sldId id="273" r:id="rId24"/>
  </p:sldIdLst>
  <p:sldSz cx="9144000" cy="6858000" type="screen4x3"/>
  <p:notesSz cx="9144000" cy="6858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75000" autoAdjust="0"/>
  </p:normalViewPr>
  <p:slideViewPr>
    <p:cSldViewPr>
      <p:cViewPr>
        <p:scale>
          <a:sx n="100" d="100"/>
          <a:sy n="100" d="100"/>
        </p:scale>
        <p:origin x="-946" y="2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g object 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bg object 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2438400"/>
            <a:ext cx="26860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bg object 1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" y="2438400"/>
            <a:ext cx="26860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bg object 1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76600" y="2438400"/>
            <a:ext cx="2505075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54025" y="775208"/>
            <a:ext cx="3966845" cy="391159"/>
          </a:xfrm>
          <a:prstGeom prst="rect">
            <a:avLst/>
          </a:prstGeom>
        </p:spPr>
        <p:txBody>
          <a:bodyPr/>
          <a:lstStyle>
            <a:lvl1pPr>
              <a:defRPr sz="2400" b="0" i="0">
                <a:solidFill>
                  <a:schemeClr val="bg1"/>
                </a:solidFill>
                <a:latin typeface="Constantia"/>
                <a:cs typeface="Constant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8" name="Holder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Holder 5"/>
          <p:cNvSpPr>
            <a:spLocks noGrp="1" noChangeArrowheads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D6E58-62C6-4EE9-A219-AB2B0515060E}" type="datetimeFigureOut">
              <a:rPr lang="en-US"/>
              <a:pPr>
                <a:defRPr/>
              </a:pPr>
              <a:t>12/11/2025</a:t>
            </a:fld>
            <a:endParaRPr lang="en-US"/>
          </a:p>
        </p:txBody>
      </p:sp>
      <p:sp>
        <p:nvSpPr>
          <p:cNvPr id="10" name="Holder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A8B8F-E709-45D6-AC11-71D634D88D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g object 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bg object 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7163" y="3513138"/>
            <a:ext cx="3044825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bg object 18"/>
          <p:cNvSpPr>
            <a:spLocks/>
          </p:cNvSpPr>
          <p:nvPr/>
        </p:nvSpPr>
        <p:spPr bwMode="auto">
          <a:xfrm>
            <a:off x="1463675" y="3549650"/>
            <a:ext cx="2971800" cy="1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971800" y="1587"/>
              </a:cxn>
            </a:cxnLst>
            <a:rect l="0" t="0" r="r" b="b"/>
            <a:pathLst>
              <a:path w="2971800" h="1904">
                <a:moveTo>
                  <a:pt x="0" y="0"/>
                </a:moveTo>
                <a:lnTo>
                  <a:pt x="2971800" y="1587"/>
                </a:lnTo>
              </a:path>
            </a:pathLst>
          </a:custGeom>
          <a:noFill/>
          <a:ln w="9524">
            <a:solidFill>
              <a:srgbClr val="F1E7EE"/>
            </a:solidFill>
            <a:round/>
            <a:headEnd/>
            <a:tailEnd/>
          </a:ln>
        </p:spPr>
        <p:txBody>
          <a:bodyPr lIns="0" tIns="0" rIns="0" bIns="0"/>
          <a:lstStyle/>
          <a:p>
            <a:pPr>
              <a:defRPr/>
            </a:pPr>
            <a:endParaRPr lang="en-US"/>
          </a:p>
        </p:txBody>
      </p:sp>
      <p:pic>
        <p:nvPicPr>
          <p:cNvPr id="7" name="bg object 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72013" y="3513138"/>
            <a:ext cx="3044825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bg object 20"/>
          <p:cNvSpPr>
            <a:spLocks/>
          </p:cNvSpPr>
          <p:nvPr/>
        </p:nvSpPr>
        <p:spPr bwMode="auto">
          <a:xfrm>
            <a:off x="4708525" y="3549650"/>
            <a:ext cx="2971800" cy="1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971800" y="1587"/>
              </a:cxn>
            </a:cxnLst>
            <a:rect l="0" t="0" r="r" b="b"/>
            <a:pathLst>
              <a:path w="2971800" h="1904">
                <a:moveTo>
                  <a:pt x="0" y="0"/>
                </a:moveTo>
                <a:lnTo>
                  <a:pt x="2971800" y="1587"/>
                </a:lnTo>
              </a:path>
            </a:pathLst>
          </a:custGeom>
          <a:noFill/>
          <a:ln w="9524">
            <a:solidFill>
              <a:srgbClr val="F1E7EE"/>
            </a:solidFill>
            <a:round/>
            <a:headEnd/>
            <a:tailEnd/>
          </a:ln>
        </p:spPr>
        <p:txBody>
          <a:bodyPr lIns="0" tIns="0" rIns="0" bIns="0"/>
          <a:lstStyle/>
          <a:p>
            <a:pPr>
              <a:defRPr/>
            </a:pPr>
            <a:endParaRPr lang="en-US"/>
          </a:p>
        </p:txBody>
      </p:sp>
      <p:pic>
        <p:nvPicPr>
          <p:cNvPr id="9" name="bg object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89450" y="3475038"/>
            <a:ext cx="147638" cy="147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bg object 2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21200" y="3506788"/>
            <a:ext cx="84138" cy="8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600" b="1" i="0">
                <a:solidFill>
                  <a:schemeClr val="bg1"/>
                </a:solidFill>
                <a:latin typeface="Constantia"/>
                <a:cs typeface="Constant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11" name="Holder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Holder 5"/>
          <p:cNvSpPr>
            <a:spLocks noGrp="1" noChangeArrowheads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809B0-B71A-4A43-BBE4-736F277B5E64}" type="datetimeFigureOut">
              <a:rPr lang="en-US"/>
              <a:pPr>
                <a:defRPr/>
              </a:pPr>
              <a:t>12/11/2025</a:t>
            </a:fld>
            <a:endParaRPr lang="en-US"/>
          </a:p>
        </p:txBody>
      </p:sp>
      <p:sp>
        <p:nvSpPr>
          <p:cNvPr id="13" name="Holder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CDB62-68D4-400C-8EE5-A8970D15B3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600" b="1" i="0">
                <a:solidFill>
                  <a:schemeClr val="bg1"/>
                </a:solidFill>
                <a:latin typeface="Constantia"/>
                <a:cs typeface="Constant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Holder 5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762814-DC95-4AB6-BF9F-1A4B751ABC87}" type="datetimeFigureOut">
              <a:rPr lang="en-US"/>
              <a:pPr>
                <a:defRPr/>
              </a:pPr>
              <a:t>12/11/2025</a:t>
            </a:fld>
            <a:endParaRPr lang="en-US"/>
          </a:p>
        </p:txBody>
      </p:sp>
      <p:sp>
        <p:nvSpPr>
          <p:cNvPr id="7" name="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E8564F-21F6-427F-9D3E-AFA9671412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600" b="1" i="0">
                <a:solidFill>
                  <a:schemeClr val="bg1"/>
                </a:solidFill>
                <a:latin typeface="Constantia"/>
                <a:cs typeface="Constantia"/>
              </a:defRPr>
            </a:lvl1pPr>
          </a:lstStyle>
          <a:p>
            <a:endParaRPr/>
          </a:p>
        </p:txBody>
      </p:sp>
      <p:sp>
        <p:nvSpPr>
          <p:cNvPr id="3" name="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Holder 5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4D036F-686D-450C-88D3-2D8C90CF6275}" type="datetimeFigureOut">
              <a:rPr lang="en-US"/>
              <a:pPr>
                <a:defRPr/>
              </a:pPr>
              <a:t>12/11/2025</a:t>
            </a:fld>
            <a:endParaRPr lang="en-US"/>
          </a:p>
        </p:txBody>
      </p:sp>
      <p:sp>
        <p:nvSpPr>
          <p:cNvPr id="5" name="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CD3A59-1566-4C5A-B334-7FC5017936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Holder 5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57A4C6-4CDB-441C-861D-32AC5B794919}" type="datetimeFigureOut">
              <a:rPr lang="en-US"/>
              <a:pPr>
                <a:defRPr/>
              </a:pPr>
              <a:t>12/11/2025</a:t>
            </a:fld>
            <a:endParaRPr lang="en-US"/>
          </a:p>
        </p:txBody>
      </p:sp>
      <p:sp>
        <p:nvSpPr>
          <p:cNvPr id="4" name="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D113B-C104-4BAC-968D-BD3A0F90E0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bg object 1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Holder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49213"/>
            <a:ext cx="8229600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en-US" smtClean="0"/>
          </a:p>
        </p:txBody>
      </p:sp>
      <p:sp>
        <p:nvSpPr>
          <p:cNvPr id="1028" name="Holder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57797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en-US" smtClean="0"/>
          </a:p>
        </p:txBody>
      </p:sp>
      <p:sp>
        <p:nvSpPr>
          <p:cNvPr id="1029" name="Holder 4"/>
          <p:cNvSpPr>
            <a:spLocks noGrp="1" noChangeArrowheads="1"/>
          </p:cNvSpPr>
          <p:nvPr>
            <p:ph type="ftr" sz="quarter" idx="5"/>
          </p:nvPr>
        </p:nvSpPr>
        <p:spPr bwMode="auto">
          <a:xfrm>
            <a:off x="3108325" y="6378575"/>
            <a:ext cx="2927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ctr" eaLnBrk="1" hangingPunct="1">
              <a:defRPr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Holder 5"/>
          <p:cNvSpPr>
            <a:spLocks noGrp="1" noChangeArrowheads="1"/>
          </p:cNvSpPr>
          <p:nvPr>
            <p:ph type="dt" sz="half" idx="6"/>
          </p:nvPr>
        </p:nvSpPr>
        <p:spPr bwMode="auto">
          <a:xfrm>
            <a:off x="457200" y="6378575"/>
            <a:ext cx="2103438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1" hangingPunct="1">
              <a:defRPr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BF8BE25-CF0B-4B7D-AED5-FCEF3DA9DA20}" type="datetimeFigureOut">
              <a:rPr lang="en-US"/>
              <a:pPr>
                <a:defRPr/>
              </a:pPr>
              <a:t>12/11/2025</a:t>
            </a:fld>
            <a:endParaRPr lang="en-US"/>
          </a:p>
        </p:txBody>
      </p:sp>
      <p:sp>
        <p:nvSpPr>
          <p:cNvPr id="1031" name="Holder 6"/>
          <p:cNvSpPr>
            <a:spLocks noGrp="1" noChangeArrowheads="1"/>
          </p:cNvSpPr>
          <p:nvPr>
            <p:ph type="sldNum" sz="quarter" idx="7"/>
          </p:nvPr>
        </p:nvSpPr>
        <p:spPr bwMode="auto">
          <a:xfrm>
            <a:off x="6583363" y="6378575"/>
            <a:ext cx="2103437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r" eaLnBrk="1" hangingPunct="1">
              <a:defRPr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B104887-C045-4E0E-B6F1-71AB2071CA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2" r:id="rId3"/>
    <p:sldLayoutId id="2147483683" r:id="rId4"/>
    <p:sldLayoutId id="2147483684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96xXqXUaZBI?feature=shared" TargetMode="Externa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object 2"/>
          <p:cNvSpPr txBox="1">
            <a:spLocks noChangeArrowheads="1"/>
          </p:cNvSpPr>
          <p:nvPr/>
        </p:nvSpPr>
        <p:spPr bwMode="auto">
          <a:xfrm>
            <a:off x="1371600" y="609600"/>
            <a:ext cx="6400800" cy="307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12700" rIns="0" bIns="0">
            <a:spAutoFit/>
          </a:bodyPr>
          <a:lstStyle/>
          <a:p>
            <a:pPr marL="12700" algn="ctr" eaLnBrk="1" hangingPunct="1">
              <a:spcBef>
                <a:spcPts val="100"/>
              </a:spcBef>
            </a:pPr>
            <a:endParaRPr lang="en-US" sz="6600">
              <a:solidFill>
                <a:srgbClr val="F4E7ED"/>
              </a:solidFill>
              <a:latin typeface="Constantia" pitchFamily="18" charset="0"/>
              <a:ea typeface="Constantia" pitchFamily="18" charset="0"/>
              <a:cs typeface="Constantia" pitchFamily="18" charset="0"/>
            </a:endParaRPr>
          </a:p>
          <a:p>
            <a:pPr marL="12700" algn="ctr" eaLnBrk="1" hangingPunct="1">
              <a:spcBef>
                <a:spcPts val="100"/>
              </a:spcBef>
            </a:pPr>
            <a:r>
              <a:rPr lang="en-US" sz="6600">
                <a:solidFill>
                  <a:srgbClr val="F4E7ED"/>
                </a:solidFill>
                <a:latin typeface="Constantia" pitchFamily="18" charset="0"/>
                <a:ea typeface="Constantia" pitchFamily="18" charset="0"/>
                <a:cs typeface="Constantia" pitchFamily="18" charset="0"/>
              </a:rPr>
              <a:t>Вртић</a:t>
            </a:r>
          </a:p>
          <a:p>
            <a:pPr marL="12700" algn="ctr" eaLnBrk="1" hangingPunct="1">
              <a:spcBef>
                <a:spcPts val="100"/>
              </a:spcBef>
            </a:pPr>
            <a:r>
              <a:rPr lang="en-US" sz="6600" b="1" i="1">
                <a:solidFill>
                  <a:srgbClr val="F4E7ED"/>
                </a:solidFill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Дечији клуб</a:t>
            </a:r>
            <a:endParaRPr lang="en-US" sz="6600" b="1" i="1">
              <a:solidFill>
                <a:srgbClr val="000000"/>
              </a:solidFill>
              <a:latin typeface="Times New Roman" pitchFamily="18" charset="0"/>
              <a:ea typeface="Constantia" pitchFamily="18" charset="0"/>
              <a:cs typeface="Times New Roman" pitchFamily="18" charset="0"/>
            </a:endParaRPr>
          </a:p>
        </p:txBody>
      </p:sp>
      <p:sp>
        <p:nvSpPr>
          <p:cNvPr id="4099" name="TextBox 3"/>
          <p:cNvSpPr txBox="1">
            <a:spLocks noChangeArrowheads="1"/>
          </p:cNvSpPr>
          <p:nvPr/>
        </p:nvSpPr>
        <p:spPr bwMode="auto">
          <a:xfrm>
            <a:off x="457200" y="4267200"/>
            <a:ext cx="83058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>
                <a:solidFill>
                  <a:srgbClr val="FCF9FA"/>
                </a:solidFill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Новембар </a:t>
            </a:r>
          </a:p>
          <a:p>
            <a:pPr algn="ctr"/>
            <a:r>
              <a:rPr lang="en-US" sz="2400">
                <a:solidFill>
                  <a:srgbClr val="FCF9FA"/>
                </a:solidFill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2025.</a:t>
            </a:r>
            <a:endParaRPr lang="en-US" sz="2400">
              <a:latin typeface="Times New Roman" pitchFamily="18" charset="0"/>
              <a:ea typeface="Constant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object 2"/>
          <p:cNvSpPr txBox="1">
            <a:spLocks noChangeArrowheads="1"/>
          </p:cNvSpPr>
          <p:nvPr/>
        </p:nvSpPr>
        <p:spPr bwMode="auto">
          <a:xfrm>
            <a:off x="438150" y="766763"/>
            <a:ext cx="7783513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95885" rIns="0" bIns="0">
            <a:spAutoFit/>
          </a:bodyPr>
          <a:lstStyle/>
          <a:p>
            <a:pPr marL="377825" indent="-365125" eaLnBrk="1" hangingPunct="1">
              <a:spcBef>
                <a:spcPts val="750"/>
              </a:spcBef>
              <a:buClr>
                <a:srgbClr val="AB66BB"/>
              </a:buClr>
              <a:buSzPct val="85000"/>
              <a:buFont typeface="Segoe UI Symbol" pitchFamily="34" charset="0"/>
              <a:buChar char="⚫"/>
              <a:tabLst>
                <a:tab pos="377825" algn="l"/>
              </a:tabLst>
            </a:pPr>
            <a:r>
              <a:rPr lang="en-US" sz="2600">
                <a:solidFill>
                  <a:schemeClr val="bg1"/>
                </a:solidFill>
                <a:latin typeface="Constantia" pitchFamily="18" charset="0"/>
                <a:ea typeface="Constantia" pitchFamily="18" charset="0"/>
                <a:cs typeface="Constantia" pitchFamily="18" charset="0"/>
              </a:rPr>
              <a:t>Сарадња са О. Ш</a:t>
            </a:r>
            <a:r>
              <a:rPr lang="en-US" sz="2600" i="1">
                <a:solidFill>
                  <a:schemeClr val="bg1"/>
                </a:solidFill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. Драгомир Марковић</a:t>
            </a:r>
          </a:p>
          <a:p>
            <a:pPr marL="377825" indent="-365125" eaLnBrk="1" hangingPunct="1">
              <a:spcBef>
                <a:spcPts val="613"/>
              </a:spcBef>
              <a:buClr>
                <a:srgbClr val="AB66BB"/>
              </a:buClr>
              <a:buSzPct val="83000"/>
              <a:buFont typeface="Segoe UI Symbol" pitchFamily="34" charset="0"/>
              <a:buChar char="⚫"/>
              <a:tabLst>
                <a:tab pos="377825" algn="l"/>
              </a:tabLst>
            </a:pPr>
            <a:r>
              <a:rPr lang="en-US" sz="2400">
                <a:solidFill>
                  <a:srgbClr val="FFFFFF"/>
                </a:solidFill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Група деце у години пред полазак у школу је посетила Основну школу </a:t>
            </a:r>
            <a:r>
              <a:rPr lang="en-US" sz="2400" i="1">
                <a:solidFill>
                  <a:srgbClr val="FFFFFF"/>
                </a:solidFill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Драгомир Марковић</a:t>
            </a:r>
            <a:endParaRPr lang="en-US" sz="2400" i="1">
              <a:solidFill>
                <a:srgbClr val="000000"/>
              </a:solidFill>
              <a:latin typeface="Times New Roman" pitchFamily="18" charset="0"/>
              <a:ea typeface="Constantia" pitchFamily="18" charset="0"/>
              <a:cs typeface="Times New Roman" pitchFamily="18" charset="0"/>
            </a:endParaRPr>
          </a:p>
        </p:txBody>
      </p:sp>
      <p:pic>
        <p:nvPicPr>
          <p:cNvPr id="5123" name="object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2514600"/>
            <a:ext cx="41148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object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2209800"/>
            <a:ext cx="29146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object 2"/>
          <p:cNvSpPr txBox="1">
            <a:spLocks noChangeArrowheads="1"/>
          </p:cNvSpPr>
          <p:nvPr/>
        </p:nvSpPr>
        <p:spPr bwMode="auto">
          <a:xfrm>
            <a:off x="377825" y="698500"/>
            <a:ext cx="8007350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12700" rIns="0" bIns="0">
            <a:spAutoFit/>
          </a:bodyPr>
          <a:lstStyle/>
          <a:p>
            <a:pPr marL="361950" indent="-350838" eaLnBrk="1" hangingPunct="1">
              <a:spcBef>
                <a:spcPts val="100"/>
              </a:spcBef>
              <a:buClr>
                <a:srgbClr val="AB66BB"/>
              </a:buClr>
              <a:buSzPct val="83000"/>
              <a:buFont typeface="Segoe UI Symbol" pitchFamily="34" charset="0"/>
              <a:buChar char="⚫"/>
              <a:tabLst>
                <a:tab pos="361950" algn="l"/>
                <a:tab pos="363538" algn="l"/>
              </a:tabLst>
            </a:pPr>
            <a:r>
              <a:rPr lang="en-US" sz="2400">
                <a:solidFill>
                  <a:srgbClr val="FFFFFF"/>
                </a:solidFill>
                <a:latin typeface="Constantia" pitchFamily="18" charset="0"/>
                <a:ea typeface="Constantia" pitchFamily="18" charset="0"/>
                <a:cs typeface="Constantia" pitchFamily="18" charset="0"/>
              </a:rPr>
              <a:t>Деца из вртића су поклонила цртеже ученицима четвртог разреда О.Ш. </a:t>
            </a:r>
            <a:r>
              <a:rPr lang="en-US" sz="2400" i="1">
                <a:solidFill>
                  <a:srgbClr val="FFFFFF"/>
                </a:solidFill>
                <a:latin typeface="Constantia" pitchFamily="18" charset="0"/>
                <a:ea typeface="Constantia" pitchFamily="18" charset="0"/>
                <a:cs typeface="Constantia" pitchFamily="18" charset="0"/>
              </a:rPr>
              <a:t>Драгомир Марковић</a:t>
            </a:r>
            <a:endParaRPr lang="en-US" sz="2400" i="1">
              <a:solidFill>
                <a:srgbClr val="000000"/>
              </a:solidFill>
              <a:latin typeface="Constantia" pitchFamily="18" charset="0"/>
              <a:ea typeface="Constantia" pitchFamily="18" charset="0"/>
              <a:cs typeface="Constantia" pitchFamily="18" charset="0"/>
            </a:endParaRPr>
          </a:p>
        </p:txBody>
      </p:sp>
      <p:pic>
        <p:nvPicPr>
          <p:cNvPr id="6147" name="object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905000"/>
            <a:ext cx="337185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object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52950" y="1905000"/>
            <a:ext cx="337185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object 2"/>
          <p:cNvSpPr txBox="1">
            <a:spLocks noChangeArrowheads="1"/>
          </p:cNvSpPr>
          <p:nvPr/>
        </p:nvSpPr>
        <p:spPr bwMode="auto">
          <a:xfrm>
            <a:off x="457200" y="533400"/>
            <a:ext cx="84582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12700" rIns="0" bIns="0">
            <a:spAutoFit/>
          </a:bodyPr>
          <a:lstStyle/>
          <a:p>
            <a:pPr marL="377825" indent="-377825" algn="just" eaLnBrk="1" hangingPunct="1">
              <a:spcBef>
                <a:spcPts val="100"/>
              </a:spcBef>
              <a:buClr>
                <a:srgbClr val="AB66BB"/>
              </a:buClr>
              <a:buSzPct val="85000"/>
              <a:tabLst>
                <a:tab pos="377825" algn="l"/>
                <a:tab pos="3359150" algn="l"/>
              </a:tabLst>
            </a:pPr>
            <a:r>
              <a:rPr lang="en-US" sz="2600">
                <a:solidFill>
                  <a:srgbClr val="FFFFFF"/>
                </a:solidFill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Реализована је радионица</a:t>
            </a:r>
          </a:p>
          <a:p>
            <a:pPr marL="377825" indent="-377825" algn="just" eaLnBrk="1" hangingPunct="1">
              <a:spcBef>
                <a:spcPts val="100"/>
              </a:spcBef>
              <a:buClr>
                <a:srgbClr val="AB66BB"/>
              </a:buClr>
              <a:buSzPct val="85000"/>
              <a:tabLst>
                <a:tab pos="377825" algn="l"/>
                <a:tab pos="3359150" algn="l"/>
              </a:tabLst>
            </a:pPr>
            <a:r>
              <a:rPr lang="en-US" sz="2600">
                <a:solidFill>
                  <a:srgbClr val="FFFFFF"/>
                </a:solidFill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Клуба за децу и родитеље  -</a:t>
            </a:r>
            <a:r>
              <a:rPr lang="en-US" sz="2600" b="1">
                <a:solidFill>
                  <a:srgbClr val="FFFFFF"/>
                </a:solidFill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	</a:t>
            </a:r>
            <a:r>
              <a:rPr lang="en-US" sz="2600" b="1" i="1">
                <a:solidFill>
                  <a:srgbClr val="FFFFFF"/>
                </a:solidFill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Воћна чаролија</a:t>
            </a:r>
            <a:endParaRPr lang="en-US" sz="2600" i="1">
              <a:solidFill>
                <a:srgbClr val="000000"/>
              </a:solidFill>
              <a:latin typeface="Times New Roman" pitchFamily="18" charset="0"/>
              <a:ea typeface="Constantia" pitchFamily="18" charset="0"/>
              <a:cs typeface="Times New Roman" pitchFamily="18" charset="0"/>
            </a:endParaRPr>
          </a:p>
        </p:txBody>
      </p:sp>
      <p:pic>
        <p:nvPicPr>
          <p:cNvPr id="7171" name="object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676400"/>
            <a:ext cx="2409825" cy="458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object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24200" y="1676400"/>
            <a:ext cx="26289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object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1676400"/>
            <a:ext cx="268605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TextBox 5"/>
          <p:cNvSpPr txBox="1">
            <a:spLocks noChangeArrowheads="1"/>
          </p:cNvSpPr>
          <p:nvPr/>
        </p:nvSpPr>
        <p:spPr bwMode="auto">
          <a:xfrm>
            <a:off x="2667000" y="6400800"/>
            <a:ext cx="4419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sr-Cyrl-BA" b="1">
                <a:solidFill>
                  <a:srgbClr val="FFFFFF"/>
                </a:solidFill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С</a:t>
            </a:r>
            <a:r>
              <a:rPr lang="en-US" b="1">
                <a:solidFill>
                  <a:srgbClr val="FFFFFF"/>
                </a:solidFill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тарија  вас. група</a:t>
            </a:r>
            <a:endParaRPr lang="en-US">
              <a:ea typeface="Constant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object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320800"/>
            <a:ext cx="3581400" cy="477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object 3"/>
          <p:cNvSpPr>
            <a:spLocks noGrp="1"/>
          </p:cNvSpPr>
          <p:nvPr>
            <p:ph type="title"/>
          </p:nvPr>
        </p:nvSpPr>
        <p:spPr>
          <a:xfrm>
            <a:off x="381000" y="49213"/>
            <a:ext cx="8229600" cy="1042987"/>
          </a:xfrm>
        </p:spPr>
        <p:txBody>
          <a:bodyPr tIns="293675"/>
          <a:lstStyle/>
          <a:p>
            <a:pPr marL="1220788" indent="-647700" eaLnBrk="1" hangingPunct="1">
              <a:lnSpc>
                <a:spcPct val="101000"/>
              </a:lnSpc>
              <a:spcBef>
                <a:spcPts val="88"/>
              </a:spcBef>
            </a:pPr>
            <a:r>
              <a:rPr lang="en-US" sz="2400" b="0" smtClean="0">
                <a:solidFill>
                  <a:srgbClr val="F9F9F9"/>
                </a:solidFill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Радионици су присуствовали и браћа и сестре предшколаца -деца школског узраста.</a:t>
            </a:r>
            <a:endParaRPr lang="en-US" sz="2400" smtClean="0">
              <a:latin typeface="Times New Roman" pitchFamily="18" charset="0"/>
              <a:ea typeface="Constantia" pitchFamily="18" charset="0"/>
              <a:cs typeface="Times New Roman" pitchFamily="18" charset="0"/>
            </a:endParaRPr>
          </a:p>
        </p:txBody>
      </p:sp>
      <p:pic>
        <p:nvPicPr>
          <p:cNvPr id="8196" name="object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320800"/>
            <a:ext cx="3581400" cy="477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object 2"/>
          <p:cNvSpPr txBox="1">
            <a:spLocks noChangeArrowheads="1"/>
          </p:cNvSpPr>
          <p:nvPr/>
        </p:nvSpPr>
        <p:spPr bwMode="auto">
          <a:xfrm>
            <a:off x="381000" y="209550"/>
            <a:ext cx="845820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12700" rIns="0" bIns="0">
            <a:spAutoFit/>
          </a:bodyPr>
          <a:lstStyle/>
          <a:p>
            <a:pPr marL="377825" indent="-377825" eaLnBrk="1" hangingPunct="1">
              <a:spcBef>
                <a:spcPts val="100"/>
              </a:spcBef>
              <a:buClr>
                <a:srgbClr val="AB66BB"/>
              </a:buClr>
              <a:buSzPct val="85000"/>
              <a:tabLst>
                <a:tab pos="377825" algn="l"/>
                <a:tab pos="2660650" algn="l"/>
                <a:tab pos="2740025" algn="l"/>
              </a:tabLst>
            </a:pPr>
            <a:endParaRPr lang="en-US" sz="2400" b="1">
              <a:solidFill>
                <a:srgbClr val="FFFFFF"/>
              </a:solidFill>
              <a:latin typeface="Times New Roman" pitchFamily="18" charset="0"/>
              <a:ea typeface="Constantia" pitchFamily="18" charset="0"/>
              <a:cs typeface="Times New Roman" pitchFamily="18" charset="0"/>
            </a:endParaRPr>
          </a:p>
          <a:p>
            <a:pPr marL="377825" indent="-377825" eaLnBrk="1" hangingPunct="1">
              <a:spcBef>
                <a:spcPts val="100"/>
              </a:spcBef>
              <a:buClr>
                <a:srgbClr val="AB66BB"/>
              </a:buClr>
              <a:buSzPct val="85000"/>
              <a:tabLst>
                <a:tab pos="377825" algn="l"/>
                <a:tab pos="2660650" algn="l"/>
                <a:tab pos="2740025" algn="l"/>
              </a:tabLst>
            </a:pPr>
            <a:r>
              <a:rPr lang="en-US" sz="2400">
                <a:solidFill>
                  <a:srgbClr val="FFFFFF"/>
                </a:solidFill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Позив родитељима да заједно са децом учимо о саобраћајној култури </a:t>
            </a:r>
            <a:endParaRPr lang="en-US" sz="2400">
              <a:solidFill>
                <a:srgbClr val="000000"/>
              </a:solidFill>
              <a:latin typeface="Times New Roman" pitchFamily="18" charset="0"/>
              <a:ea typeface="Constantia" pitchFamily="18" charset="0"/>
              <a:cs typeface="Times New Roman" pitchFamily="18" charset="0"/>
            </a:endParaRPr>
          </a:p>
        </p:txBody>
      </p:sp>
      <p:pic>
        <p:nvPicPr>
          <p:cNvPr id="10243" name="object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546225"/>
            <a:ext cx="3886200" cy="4267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4" name="object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600" y="1676400"/>
            <a:ext cx="4319587" cy="4267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object 2"/>
          <p:cNvSpPr>
            <a:spLocks noGrp="1"/>
          </p:cNvSpPr>
          <p:nvPr>
            <p:ph type="title"/>
          </p:nvPr>
        </p:nvSpPr>
        <p:spPr>
          <a:xfrm>
            <a:off x="0" y="49213"/>
            <a:ext cx="8991600" cy="1298575"/>
          </a:xfrm>
        </p:spPr>
        <p:txBody>
          <a:bodyPr tIns="890127"/>
          <a:lstStyle/>
          <a:p>
            <a:pPr marL="434975" indent="77788" eaLnBrk="1" hangingPunct="1">
              <a:spcBef>
                <a:spcPts val="100"/>
              </a:spcBef>
            </a:pPr>
            <a:r>
              <a:rPr lang="en-US" sz="2400" b="0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Старија васпитна група је посетила радњу здраве хране</a:t>
            </a:r>
          </a:p>
        </p:txBody>
      </p:sp>
      <p:pic>
        <p:nvPicPr>
          <p:cNvPr id="10243" name="object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2057400"/>
            <a:ext cx="46736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object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2057400"/>
            <a:ext cx="3048000" cy="439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object 2"/>
          <p:cNvSpPr>
            <a:spLocks noGrp="1"/>
          </p:cNvSpPr>
          <p:nvPr>
            <p:ph type="title"/>
          </p:nvPr>
        </p:nvSpPr>
        <p:spPr>
          <a:xfrm>
            <a:off x="863600" y="49213"/>
            <a:ext cx="7688263" cy="1141412"/>
          </a:xfrm>
        </p:spPr>
        <p:txBody>
          <a:bodyPr tIns="11430"/>
          <a:lstStyle/>
          <a:p>
            <a:pPr marL="11113" indent="73025" eaLnBrk="1" hangingPunct="1">
              <a:lnSpc>
                <a:spcPct val="102000"/>
              </a:lnSpc>
              <a:spcBef>
                <a:spcPts val="88"/>
              </a:spcBef>
            </a:pPr>
            <a:r>
              <a:rPr lang="en-US" sz="2400" b="0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/>
            </a:r>
            <a:br>
              <a:rPr lang="en-US" sz="2400" b="0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</a:br>
            <a:r>
              <a:rPr lang="en-US" sz="2400" b="0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Обележили смо </a:t>
            </a:r>
            <a:r>
              <a:rPr lang="en-US" sz="2400" b="0" i="1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Међунардони дан толеранције </a:t>
            </a:r>
            <a:r>
              <a:rPr lang="en-US" sz="2400" b="0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кроз заједничке игре и дружења деце различитих узраста</a:t>
            </a:r>
          </a:p>
        </p:txBody>
      </p:sp>
      <p:pic>
        <p:nvPicPr>
          <p:cNvPr id="12291" name="object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133600"/>
            <a:ext cx="2951162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2" name="object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2286000"/>
            <a:ext cx="4876800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object 2"/>
          <p:cNvSpPr>
            <a:spLocks noGrp="1"/>
          </p:cNvSpPr>
          <p:nvPr>
            <p:ph type="title"/>
          </p:nvPr>
        </p:nvSpPr>
        <p:spPr>
          <a:xfrm>
            <a:off x="381000" y="49213"/>
            <a:ext cx="8229600" cy="1301750"/>
          </a:xfrm>
        </p:spPr>
        <p:txBody>
          <a:bodyPr tIns="557946"/>
          <a:lstStyle/>
          <a:p>
            <a:pPr marL="1200150" indent="-677863" eaLnBrk="1" hangingPunct="1">
              <a:lnSpc>
                <a:spcPct val="102000"/>
              </a:lnSpc>
              <a:spcBef>
                <a:spcPts val="88"/>
              </a:spcBef>
            </a:pPr>
            <a:r>
              <a:rPr lang="en-US" sz="2400" i="1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Међународни дан толеранције </a:t>
            </a:r>
            <a:r>
              <a:rPr lang="en-US" sz="2400" b="0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у групи деце у години пред полазак у школу  у Дедини</a:t>
            </a:r>
          </a:p>
        </p:txBody>
      </p:sp>
      <p:pic>
        <p:nvPicPr>
          <p:cNvPr id="12291" name="object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2800" y="1971675"/>
            <a:ext cx="23495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object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17913" y="2281238"/>
            <a:ext cx="4930775" cy="343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object 3"/>
          <p:cNvSpPr>
            <a:spLocks noGrp="1"/>
          </p:cNvSpPr>
          <p:nvPr>
            <p:ph type="ctrTitle"/>
          </p:nvPr>
        </p:nvSpPr>
        <p:spPr>
          <a:xfrm>
            <a:off x="454025" y="774700"/>
            <a:ext cx="7013575" cy="392113"/>
          </a:xfrm>
        </p:spPr>
        <p:txBody>
          <a:bodyPr tIns="12700"/>
          <a:lstStyle/>
          <a:p>
            <a:pPr marL="12700" eaLnBrk="1" hangingPunct="1">
              <a:spcBef>
                <a:spcPts val="100"/>
              </a:spcBef>
            </a:pPr>
            <a:r>
              <a:rPr lang="en-US" i="1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Музика чини живот лепшим</a:t>
            </a:r>
          </a:p>
        </p:txBody>
      </p:sp>
      <p:sp>
        <p:nvSpPr>
          <p:cNvPr id="13315" name="TextBox 4"/>
          <p:cNvSpPr txBox="1">
            <a:spLocks noChangeArrowheads="1"/>
          </p:cNvSpPr>
          <p:nvPr/>
        </p:nvSpPr>
        <p:spPr bwMode="auto">
          <a:xfrm>
            <a:off x="762000" y="1676400"/>
            <a:ext cx="76962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2700" eaLnBrk="1" hangingPunct="1">
              <a:spcBef>
                <a:spcPts val="100"/>
              </a:spcBef>
            </a:pPr>
            <a:r>
              <a:rPr lang="en-US">
                <a:solidFill>
                  <a:srgbClr val="FFFFFF"/>
                </a:solidFill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Стефанов брат долази у групу деце пред полазак у школу и том приликом промовише музику и свој инструмент: виолину</a:t>
            </a:r>
            <a:endParaRPr lang="en-US">
              <a:solidFill>
                <a:srgbClr val="000000"/>
              </a:solidFill>
              <a:latin typeface="Times New Roman" pitchFamily="18" charset="0"/>
              <a:ea typeface="Constant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object 2"/>
          <p:cNvSpPr>
            <a:spLocks noGrp="1"/>
          </p:cNvSpPr>
          <p:nvPr>
            <p:ph type="title"/>
          </p:nvPr>
        </p:nvSpPr>
        <p:spPr>
          <a:xfrm>
            <a:off x="381000" y="49213"/>
            <a:ext cx="8229600" cy="1157287"/>
          </a:xfrm>
        </p:spPr>
        <p:txBody>
          <a:bodyPr tIns="414502"/>
          <a:lstStyle/>
          <a:p>
            <a:pPr marL="434975" indent="-273050" eaLnBrk="1" hangingPunct="1">
              <a:spcBef>
                <a:spcPts val="100"/>
              </a:spcBef>
            </a:pPr>
            <a:r>
              <a:rPr lang="en-US" sz="2400" b="0" i="1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Међународни дан детета </a:t>
            </a:r>
            <a:r>
              <a:rPr lang="en-US" sz="2400" b="0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је обележен кроз експерименте деце различитих узраста, у заједничком простору</a:t>
            </a:r>
          </a:p>
        </p:txBody>
      </p:sp>
      <p:pic>
        <p:nvPicPr>
          <p:cNvPr id="14339" name="object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981200"/>
            <a:ext cx="2586038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object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1981200"/>
            <a:ext cx="2466975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object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72200" y="1905000"/>
            <a:ext cx="2514600" cy="419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bject 2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189788" cy="1120775"/>
          </a:xfrm>
        </p:spPr>
        <p:txBody>
          <a:bodyPr tIns="12700"/>
          <a:lstStyle/>
          <a:p>
            <a:pPr marL="12700" eaLnBrk="1" hangingPunct="1">
              <a:spcBef>
                <a:spcPts val="100"/>
              </a:spcBef>
            </a:pPr>
            <a:r>
              <a:rPr lang="en-US" sz="2400" b="0" i="1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/>
            </a:r>
            <a:br>
              <a:rPr lang="en-US" sz="2400" b="0" i="1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</a:br>
            <a:r>
              <a:rPr lang="en-US" sz="2400" b="0" i="1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Међународни дан детета </a:t>
            </a:r>
            <a:r>
              <a:rPr lang="en-US" sz="2400" b="0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у јасленим групама је обележен кроз планиране ситуације учења деце </a:t>
            </a:r>
          </a:p>
        </p:txBody>
      </p:sp>
      <p:pic>
        <p:nvPicPr>
          <p:cNvPr id="15363" name="object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752600"/>
            <a:ext cx="4059238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object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600" y="1752600"/>
            <a:ext cx="42672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object 2"/>
          <p:cNvSpPr>
            <a:spLocks noGrp="1"/>
          </p:cNvSpPr>
          <p:nvPr>
            <p:ph type="title"/>
          </p:nvPr>
        </p:nvSpPr>
        <p:spPr>
          <a:xfrm>
            <a:off x="381000" y="49213"/>
            <a:ext cx="8229600" cy="1295400"/>
          </a:xfrm>
        </p:spPr>
        <p:txBody>
          <a:bodyPr tIns="557946"/>
          <a:lstStyle/>
          <a:p>
            <a:pPr marL="434975" eaLnBrk="1" hangingPunct="1">
              <a:lnSpc>
                <a:spcPct val="102000"/>
              </a:lnSpc>
              <a:spcBef>
                <a:spcPts val="88"/>
              </a:spcBef>
            </a:pPr>
            <a:r>
              <a:rPr lang="en-US" sz="2400" b="0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Заједничка игра деце различитог узраста у холу вртића, програмирање BEE BOT пчелицама</a:t>
            </a:r>
          </a:p>
        </p:txBody>
      </p:sp>
      <p:pic>
        <p:nvPicPr>
          <p:cNvPr id="16387" name="object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33600" y="1752600"/>
            <a:ext cx="55626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object 2"/>
          <p:cNvSpPr>
            <a:spLocks noGrp="1"/>
          </p:cNvSpPr>
          <p:nvPr>
            <p:ph type="title"/>
          </p:nvPr>
        </p:nvSpPr>
        <p:spPr>
          <a:xfrm>
            <a:off x="381000" y="49213"/>
            <a:ext cx="8229600" cy="776287"/>
          </a:xfrm>
        </p:spPr>
        <p:txBody>
          <a:bodyPr tIns="402572"/>
          <a:lstStyle/>
          <a:p>
            <a:pPr marL="3733800" indent="-3179763" eaLnBrk="1" hangingPunct="1">
              <a:spcBef>
                <a:spcPts val="100"/>
              </a:spcBef>
            </a:pPr>
            <a:r>
              <a:rPr lang="en-US" sz="2400" b="0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Сарадња са родитељем у реализацији пројекта у групи</a:t>
            </a:r>
          </a:p>
        </p:txBody>
      </p:sp>
      <p:pic>
        <p:nvPicPr>
          <p:cNvPr id="17411" name="object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2133600"/>
            <a:ext cx="7391400" cy="341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object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762000"/>
            <a:ext cx="2427288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object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762000"/>
            <a:ext cx="48006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object 2"/>
          <p:cNvSpPr>
            <a:spLocks noGrp="1"/>
          </p:cNvSpPr>
          <p:nvPr>
            <p:ph type="title"/>
          </p:nvPr>
        </p:nvSpPr>
        <p:spPr>
          <a:xfrm>
            <a:off x="381000" y="49213"/>
            <a:ext cx="8229600" cy="1852612"/>
          </a:xfrm>
        </p:spPr>
        <p:txBody>
          <a:bodyPr tIns="1042526"/>
          <a:lstStyle/>
          <a:p>
            <a:pPr marL="236538" eaLnBrk="1" hangingPunct="1">
              <a:spcBef>
                <a:spcPts val="600"/>
              </a:spcBef>
            </a:pPr>
            <a:r>
              <a:rPr lang="en-US" sz="2400" b="0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Заједница учења у вртићу</a:t>
            </a:r>
            <a:r>
              <a:rPr lang="en-US" sz="2400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/>
            </a:r>
            <a:br>
              <a:rPr lang="en-US" sz="2400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</a:br>
            <a:r>
              <a:rPr lang="en-US" sz="2400" b="0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Приказ реализованог пројекта </a:t>
            </a:r>
            <a:r>
              <a:rPr lang="en-US" sz="2400" b="0" i="1" smtClean="0"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Мој љубимац</a:t>
            </a:r>
          </a:p>
        </p:txBody>
      </p:sp>
      <p:pic>
        <p:nvPicPr>
          <p:cNvPr id="19459" name="object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2743200"/>
            <a:ext cx="4064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object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600" y="2743200"/>
            <a:ext cx="4064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2"/>
          <p:cNvSpPr txBox="1">
            <a:spLocks noChangeArrowheads="1"/>
          </p:cNvSpPr>
          <p:nvPr/>
        </p:nvSpPr>
        <p:spPr bwMode="auto">
          <a:xfrm>
            <a:off x="228600" y="228600"/>
            <a:ext cx="85344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Запослени су присуствовали  седници</a:t>
            </a:r>
          </a:p>
          <a:p>
            <a:pPr algn="ctr"/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Васпитно –образовног већа  </a:t>
            </a:r>
          </a:p>
          <a:p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20483" name="Slika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447800"/>
            <a:ext cx="37338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Slika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1447800"/>
            <a:ext cx="3810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TextBox 6"/>
          <p:cNvSpPr txBox="1">
            <a:spLocks noChangeArrowheads="1"/>
          </p:cNvSpPr>
          <p:nvPr/>
        </p:nvSpPr>
        <p:spPr bwMode="auto">
          <a:xfrm>
            <a:off x="228600" y="5791200"/>
            <a:ext cx="41148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Менторство</a:t>
            </a:r>
            <a:r>
              <a:rPr lang="en-US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приказ водича за васпитаче у предшколским установама </a:t>
            </a:r>
            <a:endParaRPr lang="en-US"/>
          </a:p>
        </p:txBody>
      </p:sp>
      <p:sp>
        <p:nvSpPr>
          <p:cNvPr id="20486" name="TextBox 7"/>
          <p:cNvSpPr txBox="1">
            <a:spLocks noChangeArrowheads="1"/>
          </p:cNvSpPr>
          <p:nvPr/>
        </p:nvSpPr>
        <p:spPr bwMode="auto">
          <a:xfrm>
            <a:off x="4800600" y="5791200"/>
            <a:ext cx="4191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Оквир дигиталних компетенција васпитача са примерима из праксе.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381000" y="49213"/>
            <a:ext cx="8229600" cy="1108075"/>
          </a:xfrm>
        </p:spPr>
        <p:txBody>
          <a:bodyPr/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400" b="0" smtClean="0">
                <a:latin typeface="Times New Roman" pitchFamily="18" charset="0"/>
                <a:cs typeface="Times New Roman" pitchFamily="18" charset="0"/>
              </a:rPr>
              <a:t>Састанак Тима за СВ</a:t>
            </a:r>
          </a:p>
        </p:txBody>
      </p:sp>
      <p:pic>
        <p:nvPicPr>
          <p:cNvPr id="3" name="Slika 4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1371600"/>
            <a:ext cx="4419600" cy="510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Snimak ekrana 2025-12-05 17181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00600" y="4191000"/>
            <a:ext cx="3886200" cy="21547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3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76800" y="1295400"/>
            <a:ext cx="3733800" cy="2819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nimak ekrana 2025-12-09 11215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533400"/>
            <a:ext cx="4191000" cy="5370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531" name="TextBox 5"/>
          <p:cNvSpPr txBox="1">
            <a:spLocks noChangeArrowheads="1"/>
          </p:cNvSpPr>
          <p:nvPr/>
        </p:nvSpPr>
        <p:spPr bwMode="auto">
          <a:xfrm>
            <a:off x="76200" y="5943600"/>
            <a:ext cx="40386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Састанак мед. </a:t>
            </a:r>
            <a:r>
              <a:rPr lang="sr-Cyrl-BA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естара вас.-заједница учења 2. </a:t>
            </a:r>
          </a:p>
        </p:txBody>
      </p:sp>
      <p:pic>
        <p:nvPicPr>
          <p:cNvPr id="7" name="Picture 6" descr="Snimak ekrana 2025-12-09 1140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609600"/>
            <a:ext cx="4267200" cy="510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533" name="TextBox 7"/>
          <p:cNvSpPr txBox="1">
            <a:spLocks noChangeArrowheads="1"/>
          </p:cNvSpPr>
          <p:nvPr/>
        </p:nvSpPr>
        <p:spPr bwMode="auto">
          <a:xfrm>
            <a:off x="4495800" y="6019800"/>
            <a:ext cx="4191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Састанак васпитача-заједница учења 3.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Slika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457200"/>
            <a:ext cx="4495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5029200" y="3105150"/>
            <a:ext cx="39624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  <a:hlinkClick r:id="rId3"/>
              </a:rPr>
              <a:t>https://youtu.be/96xXqXUaZBI?feature=shared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23556" name="TextBox 5"/>
          <p:cNvSpPr txBox="1">
            <a:spLocks noChangeArrowheads="1"/>
          </p:cNvSpPr>
          <p:nvPr/>
        </p:nvSpPr>
        <p:spPr bwMode="auto">
          <a:xfrm>
            <a:off x="533400" y="5791200"/>
            <a:ext cx="70866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Заједнице учења васпитача, реализатора Програма рада са децом у години пред полазак у школу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="" xmlns:a16="http://schemas.microsoft.com/office/drawing/2014/main" id="{273FAE18-272D-B6C9-0A9E-ABD9D9670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57400"/>
            <a:ext cx="4200556" cy="4038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>
            <a:extLst>
              <a:ext uri="{FF2B5EF4-FFF2-40B4-BE49-F238E27FC236}">
                <a16:creationId xmlns="" xmlns:a16="http://schemas.microsoft.com/office/drawing/2014/main" id="{9762FD18-83DA-BD8C-EDC1-675B5987D9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981200"/>
            <a:ext cx="3962400" cy="4038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04800" y="457200"/>
            <a:ext cx="8534400" cy="1047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lnSpc>
                <a:spcPct val="115000"/>
              </a:lnSpc>
              <a:spcAft>
                <a:spcPts val="1000"/>
              </a:spcAft>
            </a:pPr>
            <a:r>
              <a:rPr lang="sr-Cyrl-RS" altLang="sr-Latn-RS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Састанак главних васпитача. Компетенције васпитача (Компетентан васпитач-компетентно дете). Размена увида практичара, услов унапређивања квалитета рада.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reeform 3"/>
          <p:cNvSpPr>
            <a:spLocks noChangeArrowheads="1"/>
          </p:cNvSpPr>
          <p:nvPr/>
        </p:nvSpPr>
        <p:spPr bwMode="auto">
          <a:xfrm>
            <a:off x="533400" y="457200"/>
            <a:ext cx="4065588" cy="5105400"/>
          </a:xfrm>
          <a:custGeom>
            <a:avLst/>
            <a:gdLst>
              <a:gd name="T0" fmla="*/ 0 w 6275229"/>
              <a:gd name="T1" fmla="*/ 0 h 8366972"/>
              <a:gd name="T2" fmla="*/ 6275229 w 6275229"/>
              <a:gd name="T3" fmla="*/ 8366972 h 8366972"/>
            </a:gdLst>
            <a:ahLst/>
            <a:cxnLst/>
            <a:rect l="T0" t="T1" r="T2" b="T3"/>
            <a:pathLst>
              <a:path w="6275229" h="8366972">
                <a:moveTo>
                  <a:pt x="0" y="0"/>
                </a:moveTo>
                <a:lnTo>
                  <a:pt x="6275229" y="0"/>
                </a:lnTo>
                <a:lnTo>
                  <a:pt x="6275229" y="8366971"/>
                </a:lnTo>
                <a:lnTo>
                  <a:pt x="0" y="8366971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579" name="TextBox 4"/>
          <p:cNvSpPr txBox="1">
            <a:spLocks noChangeArrowheads="1"/>
          </p:cNvSpPr>
          <p:nvPr/>
        </p:nvSpPr>
        <p:spPr bwMode="auto">
          <a:xfrm>
            <a:off x="4648200" y="1981200"/>
            <a:ext cx="42672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Васпитач вртића </a:t>
            </a:r>
            <a:r>
              <a:rPr lang="en-US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Дечији клуб </a:t>
            </a:r>
            <a:r>
              <a:rPr lang="en-US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Кристина Петковић положила је испит за лиценцу заједно са осталим колегиницама из Установе.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object 2"/>
          <p:cNvSpPr txBox="1">
            <a:spLocks noChangeArrowheads="1"/>
          </p:cNvSpPr>
          <p:nvPr/>
        </p:nvSpPr>
        <p:spPr bwMode="auto">
          <a:xfrm>
            <a:off x="450850" y="-65088"/>
            <a:ext cx="8012113" cy="241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11430" rIns="0" bIns="0">
            <a:spAutoFit/>
          </a:bodyPr>
          <a:lstStyle/>
          <a:p>
            <a:pPr marL="365125" indent="-342900" eaLnBrk="1" hangingPunct="1">
              <a:lnSpc>
                <a:spcPct val="102000"/>
              </a:lnSpc>
              <a:spcBef>
                <a:spcPts val="88"/>
              </a:spcBef>
              <a:buClr>
                <a:srgbClr val="AB66BB"/>
              </a:buClr>
              <a:buSzPct val="85000"/>
              <a:buFont typeface="Segoe UI Symbol" pitchFamily="34" charset="0"/>
              <a:buChar char="⚫"/>
              <a:tabLst>
                <a:tab pos="365125" algn="l"/>
              </a:tabLst>
            </a:pPr>
            <a:endParaRPr lang="en-US" sz="2400">
              <a:solidFill>
                <a:srgbClr val="FFFFFF"/>
              </a:solidFill>
              <a:latin typeface="Times New Roman" pitchFamily="18" charset="0"/>
              <a:ea typeface="Constantia" pitchFamily="18" charset="0"/>
              <a:cs typeface="Times New Roman" pitchFamily="18" charset="0"/>
            </a:endParaRPr>
          </a:p>
          <a:p>
            <a:pPr marL="365125" indent="-342900" eaLnBrk="1" hangingPunct="1">
              <a:lnSpc>
                <a:spcPct val="102000"/>
              </a:lnSpc>
              <a:spcBef>
                <a:spcPts val="88"/>
              </a:spcBef>
              <a:buClr>
                <a:srgbClr val="AB66BB"/>
              </a:buClr>
              <a:buSzPct val="85000"/>
              <a:tabLst>
                <a:tab pos="365125" algn="l"/>
              </a:tabLst>
            </a:pPr>
            <a:endParaRPr lang="en-US" sz="2400">
              <a:solidFill>
                <a:srgbClr val="FFFFFF"/>
              </a:solidFill>
              <a:latin typeface="Times New Roman" pitchFamily="18" charset="0"/>
              <a:ea typeface="Constantia" pitchFamily="18" charset="0"/>
              <a:cs typeface="Times New Roman" pitchFamily="18" charset="0"/>
            </a:endParaRPr>
          </a:p>
          <a:p>
            <a:pPr marL="365125" indent="-342900" eaLnBrk="1" hangingPunct="1">
              <a:lnSpc>
                <a:spcPct val="102000"/>
              </a:lnSpc>
              <a:spcBef>
                <a:spcPts val="88"/>
              </a:spcBef>
              <a:buClr>
                <a:srgbClr val="AB66BB"/>
              </a:buClr>
              <a:buSzPct val="85000"/>
              <a:tabLst>
                <a:tab pos="365125" algn="l"/>
              </a:tabLst>
            </a:pPr>
            <a:r>
              <a:rPr lang="en-US" sz="2400">
                <a:solidFill>
                  <a:srgbClr val="FFFFFF"/>
                </a:solidFill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Смиља Миловановић, Зорица Станојевић и Рада Поповић васпитачи вртића </a:t>
            </a:r>
            <a:r>
              <a:rPr lang="en-US" sz="2400" i="1">
                <a:solidFill>
                  <a:srgbClr val="FFFFFF"/>
                </a:solidFill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Дечији клуб</a:t>
            </a:r>
            <a:r>
              <a:rPr lang="en-US" sz="2400">
                <a:solidFill>
                  <a:srgbClr val="FFFFFF"/>
                </a:solidFill>
                <a:latin typeface="Times New Roman" pitchFamily="18" charset="0"/>
                <a:ea typeface="Constantia" pitchFamily="18" charset="0"/>
                <a:cs typeface="Times New Roman" pitchFamily="18" charset="0"/>
              </a:rPr>
              <a:t> су прославиле  одлазак у пензију са колегиницама  из вртића  и осталим гостима .</a:t>
            </a:r>
            <a:endParaRPr lang="en-US" sz="2400">
              <a:solidFill>
                <a:srgbClr val="000000"/>
              </a:solidFill>
              <a:latin typeface="Times New Roman" pitchFamily="18" charset="0"/>
              <a:ea typeface="Constantia" pitchFamily="18" charset="0"/>
              <a:cs typeface="Times New Roman" pitchFamily="18" charset="0"/>
            </a:endParaRPr>
          </a:p>
          <a:p>
            <a:pPr marL="365125" indent="-342900" eaLnBrk="1" hangingPunct="1">
              <a:spcBef>
                <a:spcPts val="1000"/>
              </a:spcBef>
              <a:tabLst>
                <a:tab pos="365125" algn="l"/>
              </a:tabLst>
            </a:pPr>
            <a:r>
              <a:rPr lang="en-US" sz="2400">
                <a:solidFill>
                  <a:srgbClr val="AB66BB"/>
                </a:solidFill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  <a:t>⚫</a:t>
            </a:r>
            <a:endParaRPr lang="en-US" sz="2400">
              <a:solidFill>
                <a:srgbClr val="000000"/>
              </a:solidFill>
              <a:latin typeface="Times New Roman" pitchFamily="18" charset="0"/>
              <a:ea typeface="Segoe UI Symbol" pitchFamily="34" charset="0"/>
              <a:cs typeface="Times New Roman" pitchFamily="18" charset="0"/>
            </a:endParaRPr>
          </a:p>
        </p:txBody>
      </p:sp>
      <p:pic>
        <p:nvPicPr>
          <p:cNvPr id="7171" name="object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2133600"/>
            <a:ext cx="7239000" cy="4210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</TotalTime>
  <Words>290</Words>
  <Application>Microsoft Office PowerPoint</Application>
  <PresentationFormat>On-screen Show (4:3)</PresentationFormat>
  <Paragraphs>41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Slide 1</vt:lpstr>
      <vt:lpstr>Slide 2</vt:lpstr>
      <vt:lpstr>Slide 3</vt:lpstr>
      <vt:lpstr>Slide 4</vt:lpstr>
      <vt:lpstr>Радионици су присуствовали и браћа и сестре предшколаца -деца школског узраста.</vt:lpstr>
      <vt:lpstr>Slide 6</vt:lpstr>
      <vt:lpstr>Старија васпитна група је посетила радњу здраве хране</vt:lpstr>
      <vt:lpstr> Обележили смо Међунардони дан толеранције кроз заједничке игре и дружења деце различитих узраста</vt:lpstr>
      <vt:lpstr>Међународни дан толеранције у групи деце у години пред полазак у школу  у Дедини</vt:lpstr>
      <vt:lpstr>Музика чини живот лепшим</vt:lpstr>
      <vt:lpstr>Међународни дан детета је обележен кроз експерименте деце различитих узраста, у заједничком простору</vt:lpstr>
      <vt:lpstr> Међународни дан детета у јасленим групама је обележен кроз планиране ситуације учења деце </vt:lpstr>
      <vt:lpstr>Заједничка игра деце различитог узраста у холу вртића, програмирање BEE BOT пчелицама</vt:lpstr>
      <vt:lpstr>Сарадња са родитељем у реализацији пројекта у групи</vt:lpstr>
      <vt:lpstr>Slide 15</vt:lpstr>
      <vt:lpstr>Заједница учења у вртићу Приказ реализованог пројекта Мој љубимац</vt:lpstr>
      <vt:lpstr>Slide 17</vt:lpstr>
      <vt:lpstr>  Састанак Тима за СВ</vt:lpstr>
      <vt:lpstr>Slide 19</vt:lpstr>
      <vt:lpstr>Slide 20</vt:lpstr>
      <vt:lpstr>Slide 21</vt:lpstr>
      <vt:lpstr>Slide 22</vt:lpstr>
      <vt:lpstr>Slide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НОВЕМБАР 2025 (1)</dc:title>
  <dc:creator>NN</dc:creator>
  <cp:lastModifiedBy>NN</cp:lastModifiedBy>
  <cp:revision>18</cp:revision>
  <dcterms:created xsi:type="dcterms:W3CDTF">2025-12-08T21:30:58Z</dcterms:created>
  <dcterms:modified xsi:type="dcterms:W3CDTF">2025-12-11T08:17:27Z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or">
    <vt:lpwstr>Google</vt:lpwstr>
  </property>
</Properties>
</file>