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7" r:id="rId3"/>
    <p:sldId id="268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9" r:id="rId14"/>
    <p:sldId id="271" r:id="rId15"/>
    <p:sldId id="266" r:id="rId16"/>
    <p:sldId id="272" r:id="rId17"/>
    <p:sldId id="273" r:id="rId18"/>
    <p:sldId id="278" r:id="rId19"/>
    <p:sldId id="279" r:id="rId20"/>
    <p:sldId id="281" r:id="rId21"/>
    <p:sldId id="282" r:id="rId22"/>
    <p:sldId id="275" r:id="rId23"/>
    <p:sldId id="276" r:id="rId24"/>
    <p:sldId id="280" r:id="rId25"/>
    <p:sldId id="274" r:id="rId26"/>
    <p:sldId id="277" r:id="rId27"/>
    <p:sldId id="270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A5BDBB4-D6C0-E8BF-2F8A-E6049A33D71D}" v="1" dt="2025-12-02T07:34:58.12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691" y="-91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 slaj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sr-Latn-RS"/>
              <a:t>Kliknite i uredite naslov mastera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r-Latn-RS"/>
              <a:t>Kliknite da biste uredili stil podnaslova mastera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  <a:endParaRPr lang="en-US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sr-Latn-RS"/>
              <a:t>Kliknite i uredite naslov mastera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sr-Latn-RS"/>
              <a:t>Kliknite i uredite naslov mastera</a:t>
            </a:r>
            <a:endParaRPr lang="en-US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  <a:endParaRPr lang="en-US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12/11/2025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eđen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sr-Latn-RS"/>
              <a:t>Kliknite i uredite naslov mastera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12/11/2025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12/11/2025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12/11/2025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sr-Latn-RS"/>
              <a:t>Kliknite i uredite naslov mastera</a:t>
            </a:r>
            <a:endParaRPr lang="en-US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12/11/2025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sr-Latn-RS"/>
              <a:t>Kliknite i uredite naslov mastera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r-Latn-RS"/>
              <a:t>Kliknite na ikonu da dodate sliku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12/11/2025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ska slika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r-Latn-RS"/>
              <a:t>Kliknite i uredite naslov mastera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r-Latn-RS"/>
              <a:t>Kliknite na ikonu da dodate sliku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12/11/2025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slov i nat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sr-Latn-RS"/>
              <a:t>Kliknite i uredite naslov mastera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12/11/2025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sr-Latn-RS"/>
              <a:t>Kliknite i uredite naslov mastera</a:t>
            </a:r>
            <a:endParaRPr lang="en-US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12/11/2025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ica sa ime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sr-Latn-RS"/>
              <a:t>Kliknite i uredite naslov mastera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12/11/2025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sr-Latn-RS"/>
              <a:t>Kliknite i uredite naslov mastera</a:t>
            </a:r>
            <a:endParaRPr lang="en-US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12/11/2025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one slik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sr-Latn-RS"/>
              <a:t>Kliknite i uredite naslov mastera</a:t>
            </a:r>
            <a:endParaRPr lang="en-US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r-Latn-RS"/>
              <a:t>Kliknite na ikonu da dodate sliku</a:t>
            </a:r>
            <a:endParaRPr lang="en-US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r-Latn-RS"/>
              <a:t>Kliknite na ikonu da dodate sliku</a:t>
            </a:r>
            <a:endParaRPr lang="en-US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r-Latn-RS"/>
              <a:t>Kliknite na ikonu da dodate sliku</a:t>
            </a:r>
            <a:endParaRPr lang="en-US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12/11/2025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vertikaln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/>
              <a:t>Kliknite i uredite naslov mastera</a:t>
            </a:r>
            <a:endParaRPr lang="en-US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n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sr-Latn-RS"/>
              <a:t>Kliknite i uredite naslov mastera</a:t>
            </a:r>
            <a:endParaRPr lang="en-US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pPr/>
              <a:t>12/11/2025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r-Latn-RS"/>
              <a:t>Kliknite i uredite naslov mastera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12/11/2025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be.com/shorts/30fnS-JZ6ZE?feature=shared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s://youtu.be/kqKuFZmz804?feature=shared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hyperlink" Target="https://youtu.be/ZNw6hxgzM4I?feature=shared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F6bhUoPNj_Y?feature=shared" TargetMode="Externa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youtu.be/ND4s4VrJPhk?feature=shared" TargetMode="External"/><Relationship Id="rId4" Type="http://schemas.openxmlformats.org/officeDocument/2006/relationships/image" Target="../media/image3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be.com/shorts/4BSBTE8ovmE?feature=shared" TargetMode="External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youtu.be/96xXqXUaZBI?feature=shared" TargetMode="External"/><Relationship Id="rId4" Type="http://schemas.openxmlformats.org/officeDocument/2006/relationships/image" Target="../media/image4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youtu.be/BtT9FkjLInU?feature=shared" TargetMode="External"/><Relationship Id="rId4" Type="http://schemas.openxmlformats.org/officeDocument/2006/relationships/image" Target="../media/image4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youtu.be/ifxPbH0DNWQ?feature=shared" TargetMode="External"/><Relationship Id="rId4" Type="http://schemas.openxmlformats.org/officeDocument/2006/relationships/image" Target="../media/image5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s9jC_RlXGOY?feature=shared" TargetMode="External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5" Type="http://schemas.openxmlformats.org/officeDocument/2006/relationships/hyperlink" Target="https://youtu.be/iMHcErgqh4c?feature=shared" TargetMode="External"/><Relationship Id="rId4" Type="http://schemas.openxmlformats.org/officeDocument/2006/relationships/image" Target="../media/image5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slov 2">
            <a:extLst>
              <a:ext uri="{FF2B5EF4-FFF2-40B4-BE49-F238E27FC236}">
                <a16:creationId xmlns:a16="http://schemas.microsoft.com/office/drawing/2014/main" xmlns="" id="{E040DB98-CEB1-8E1D-A864-B16094A824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9903" y="1087664"/>
            <a:ext cx="3369811" cy="5035551"/>
          </a:xfrm>
        </p:spPr>
        <p:txBody>
          <a:bodyPr>
            <a:normAutofit/>
          </a:bodyPr>
          <a:lstStyle/>
          <a:p>
            <a:r>
              <a:rPr lang="x-none" sz="3200" b="1"/>
              <a:t>БИЛТЕН ЗА МЕСЕЦ НОВЕМБАР</a:t>
            </a:r>
            <a:endParaRPr lang="sr-Latn-RS" sz="3200" b="1"/>
          </a:p>
          <a:p>
            <a:r>
              <a:rPr lang="x-none" sz="3200" b="1"/>
              <a:t>ВРТИЋИ “ЛЕПТИРИЋ” И “ЛАНЕ”</a:t>
            </a:r>
            <a:endParaRPr lang="sr-Latn-RS" sz="3200" b="1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A149D850-B11B-2E75-6DB7-64E1F07395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128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900083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kvir za tekst 3">
            <a:extLst>
              <a:ext uri="{FF2B5EF4-FFF2-40B4-BE49-F238E27FC236}">
                <a16:creationId xmlns:a16="http://schemas.microsoft.com/office/drawing/2014/main" xmlns="" id="{0095815B-C572-E787-B246-0547D63D6492}"/>
              </a:ext>
            </a:extLst>
          </p:cNvPr>
          <p:cNvSpPr txBox="1"/>
          <p:nvPr/>
        </p:nvSpPr>
        <p:spPr>
          <a:xfrm>
            <a:off x="417285" y="1558702"/>
            <a:ext cx="534307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/>
              <a:t>Актуелни пројекти
Лептирић
1. Млађа јаслена група (Шта све лутка може?)
2. Средња јаслена група (Звук се чује, а деца брује)
3. Старија јаслена група (Вози, вози)
4. Млађа вртићка група 1(Мала бундева – велика тајна)
5. Млађа вртићка група 2 (Све што расте, хтело би да расте)
6. Средња вртићка група (Шта све може бити играчка?)
7. Старија вртићка група (Растиметар)
8. Група у години пред полазак у школу (Позориште Лептирић (Скочко Федер))</a:t>
            </a:r>
            <a:endParaRPr lang="sr-Latn-RS"/>
          </a:p>
        </p:txBody>
      </p:sp>
      <p:sp>
        <p:nvSpPr>
          <p:cNvPr id="5" name="Okvir za tekst 4">
            <a:extLst>
              <a:ext uri="{FF2B5EF4-FFF2-40B4-BE49-F238E27FC236}">
                <a16:creationId xmlns:a16="http://schemas.microsoft.com/office/drawing/2014/main" xmlns="" id="{EEDC6B4F-AB91-89BC-D979-82456DD9F457}"/>
              </a:ext>
            </a:extLst>
          </p:cNvPr>
          <p:cNvSpPr txBox="1"/>
          <p:nvPr/>
        </p:nvSpPr>
        <p:spPr>
          <a:xfrm>
            <a:off x="5760357" y="1105130"/>
            <a:ext cx="613954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/>
              <a:t>Лане
1. Мешовита јаслена група(Пронашли смо лоптицу)
2. Средња – Старија вртићка група (Ко се у шуми крије сем лије? (Од вуне до џемпера))
3. Група у години пред полазак у школу(Како дишу биљке?)
</a:t>
            </a:r>
            <a:endParaRPr lang="sr-Latn-RS"/>
          </a:p>
          <a:p>
            <a:pPr algn="l"/>
            <a:r>
              <a:rPr lang="x-none"/>
              <a:t>Групе на сеоском подручју:</a:t>
            </a:r>
            <a:endParaRPr lang="sr-Latn-RS"/>
          </a:p>
          <a:p>
            <a:pPr algn="l"/>
            <a:endParaRPr lang="sr-Latn-RS"/>
          </a:p>
          <a:p>
            <a:pPr algn="l"/>
            <a:r>
              <a:rPr lang="x-none"/>
              <a:t>
Паруновац 1 (Светлост)
Паруновац 2 (Шта то има у шуми?)
Драгомир Марковић (У ресторану)
Жабаре (Шта би било да смо градитељи?)
Бела Вода (Камен)</a:t>
            </a:r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xmlns="" val="29460560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51D637E6-4CF3-4EE1-74BA-2C85ED214C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4072" y="2305803"/>
            <a:ext cx="10364451" cy="1596177"/>
          </a:xfrm>
        </p:spPr>
        <p:txBody>
          <a:bodyPr/>
          <a:lstStyle/>
          <a:p>
            <a:r>
              <a:rPr lang="x-none"/>
              <a:t>Од великог броја других активности У вртићима, Издвајамо ове....</a:t>
            </a:r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xmlns="" val="33446091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E0A392DD-98D2-01AB-1BE3-A931F18271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6194" y="1946684"/>
            <a:ext cx="3142572" cy="4717142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F52BE43B-F29C-66F7-BE8C-46C888A7DF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6356" y="392535"/>
            <a:ext cx="4889502" cy="3396850"/>
          </a:xfrm>
          <a:prstGeom prst="rect">
            <a:avLst/>
          </a:prstGeom>
        </p:spPr>
      </p:pic>
      <p:sp>
        <p:nvSpPr>
          <p:cNvPr id="7" name="Okvir za tekst 6">
            <a:extLst>
              <a:ext uri="{FF2B5EF4-FFF2-40B4-BE49-F238E27FC236}">
                <a16:creationId xmlns:a16="http://schemas.microsoft.com/office/drawing/2014/main" xmlns="" id="{135CBDFD-6FDD-8C64-EB3C-81BE4CCEF473}"/>
              </a:ext>
            </a:extLst>
          </p:cNvPr>
          <p:cNvSpPr txBox="1"/>
          <p:nvPr/>
        </p:nvSpPr>
        <p:spPr>
          <a:xfrm>
            <a:off x="6125031" y="4265386"/>
            <a:ext cx="46790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sz="2400"/>
              <a:t>Поред праксе, студенти код нас нас полажу и испите и заједно са децом и васпитачима учествују у пројектима.</a:t>
            </a:r>
            <a:endParaRPr lang="sr-Latn-RS" sz="2400"/>
          </a:p>
        </p:txBody>
      </p:sp>
      <p:sp>
        <p:nvSpPr>
          <p:cNvPr id="2" name="Okvir za tekst 1">
            <a:extLst>
              <a:ext uri="{FF2B5EF4-FFF2-40B4-BE49-F238E27FC236}">
                <a16:creationId xmlns:a16="http://schemas.microsoft.com/office/drawing/2014/main" xmlns="" id="{E021CAEB-5172-D72B-BE31-510F034A8E76}"/>
              </a:ext>
            </a:extLst>
          </p:cNvPr>
          <p:cNvSpPr txBox="1"/>
          <p:nvPr/>
        </p:nvSpPr>
        <p:spPr>
          <a:xfrm>
            <a:off x="907234" y="746355"/>
            <a:ext cx="44490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400" dirty="0"/>
              <a:t>Установа као наставна база за студенте Академије васпитачко-медицинских студија</a:t>
            </a:r>
            <a:endParaRPr lang="sr-Latn-RS" sz="2400" dirty="0"/>
          </a:p>
        </p:txBody>
      </p:sp>
    </p:spTree>
    <p:extLst>
      <p:ext uri="{BB962C8B-B14F-4D97-AF65-F5344CB8AC3E}">
        <p14:creationId xmlns:p14="http://schemas.microsoft.com/office/powerpoint/2010/main" xmlns="" val="5037296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xmlns="" id="{EBD2CF25-1C14-BFDE-87EB-97C944AB950E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3669374" y="176891"/>
            <a:ext cx="3633484" cy="2725113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5365F0E4-5522-38B1-BAB4-F46CC3CFA8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696" y="3211285"/>
            <a:ext cx="4414945" cy="3311209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AD1F4F02-2887-653A-1BA0-D0A80DE25B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5714" y="1"/>
            <a:ext cx="4066286" cy="2866732"/>
          </a:xfrm>
          <a:prstGeom prst="rect">
            <a:avLst/>
          </a:prstGeom>
        </p:spPr>
      </p:pic>
      <p:sp>
        <p:nvSpPr>
          <p:cNvPr id="7" name="Okvir za tekst 6">
            <a:extLst>
              <a:ext uri="{FF2B5EF4-FFF2-40B4-BE49-F238E27FC236}">
                <a16:creationId xmlns:a16="http://schemas.microsoft.com/office/drawing/2014/main" xmlns="" id="{45FE7763-169B-8CDE-4A55-6745E71CDA4D}"/>
              </a:ext>
            </a:extLst>
          </p:cNvPr>
          <p:cNvSpPr txBox="1"/>
          <p:nvPr/>
        </p:nvSpPr>
        <p:spPr>
          <a:xfrm>
            <a:off x="-212678" y="1116457"/>
            <a:ext cx="400068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sr-Latn-RS" sz="2800" b="1" dirty="0"/>
          </a:p>
          <a:p>
            <a:pPr algn="ctr"/>
            <a:r>
              <a:rPr lang="x-none" sz="2800" b="1" dirty="0"/>
              <a:t> </a:t>
            </a:r>
            <a:r>
              <a:rPr lang="x-none" sz="2800" dirty="0"/>
              <a:t>МЕЂУНАРОДНИ ДАН ТОЛЕРАНЦИЈЕ.</a:t>
            </a:r>
            <a:endParaRPr lang="sr-Latn-RS" sz="2800" dirty="0"/>
          </a:p>
          <a:p>
            <a:pPr algn="ctr"/>
            <a:r>
              <a:rPr lang="x-none" sz="2800" dirty="0"/>
              <a:t>16.11.2025.</a:t>
            </a:r>
            <a:endParaRPr lang="sr-Latn-RS" sz="2800" dirty="0"/>
          </a:p>
        </p:txBody>
      </p:sp>
      <p:pic>
        <p:nvPicPr>
          <p:cNvPr id="8" name="Slika 7">
            <a:extLst>
              <a:ext uri="{FF2B5EF4-FFF2-40B4-BE49-F238E27FC236}">
                <a16:creationId xmlns:a16="http://schemas.microsoft.com/office/drawing/2014/main" xmlns="" id="{94E941CE-D1C7-46D6-875E-8F9DA1D920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46446" y="3381352"/>
            <a:ext cx="2483078" cy="2146074"/>
          </a:xfrm>
          <a:prstGeom prst="rect">
            <a:avLst/>
          </a:prstGeom>
        </p:spPr>
      </p:pic>
      <p:sp>
        <p:nvSpPr>
          <p:cNvPr id="2" name="Okvir za tekst 1">
            <a:extLst>
              <a:ext uri="{FF2B5EF4-FFF2-40B4-BE49-F238E27FC236}">
                <a16:creationId xmlns:a16="http://schemas.microsoft.com/office/drawing/2014/main" xmlns="" id="{92FB3EFB-863C-A385-E6DC-EEDAE65D73F7}"/>
              </a:ext>
            </a:extLst>
          </p:cNvPr>
          <p:cNvSpPr txBox="1"/>
          <p:nvPr/>
        </p:nvSpPr>
        <p:spPr>
          <a:xfrm>
            <a:off x="4548641" y="2837584"/>
            <a:ext cx="4970163" cy="3985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300"/>
              <a:t>Међународни дан толеранције је дан који се обележава 16. новембра сваке године и посвећен је неговању разумевања, поштовања и прихватања различитости међу људима.
У нашим вртићима тог дана се организују активности које подстичу другарство, емпатију, уважавање и ненасилну комуникацију.</a:t>
            </a:r>
            <a:endParaRPr lang="sr-Latn-RS" sz="2300" dirty="0"/>
          </a:p>
        </p:txBody>
      </p:sp>
    </p:spTree>
    <p:extLst>
      <p:ext uri="{BB962C8B-B14F-4D97-AF65-F5344CB8AC3E}">
        <p14:creationId xmlns:p14="http://schemas.microsoft.com/office/powerpoint/2010/main" xmlns="" val="15910352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EE3591C6-DBB2-E49B-2114-F343B7F47D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1800" y="3581400"/>
            <a:ext cx="3691349" cy="2963333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BBA0C8D2-21C1-90EB-C2F9-8F495CA846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669" y="3315927"/>
            <a:ext cx="2429768" cy="3239691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9805AE01-2AEF-20D9-A45D-CDD3C78D40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06643" y="1251201"/>
            <a:ext cx="2585357" cy="5606799"/>
          </a:xfrm>
          <a:prstGeom prst="rect">
            <a:avLst/>
          </a:prstGeom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xmlns="" id="{06204972-E024-93F3-B5FE-8916C7ED98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10400" y="2362201"/>
            <a:ext cx="2365032" cy="4495800"/>
          </a:xfrm>
          <a:prstGeom prst="rect">
            <a:avLst/>
          </a:prstGeom>
        </p:spPr>
      </p:pic>
      <p:sp>
        <p:nvSpPr>
          <p:cNvPr id="8" name="Okvir za tekst 7">
            <a:extLst>
              <a:ext uri="{FF2B5EF4-FFF2-40B4-BE49-F238E27FC236}">
                <a16:creationId xmlns:a16="http://schemas.microsoft.com/office/drawing/2014/main" xmlns="" id="{D83D08F2-DDE1-6D71-D6B3-9391010CE753}"/>
              </a:ext>
            </a:extLst>
          </p:cNvPr>
          <p:cNvSpPr txBox="1"/>
          <p:nvPr/>
        </p:nvSpPr>
        <p:spPr>
          <a:xfrm>
            <a:off x="2057400" y="304800"/>
            <a:ext cx="4953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800" dirty="0">
                <a:latin typeface="+mj-lt"/>
              </a:rPr>
              <a:t>У новембру смо прослављали рођендане</a:t>
            </a:r>
            <a:r>
              <a:rPr lang="sr-Latn-RS" sz="2800" dirty="0">
                <a:latin typeface="+mj-lt"/>
              </a:rPr>
              <a:t> и </a:t>
            </a:r>
            <a:r>
              <a:rPr lang="sr-Latn-RS" sz="2800" dirty="0" err="1">
                <a:latin typeface="+mj-lt"/>
              </a:rPr>
              <a:t>имали</a:t>
            </a:r>
            <a:r>
              <a:rPr lang="sr-Latn-RS" sz="2800" dirty="0">
                <a:latin typeface="+mj-lt"/>
              </a:rPr>
              <a:t> </a:t>
            </a:r>
            <a:r>
              <a:rPr lang="sr-Latn-RS" sz="2800" dirty="0" err="1">
                <a:latin typeface="+mj-lt"/>
              </a:rPr>
              <a:t>слављење</a:t>
            </a:r>
            <a:r>
              <a:rPr lang="sr-Latn-RS" sz="2800" dirty="0">
                <a:latin typeface="+mj-lt"/>
              </a:rPr>
              <a:t> </a:t>
            </a:r>
            <a:r>
              <a:rPr lang="sr-Latn-RS" sz="2800" dirty="0" err="1">
                <a:latin typeface="+mj-lt"/>
              </a:rPr>
              <a:t>учења</a:t>
            </a:r>
            <a:r>
              <a:rPr lang="sr-Latn-RS" sz="2800" dirty="0">
                <a:latin typeface="+mj-lt"/>
              </a:rPr>
              <a:t> (</a:t>
            </a:r>
            <a:r>
              <a:rPr lang="sr-Latn-RS" sz="2800" dirty="0" err="1">
                <a:latin typeface="+mj-lt"/>
              </a:rPr>
              <a:t>прославе</a:t>
            </a:r>
            <a:r>
              <a:rPr lang="sr-Latn-RS" sz="2800" dirty="0">
                <a:latin typeface="+mj-lt"/>
              </a:rPr>
              <a:t> </a:t>
            </a:r>
            <a:r>
              <a:rPr lang="sr-Latn-RS" sz="2800" dirty="0" err="1">
                <a:latin typeface="+mj-lt"/>
              </a:rPr>
              <a:t>пројеката</a:t>
            </a:r>
            <a:r>
              <a:rPr lang="sr-Latn-RS" sz="2800" dirty="0">
                <a:latin typeface="+mj-lt"/>
              </a:rPr>
              <a:t>)</a:t>
            </a:r>
          </a:p>
        </p:txBody>
      </p:sp>
      <p:sp>
        <p:nvSpPr>
          <p:cNvPr id="9" name="Okvir za tekst 8">
            <a:extLst>
              <a:ext uri="{FF2B5EF4-FFF2-40B4-BE49-F238E27FC236}">
                <a16:creationId xmlns:a16="http://schemas.microsoft.com/office/drawing/2014/main" xmlns="" id="{11673AF8-405E-7A95-70F6-241314A58BD9}"/>
              </a:ext>
            </a:extLst>
          </p:cNvPr>
          <p:cNvSpPr txBox="1"/>
          <p:nvPr/>
        </p:nvSpPr>
        <p:spPr>
          <a:xfrm>
            <a:off x="3124200" y="2971800"/>
            <a:ext cx="270147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/>
              <a:t>Вртић “Лане” и “Лептирић”</a:t>
            </a:r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xmlns="" val="22681877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FCFD1F15-DEA8-1036-B5B7-453609A18B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8356" y="1699380"/>
            <a:ext cx="2812144" cy="3749526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CF0221D8-CFEB-7F0E-FE8A-16BAE3C8D7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1281" y="444501"/>
            <a:ext cx="6208891" cy="4656668"/>
          </a:xfrm>
          <a:prstGeom prst="rect">
            <a:avLst/>
          </a:prstGeom>
        </p:spPr>
      </p:pic>
      <p:sp>
        <p:nvSpPr>
          <p:cNvPr id="6" name="Okvir za tekst 5">
            <a:extLst>
              <a:ext uri="{FF2B5EF4-FFF2-40B4-BE49-F238E27FC236}">
                <a16:creationId xmlns:a16="http://schemas.microsoft.com/office/drawing/2014/main" xmlns="" id="{F9469D0F-F383-E174-2D61-80ACB0663151}"/>
              </a:ext>
            </a:extLst>
          </p:cNvPr>
          <p:cNvSpPr txBox="1"/>
          <p:nvPr/>
        </p:nvSpPr>
        <p:spPr>
          <a:xfrm>
            <a:off x="1038677" y="5344336"/>
            <a:ext cx="56515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400" dirty="0"/>
              <a:t>Међувршњачко дружење у години пред полазак у школу из вртића “Невен” и млађе вртићке групе из вртића “Лептирић”</a:t>
            </a:r>
            <a:endParaRPr lang="sr-Latn-RS" sz="2400" dirty="0"/>
          </a:p>
        </p:txBody>
      </p:sp>
      <p:sp>
        <p:nvSpPr>
          <p:cNvPr id="2" name="Okvir za tekst 1">
            <a:extLst>
              <a:ext uri="{FF2B5EF4-FFF2-40B4-BE49-F238E27FC236}">
                <a16:creationId xmlns:a16="http://schemas.microsoft.com/office/drawing/2014/main" xmlns="" id="{07F776A4-8807-A843-66F2-DC417B6A34B9}"/>
              </a:ext>
            </a:extLst>
          </p:cNvPr>
          <p:cNvSpPr txBox="1"/>
          <p:nvPr/>
        </p:nvSpPr>
        <p:spPr>
          <a:xfrm rot="10800000" flipH="1" flipV="1">
            <a:off x="1250670" y="771118"/>
            <a:ext cx="64403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sz="3200" dirty="0"/>
              <a:t>Наша заједница расте</a:t>
            </a:r>
            <a:endParaRPr lang="sr-Latn-RS" sz="3200" dirty="0"/>
          </a:p>
        </p:txBody>
      </p:sp>
    </p:spTree>
    <p:extLst>
      <p:ext uri="{BB962C8B-B14F-4D97-AF65-F5344CB8AC3E}">
        <p14:creationId xmlns:p14="http://schemas.microsoft.com/office/powerpoint/2010/main" xmlns="" val="29129619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E6A80774-0F95-B474-DA39-07977D1CC3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0800000" flipV="1">
            <a:off x="3172742" y="127001"/>
            <a:ext cx="6669757" cy="1179286"/>
          </a:xfrm>
        </p:spPr>
        <p:txBody>
          <a:bodyPr>
            <a:normAutofit fontScale="90000"/>
          </a:bodyPr>
          <a:lstStyle/>
          <a:p>
            <a:r>
              <a:rPr lang="x-none"/>
              <a:t>Заједница која се дружи и учи...</a:t>
            </a:r>
            <a:r>
              <a:rPr lang="sr-Latn-RS"/>
              <a:t/>
            </a:r>
            <a:br>
              <a:rPr lang="sr-Latn-RS"/>
            </a:br>
            <a:endParaRPr lang="sr-Latn-RS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E938A307-3231-CD5F-A921-E46A172BF9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356" y="997857"/>
            <a:ext cx="6568081" cy="5388429"/>
          </a:xfrm>
          <a:prstGeom prst="rect">
            <a:avLst/>
          </a:prstGeom>
        </p:spPr>
      </p:pic>
      <p:sp>
        <p:nvSpPr>
          <p:cNvPr id="5" name="Okvir za tekst 4">
            <a:extLst>
              <a:ext uri="{FF2B5EF4-FFF2-40B4-BE49-F238E27FC236}">
                <a16:creationId xmlns:a16="http://schemas.microsoft.com/office/drawing/2014/main" xmlns="" id="{81E0CC55-7C70-6457-5B4A-6F62E3D1C47C}"/>
              </a:ext>
            </a:extLst>
          </p:cNvPr>
          <p:cNvSpPr txBox="1"/>
          <p:nvPr/>
        </p:nvSpPr>
        <p:spPr>
          <a:xfrm>
            <a:off x="7626633" y="5236029"/>
            <a:ext cx="3277224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>
                <a:hlinkClick r:id="rId3"/>
              </a:rPr>
              <a:t>https://youtube.com/shorts/30fnS-JZ6ZE?feature=shared</a:t>
            </a:r>
            <a:endParaRPr lang="sr-Latn-RS"/>
          </a:p>
          <a:p>
            <a:pPr algn="l"/>
            <a:endParaRPr lang="sr-Latn-RS"/>
          </a:p>
        </p:txBody>
      </p:sp>
      <p:sp>
        <p:nvSpPr>
          <p:cNvPr id="3" name="Okvir za tekst 2">
            <a:extLst>
              <a:ext uri="{FF2B5EF4-FFF2-40B4-BE49-F238E27FC236}">
                <a16:creationId xmlns:a16="http://schemas.microsoft.com/office/drawing/2014/main" xmlns="" id="{71D6ED9E-1EA6-16E9-EA88-A1C822E43872}"/>
              </a:ext>
            </a:extLst>
          </p:cNvPr>
          <p:cNvSpPr txBox="1"/>
          <p:nvPr/>
        </p:nvSpPr>
        <p:spPr>
          <a:xfrm>
            <a:off x="7181850" y="4732564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/>
              <a:t>Више на линку:</a:t>
            </a:r>
            <a:endParaRPr lang="sr-Latn-RS"/>
          </a:p>
        </p:txBody>
      </p:sp>
      <p:sp>
        <p:nvSpPr>
          <p:cNvPr id="6" name="Okvir za tekst 5">
            <a:extLst>
              <a:ext uri="{FF2B5EF4-FFF2-40B4-BE49-F238E27FC236}">
                <a16:creationId xmlns:a16="http://schemas.microsoft.com/office/drawing/2014/main" xmlns="" id="{2A78385C-915D-EAD6-37DF-8C8DDB3DD1AB}"/>
              </a:ext>
            </a:extLst>
          </p:cNvPr>
          <p:cNvSpPr txBox="1"/>
          <p:nvPr/>
        </p:nvSpPr>
        <p:spPr>
          <a:xfrm>
            <a:off x="7297652" y="1511959"/>
            <a:ext cx="393518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sz="2400" dirty="0"/>
              <a:t>Због реконструкције школе се врши превоз деце и ученика.</a:t>
            </a:r>
            <a:br>
              <a:rPr lang="x-none" sz="2400" dirty="0"/>
            </a:br>
            <a:r>
              <a:rPr lang="x-none" sz="2400" dirty="0"/>
              <a:t>Превоз деце из Беле </a:t>
            </a:r>
            <a:r>
              <a:rPr lang="sr-Latn-RS" sz="2400" dirty="0"/>
              <a:t>В</a:t>
            </a:r>
            <a:r>
              <a:rPr lang="x-none" sz="2400" dirty="0"/>
              <a:t>оде у Коњух је нова прилика за учење и грађење заједнице деце и одраслих.</a:t>
            </a:r>
            <a:endParaRPr lang="sr-Latn-RS" sz="2400" dirty="0"/>
          </a:p>
        </p:txBody>
      </p:sp>
    </p:spTree>
    <p:extLst>
      <p:ext uri="{BB962C8B-B14F-4D97-AF65-F5344CB8AC3E}">
        <p14:creationId xmlns:p14="http://schemas.microsoft.com/office/powerpoint/2010/main" xmlns="" val="29751104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xmlns="" id="{E829AAA4-F91B-A3CD-384B-AF1E25AA1871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744424" y="911224"/>
            <a:ext cx="5035550" cy="5547634"/>
          </a:xfrm>
          <a:prstGeom prst="rect">
            <a:avLst/>
          </a:prstGeom>
        </p:spPr>
      </p:pic>
      <p:sp>
        <p:nvSpPr>
          <p:cNvPr id="5" name="Okvir za tekst 4">
            <a:extLst>
              <a:ext uri="{FF2B5EF4-FFF2-40B4-BE49-F238E27FC236}">
                <a16:creationId xmlns:a16="http://schemas.microsoft.com/office/drawing/2014/main" xmlns="" id="{CAE9AA7E-C00F-03B9-9D7F-955640C17C57}"/>
              </a:ext>
            </a:extLst>
          </p:cNvPr>
          <p:cNvSpPr txBox="1"/>
          <p:nvPr/>
        </p:nvSpPr>
        <p:spPr>
          <a:xfrm>
            <a:off x="5687786" y="797510"/>
            <a:ext cx="54229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400"/>
              <a:t>Светски дан детета или Међународни дан детета је годишњи међународни догађај који се слави 20. новембра. Установљен је од стране Генералне скупштине Уједињених нација 1954. године са циљем да се у свим државама слави истог дана.
Осмишљен је да промовише међусобну интеракцију и разумевање међу децом и добробит деце у свету. Овај дан се обележава и да би се скренула пажња јавности на обавезе друштва према деци, као и на актуелне проблеме са којима се деца суочавају.</a:t>
            </a:r>
            <a:endParaRPr lang="sr-Latn-RS" sz="2400"/>
          </a:p>
        </p:txBody>
      </p:sp>
      <p:sp>
        <p:nvSpPr>
          <p:cNvPr id="2" name="Okvir za tekst 1">
            <a:extLst>
              <a:ext uri="{FF2B5EF4-FFF2-40B4-BE49-F238E27FC236}">
                <a16:creationId xmlns:a16="http://schemas.microsoft.com/office/drawing/2014/main" xmlns="" id="{F3DA114D-8826-C99E-145A-6B2A191CDC3B}"/>
              </a:ext>
            </a:extLst>
          </p:cNvPr>
          <p:cNvSpPr txBox="1"/>
          <p:nvPr/>
        </p:nvSpPr>
        <p:spPr>
          <a:xfrm>
            <a:off x="4746172" y="300369"/>
            <a:ext cx="5541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sz="3200" dirty="0">
                <a:latin typeface="+mj-lt"/>
              </a:rPr>
              <a:t>СВЕТСКИ ДАН ДЕТЕТА</a:t>
            </a:r>
            <a:endParaRPr lang="sr-Latn-RS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86814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xmlns="" id="{2F42DDBB-015A-95AF-D364-F861F26C5CB4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7234869" y="3525292"/>
            <a:ext cx="3841346" cy="2341212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A9265ADD-8146-4A26-A3BD-F775BE9CC5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6235" y="1144659"/>
            <a:ext cx="3365777" cy="2589141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AB7CD87A-C4B4-7670-EE91-5D3E4ACFB8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69683" y="410355"/>
            <a:ext cx="4024859" cy="3018645"/>
          </a:xfrm>
          <a:prstGeom prst="rect">
            <a:avLst/>
          </a:prstGeom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xmlns="" id="{5EC8EC98-4F50-2000-DFC3-A22C3C5616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3285" y="2042730"/>
            <a:ext cx="3124143" cy="4165524"/>
          </a:xfrm>
          <a:prstGeom prst="rect">
            <a:avLst/>
          </a:prstGeom>
        </p:spPr>
      </p:pic>
      <p:sp>
        <p:nvSpPr>
          <p:cNvPr id="9" name="Okvir za tekst 8">
            <a:extLst>
              <a:ext uri="{FF2B5EF4-FFF2-40B4-BE49-F238E27FC236}">
                <a16:creationId xmlns:a16="http://schemas.microsoft.com/office/drawing/2014/main" xmlns="" id="{4EA27172-28D6-B951-AD48-2C38CDC59C8B}"/>
              </a:ext>
            </a:extLst>
          </p:cNvPr>
          <p:cNvSpPr txBox="1"/>
          <p:nvPr/>
        </p:nvSpPr>
        <p:spPr>
          <a:xfrm rot="10800000" flipV="1">
            <a:off x="2319969" y="37389"/>
            <a:ext cx="552268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800" b="1"/>
              <a:t>Фестивал игре “1000 зашто </a:t>
            </a:r>
            <a:r>
              <a:rPr lang="sr-Latn-RS" sz="2800" b="1"/>
              <a:t>–</a:t>
            </a:r>
            <a:r>
              <a:rPr lang="x-none" sz="2800" b="1"/>
              <a:t> 1000 зато”</a:t>
            </a:r>
            <a:endParaRPr lang="sr-Latn-RS" sz="2800" b="1"/>
          </a:p>
        </p:txBody>
      </p:sp>
      <p:sp>
        <p:nvSpPr>
          <p:cNvPr id="2" name="Okvir za tekst 1">
            <a:extLst>
              <a:ext uri="{FF2B5EF4-FFF2-40B4-BE49-F238E27FC236}">
                <a16:creationId xmlns:a16="http://schemas.microsoft.com/office/drawing/2014/main" xmlns="" id="{B5F5FEA1-7F15-47FA-CDA5-7CF8AD658A12}"/>
              </a:ext>
            </a:extLst>
          </p:cNvPr>
          <p:cNvSpPr txBox="1"/>
          <p:nvPr/>
        </p:nvSpPr>
        <p:spPr>
          <a:xfrm>
            <a:off x="3429000" y="3733800"/>
            <a:ext cx="348769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/>
              <a:t>Уз подршку практичара из вртића „Наша радост“ и студената Академије ВМС наша заједница је обележила Светски дан детета. У истраживачким играма су активно учествовали и ученици 4. разреда ОШ „Јован Поповић“ са својом учитељицом Снежаном Марковић.</a:t>
            </a:r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xmlns="" val="15803762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75C2F680-BD19-0BF0-FEA0-D6D6CE97B7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5592" y="2254201"/>
            <a:ext cx="3230133" cy="4306845"/>
          </a:xfrm>
          <a:prstGeom prst="rect">
            <a:avLst/>
          </a:prstGeom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xmlns="" id="{59D75AA7-4FAE-577A-68CB-D71401A11C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214" y="1077417"/>
            <a:ext cx="3542072" cy="4703166"/>
          </a:xfrm>
          <a:prstGeom prst="rect">
            <a:avLst/>
          </a:prstGeom>
        </p:spPr>
      </p:pic>
      <p:pic>
        <p:nvPicPr>
          <p:cNvPr id="8" name="Slika 7">
            <a:extLst>
              <a:ext uri="{FF2B5EF4-FFF2-40B4-BE49-F238E27FC236}">
                <a16:creationId xmlns:a16="http://schemas.microsoft.com/office/drawing/2014/main" xmlns="" id="{FFCF51FB-E065-C514-AD6A-DA6476CB1A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81786" y="3368641"/>
            <a:ext cx="3694154" cy="3489359"/>
          </a:xfrm>
          <a:prstGeom prst="rect">
            <a:avLst/>
          </a:prstGeom>
        </p:spPr>
      </p:pic>
      <p:sp>
        <p:nvSpPr>
          <p:cNvPr id="9" name="Okvir za tekst 8">
            <a:extLst>
              <a:ext uri="{FF2B5EF4-FFF2-40B4-BE49-F238E27FC236}">
                <a16:creationId xmlns:a16="http://schemas.microsoft.com/office/drawing/2014/main" xmlns="" id="{2F76F1DA-D5C9-9B12-92E6-D111AB3074B2}"/>
              </a:ext>
            </a:extLst>
          </p:cNvPr>
          <p:cNvSpPr txBox="1"/>
          <p:nvPr/>
        </p:nvSpPr>
        <p:spPr>
          <a:xfrm rot="10800000" flipV="1">
            <a:off x="2895600" y="152401"/>
            <a:ext cx="490321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800" b="1"/>
              <a:t>Фестивал игре “1000 зашто </a:t>
            </a:r>
            <a:r>
              <a:rPr lang="sr-Latn-RS" sz="2800" b="1" dirty="0"/>
              <a:t>–</a:t>
            </a:r>
            <a:r>
              <a:rPr lang="x-none" sz="2800" b="1"/>
              <a:t> 1000 зато”</a:t>
            </a:r>
            <a:endParaRPr lang="sr-Latn-RS" sz="2800" b="1" dirty="0"/>
          </a:p>
        </p:txBody>
      </p:sp>
      <p:pic>
        <p:nvPicPr>
          <p:cNvPr id="2" name="Slika 1">
            <a:extLst>
              <a:ext uri="{FF2B5EF4-FFF2-40B4-BE49-F238E27FC236}">
                <a16:creationId xmlns:a16="http://schemas.microsoft.com/office/drawing/2014/main" xmlns="" id="{9EAD0DAD-9E78-2FB0-AC95-50D3586254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45459" y="1232044"/>
            <a:ext cx="4780535" cy="1970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20721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C664E0B3-9A44-2121-CBDD-F875D57DAB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238" y="3428999"/>
            <a:ext cx="4394410" cy="3193955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1626B661-FC59-EFF0-34E5-47976C7A30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0851" y="1324428"/>
            <a:ext cx="3463892" cy="1950357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4E36D53D-AD8E-C790-19C0-0B89874B68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48072" y="469187"/>
            <a:ext cx="4699000" cy="2645788"/>
          </a:xfrm>
          <a:prstGeom prst="rect">
            <a:avLst/>
          </a:prstGeom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xmlns="" id="{35425812-E26E-A801-8463-28C99F66A77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51714" y="3428999"/>
            <a:ext cx="2886001" cy="3501572"/>
          </a:xfrm>
          <a:prstGeom prst="rect">
            <a:avLst/>
          </a:prstGeom>
        </p:spPr>
      </p:pic>
      <p:sp>
        <p:nvSpPr>
          <p:cNvPr id="8" name="Okvir za tekst 7">
            <a:extLst>
              <a:ext uri="{FF2B5EF4-FFF2-40B4-BE49-F238E27FC236}">
                <a16:creationId xmlns:a16="http://schemas.microsoft.com/office/drawing/2014/main" xmlns="" id="{1F9EF98B-01A6-6315-53B8-0A1161B078C8}"/>
              </a:ext>
            </a:extLst>
          </p:cNvPr>
          <p:cNvSpPr txBox="1"/>
          <p:nvPr/>
        </p:nvSpPr>
        <p:spPr>
          <a:xfrm>
            <a:off x="9063642" y="4337690"/>
            <a:ext cx="27382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sz="2400"/>
              <a:t>Поклон јабуке за школарце и позив на поновно дружење.</a:t>
            </a:r>
            <a:endParaRPr lang="sr-Latn-RS" sz="2400"/>
          </a:p>
        </p:txBody>
      </p:sp>
      <p:sp>
        <p:nvSpPr>
          <p:cNvPr id="2" name="Okvir za tekst 1">
            <a:extLst>
              <a:ext uri="{FF2B5EF4-FFF2-40B4-BE49-F238E27FC236}">
                <a16:creationId xmlns:a16="http://schemas.microsoft.com/office/drawing/2014/main" xmlns="" id="{BF2D8025-17CE-D6D8-ADCC-C5E5959156F7}"/>
              </a:ext>
            </a:extLst>
          </p:cNvPr>
          <p:cNvSpPr txBox="1"/>
          <p:nvPr/>
        </p:nvSpPr>
        <p:spPr>
          <a:xfrm>
            <a:off x="1425120" y="705751"/>
            <a:ext cx="6213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sz="2400" b="1"/>
              <a:t>Фестивал игре “1000 зашто </a:t>
            </a:r>
            <a:r>
              <a:rPr lang="sr-Latn-RS" sz="2400" b="1"/>
              <a:t>–</a:t>
            </a:r>
            <a:r>
              <a:rPr lang="x-none" sz="2400" b="1"/>
              <a:t> 1000 зато”</a:t>
            </a:r>
            <a:endParaRPr lang="sr-Latn-RS" sz="2400" b="1"/>
          </a:p>
        </p:txBody>
      </p:sp>
    </p:spTree>
    <p:extLst>
      <p:ext uri="{BB962C8B-B14F-4D97-AF65-F5344CB8AC3E}">
        <p14:creationId xmlns:p14="http://schemas.microsoft.com/office/powerpoint/2010/main" xmlns="" val="11446000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228FB2CD-066A-150C-0C17-BBB8A3C6E94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115786"/>
            <a:ext cx="10363826" cy="4675413"/>
          </a:xfrm>
        </p:spPr>
        <p:txBody>
          <a:bodyPr/>
          <a:lstStyle/>
          <a:p>
            <a:r>
              <a:rPr lang="x-none">
                <a:hlinkClick r:id="rId2"/>
              </a:rPr>
              <a:t>https://youtu.be/kqKuFZmz804?feature=shared</a:t>
            </a:r>
            <a:endParaRPr lang="sr-Latn-RS"/>
          </a:p>
          <a:p>
            <a:endParaRPr lang="sr-Latn-RS"/>
          </a:p>
        </p:txBody>
      </p:sp>
      <p:sp>
        <p:nvSpPr>
          <p:cNvPr id="5" name="Naslov 4">
            <a:extLst>
              <a:ext uri="{FF2B5EF4-FFF2-40B4-BE49-F238E27FC236}">
                <a16:creationId xmlns:a16="http://schemas.microsoft.com/office/drawing/2014/main" xmlns="" id="{FBB01AAB-B6EE-37FD-0B2D-A6A8424DE02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836918" y="-163443"/>
            <a:ext cx="10364451" cy="1596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/>
              <a:t>Линк ка снимку фестивала:</a:t>
            </a:r>
            <a:endParaRPr lang="sr-Latn-RS"/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2CFE7CB5-2EE8-E144-4291-ED9C5C294B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071" y="1885137"/>
            <a:ext cx="6966071" cy="4791435"/>
          </a:xfrm>
          <a:prstGeom prst="rect">
            <a:avLst/>
          </a:prstGeom>
        </p:spPr>
      </p:pic>
      <p:sp>
        <p:nvSpPr>
          <p:cNvPr id="2" name="Okvir za tekst 1">
            <a:extLst>
              <a:ext uri="{FF2B5EF4-FFF2-40B4-BE49-F238E27FC236}">
                <a16:creationId xmlns:a16="http://schemas.microsoft.com/office/drawing/2014/main" xmlns="" id="{42342BCF-A37C-573F-CECA-65741A6B7150}"/>
              </a:ext>
            </a:extLst>
          </p:cNvPr>
          <p:cNvSpPr txBox="1"/>
          <p:nvPr/>
        </p:nvSpPr>
        <p:spPr>
          <a:xfrm>
            <a:off x="7528893" y="2438379"/>
            <a:ext cx="332507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sz="2400"/>
              <a:t>Панел лепих речи као артефакт фестивала, који смо попунили уз помоћ деце, ученика, васпитача, студената, стручних сарадника, наставника из Етиопије....</a:t>
            </a:r>
            <a:endParaRPr lang="sr-Latn-RS" sz="2400"/>
          </a:p>
        </p:txBody>
      </p:sp>
    </p:spTree>
    <p:extLst>
      <p:ext uri="{BB962C8B-B14F-4D97-AF65-F5344CB8AC3E}">
        <p14:creationId xmlns:p14="http://schemas.microsoft.com/office/powerpoint/2010/main" xmlns="" val="30120716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98EB83E7-2121-4C93-49E1-998600B68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5953" y="904941"/>
            <a:ext cx="10364451" cy="1596177"/>
          </a:xfrm>
        </p:spPr>
        <p:txBody>
          <a:bodyPr>
            <a:normAutofit fontScale="90000"/>
          </a:bodyPr>
          <a:lstStyle/>
          <a:p>
            <a:r>
              <a:rPr lang="x-none"/>
              <a:t>Поводом овог догађаја, јавности смо се обратили и путем локалних ТВ-станица и њихових портала.</a:t>
            </a:r>
            <a:r>
              <a:rPr lang="sr-Latn-RS"/>
              <a:t/>
            </a:r>
            <a:br>
              <a:rPr lang="sr-Latn-RS"/>
            </a:br>
            <a:endParaRPr lang="sr-Latn-RS"/>
          </a:p>
        </p:txBody>
      </p:sp>
      <p:sp>
        <p:nvSpPr>
          <p:cNvPr id="4" name="Okvir za tekst 3">
            <a:extLst>
              <a:ext uri="{FF2B5EF4-FFF2-40B4-BE49-F238E27FC236}">
                <a16:creationId xmlns:a16="http://schemas.microsoft.com/office/drawing/2014/main" xmlns="" id="{CA91F09C-0AAE-E62C-D7D1-63A7C7A83BC6}"/>
              </a:ext>
            </a:extLst>
          </p:cNvPr>
          <p:cNvSpPr txBox="1"/>
          <p:nvPr/>
        </p:nvSpPr>
        <p:spPr>
          <a:xfrm>
            <a:off x="781957" y="3589110"/>
            <a:ext cx="497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>
                <a:hlinkClick r:id="rId2"/>
              </a:rPr>
              <a:t>https://youtu.be/ZNw6hxgzM4I?feature=shared</a:t>
            </a:r>
            <a:endParaRPr lang="sr-Latn-RS"/>
          </a:p>
          <a:p>
            <a:pPr algn="l"/>
            <a:endParaRPr lang="sr-Latn-RS"/>
          </a:p>
        </p:txBody>
      </p:sp>
      <p:sp>
        <p:nvSpPr>
          <p:cNvPr id="5" name="Okvir za tekst 4">
            <a:extLst>
              <a:ext uri="{FF2B5EF4-FFF2-40B4-BE49-F238E27FC236}">
                <a16:creationId xmlns:a16="http://schemas.microsoft.com/office/drawing/2014/main" xmlns="" id="{B4A7392E-5878-46C3-802B-DAF58998B2EA}"/>
              </a:ext>
            </a:extLst>
          </p:cNvPr>
          <p:cNvSpPr txBox="1"/>
          <p:nvPr/>
        </p:nvSpPr>
        <p:spPr>
          <a:xfrm>
            <a:off x="781957" y="3113461"/>
            <a:ext cx="60966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/>
              <a:t>Више о томе на линку:</a:t>
            </a:r>
            <a:endParaRPr lang="sr-Latn-RS"/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CA1D81EE-DAD6-E0EE-E475-C8BF35D029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285071"/>
            <a:ext cx="6096627" cy="4572929"/>
          </a:xfrm>
          <a:prstGeom prst="rect">
            <a:avLst/>
          </a:prstGeom>
        </p:spPr>
      </p:pic>
      <p:sp>
        <p:nvSpPr>
          <p:cNvPr id="7" name="Okvir za tekst 6">
            <a:extLst>
              <a:ext uri="{FF2B5EF4-FFF2-40B4-BE49-F238E27FC236}">
                <a16:creationId xmlns:a16="http://schemas.microsoft.com/office/drawing/2014/main" xmlns="" id="{75B5F813-0794-CFF2-174C-8020A657C753}"/>
              </a:ext>
            </a:extLst>
          </p:cNvPr>
          <p:cNvSpPr txBox="1"/>
          <p:nvPr/>
        </p:nvSpPr>
        <p:spPr>
          <a:xfrm>
            <a:off x="1632857" y="2607435"/>
            <a:ext cx="876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/>
              <a:t>И документовала наш фестивал.</a:t>
            </a:r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xmlns="" val="37574646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7C0474EB-A8B4-3E32-CA23-A202BC93F5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571" y="235858"/>
            <a:ext cx="8681357" cy="6209182"/>
          </a:xfrm>
          <a:prstGeom prst="rect">
            <a:avLst/>
          </a:prstGeom>
        </p:spPr>
      </p:pic>
      <p:sp>
        <p:nvSpPr>
          <p:cNvPr id="5" name="Okvir za tekst 4">
            <a:extLst>
              <a:ext uri="{FF2B5EF4-FFF2-40B4-BE49-F238E27FC236}">
                <a16:creationId xmlns:a16="http://schemas.microsoft.com/office/drawing/2014/main" xmlns="" id="{F486C3E7-1B0C-DF26-A919-958ECA42274C}"/>
              </a:ext>
            </a:extLst>
          </p:cNvPr>
          <p:cNvSpPr txBox="1"/>
          <p:nvPr/>
        </p:nvSpPr>
        <p:spPr>
          <a:xfrm>
            <a:off x="9136744" y="1084027"/>
            <a:ext cx="265611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sz="2400"/>
              <a:t>Током фестивала посетили су нас и наставници из Етиопије. </a:t>
            </a:r>
            <a:endParaRPr lang="sr-Latn-RS" sz="2400"/>
          </a:p>
          <a:p>
            <a:pPr algn="l"/>
            <a:endParaRPr lang="sr-Latn-RS" sz="2400"/>
          </a:p>
          <a:p>
            <a:pPr algn="l"/>
            <a:r>
              <a:rPr lang="x-none" sz="2400"/>
              <a:t>Више о томе на линку:</a:t>
            </a:r>
            <a:endParaRPr lang="sr-Latn-RS" sz="2400"/>
          </a:p>
        </p:txBody>
      </p:sp>
      <p:sp>
        <p:nvSpPr>
          <p:cNvPr id="6" name="Okvir za tekst 5">
            <a:extLst>
              <a:ext uri="{FF2B5EF4-FFF2-40B4-BE49-F238E27FC236}">
                <a16:creationId xmlns:a16="http://schemas.microsoft.com/office/drawing/2014/main" xmlns="" id="{AF0FE6D2-969B-7F6E-CCA1-BB2ACC26CF77}"/>
              </a:ext>
            </a:extLst>
          </p:cNvPr>
          <p:cNvSpPr txBox="1"/>
          <p:nvPr/>
        </p:nvSpPr>
        <p:spPr>
          <a:xfrm>
            <a:off x="9300030" y="4065813"/>
            <a:ext cx="24928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>
                <a:hlinkClick r:id="rId3"/>
              </a:rPr>
              <a:t>https://youtu.be/F6bhUoPNj_Y?feature=shared</a:t>
            </a:r>
            <a:endParaRPr lang="sr-Latn-RS"/>
          </a:p>
          <a:p>
            <a:pPr algn="l"/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xmlns="" val="38514566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57D2B11B-8E00-8BCE-6B94-019A4344C6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248257"/>
            <a:ext cx="10364451" cy="1596177"/>
          </a:xfrm>
        </p:spPr>
        <p:txBody>
          <a:bodyPr/>
          <a:lstStyle/>
          <a:p>
            <a:r>
              <a:rPr lang="x-none"/>
              <a:t>Одржани су и клубови за родитеље</a:t>
            </a:r>
            <a:endParaRPr lang="sr-Latn-RS"/>
          </a:p>
        </p:txBody>
      </p:sp>
      <p:sp>
        <p:nvSpPr>
          <p:cNvPr id="6" name="Okvir za tekst 5">
            <a:extLst>
              <a:ext uri="{FF2B5EF4-FFF2-40B4-BE49-F238E27FC236}">
                <a16:creationId xmlns:a16="http://schemas.microsoft.com/office/drawing/2014/main" xmlns="" id="{2BF827FE-37CF-0B42-2B10-051783B7437F}"/>
              </a:ext>
            </a:extLst>
          </p:cNvPr>
          <p:cNvSpPr txBox="1"/>
          <p:nvPr/>
        </p:nvSpPr>
        <p:spPr>
          <a:xfrm rot="10800000" flipV="1">
            <a:off x="734786" y="1613602"/>
            <a:ext cx="52614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400"/>
              <a:t>У новембру је одржана </a:t>
            </a:r>
            <a:r>
              <a:rPr lang="x-none" sz="2400" smtClean="0"/>
              <a:t>радиони</a:t>
            </a:r>
            <a:r>
              <a:rPr lang="sr-Cyrl-RS" sz="2400" dirty="0" smtClean="0"/>
              <a:t>ц</a:t>
            </a:r>
            <a:r>
              <a:rPr lang="x-none" sz="2400" smtClean="0"/>
              <a:t>а </a:t>
            </a:r>
            <a:r>
              <a:rPr lang="x-none" sz="2400"/>
              <a:t>“Лоптица скочица” са децом и родитељима млађе јаслене групе.</a:t>
            </a:r>
            <a:endParaRPr lang="sr-Latn-RS" sz="2400" dirty="0"/>
          </a:p>
        </p:txBody>
      </p:sp>
      <p:pic>
        <p:nvPicPr>
          <p:cNvPr id="3" name="Slika 2">
            <a:extLst>
              <a:ext uri="{FF2B5EF4-FFF2-40B4-BE49-F238E27FC236}">
                <a16:creationId xmlns:a16="http://schemas.microsoft.com/office/drawing/2014/main" xmlns="" id="{73D4D2F7-82D2-378A-B2F4-14BC287A8A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39357"/>
            <a:ext cx="6704472" cy="4005369"/>
          </a:xfrm>
          <a:prstGeom prst="rect">
            <a:avLst/>
          </a:prstGeom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xmlns="" id="{53D918F5-F304-3A55-6936-4204A66393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1329" y="2004786"/>
            <a:ext cx="5674801" cy="4853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239196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6C87B58C-6238-F3EB-5017-07E8D35D87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Састанак тима за стручно усавршавање</a:t>
            </a:r>
            <a:endParaRPr lang="sr-Latn-RS"/>
          </a:p>
        </p:txBody>
      </p:sp>
      <p:sp>
        <p:nvSpPr>
          <p:cNvPr id="3" name="Čuvar mesta za sadržaj 2">
            <a:extLst>
              <a:ext uri="{FF2B5EF4-FFF2-40B4-BE49-F238E27FC236}">
                <a16:creationId xmlns:a16="http://schemas.microsoft.com/office/drawing/2014/main" xmlns="" id="{B95725ED-6DF1-81A8-F98C-EE8F7AFA78D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303845" y="2008792"/>
            <a:ext cx="10363826" cy="3424107"/>
          </a:xfrm>
        </p:spPr>
        <p:txBody>
          <a:bodyPr/>
          <a:lstStyle/>
          <a:p>
            <a:r>
              <a:rPr lang="x-none"/>
              <a:t>Редовно се одржавају састанци тимова за стручно усавршавање како на нивоу вртића “Лептирић” и “Лане” тако и на нивоу свих вртића у Крушевцу.</a:t>
            </a:r>
            <a:endParaRPr lang="sr-Latn-RS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6A4255EA-E5EF-D76D-CCDF-2E825A1926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04969"/>
            <a:ext cx="3612444" cy="3253031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D50265AD-A4C1-D162-7F16-CA3A08DD32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2444" y="3604969"/>
            <a:ext cx="5094964" cy="3284771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E5996A85-EBD6-55D6-54DE-6DD7BC8F2C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7408" y="3589946"/>
            <a:ext cx="3483966" cy="3367840"/>
          </a:xfrm>
          <a:prstGeom prst="rect">
            <a:avLst/>
          </a:prstGeom>
        </p:spPr>
      </p:pic>
      <p:sp>
        <p:nvSpPr>
          <p:cNvPr id="7" name="Okvir za tekst 6">
            <a:extLst>
              <a:ext uri="{FF2B5EF4-FFF2-40B4-BE49-F238E27FC236}">
                <a16:creationId xmlns:a16="http://schemas.microsoft.com/office/drawing/2014/main" xmlns="" id="{458D75EA-FBD9-98F2-4F96-7FB910CB2FAD}"/>
              </a:ext>
            </a:extLst>
          </p:cNvPr>
          <p:cNvSpPr txBox="1"/>
          <p:nvPr/>
        </p:nvSpPr>
        <p:spPr>
          <a:xfrm>
            <a:off x="4581340" y="2791366"/>
            <a:ext cx="58855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/>
              <a:t>Састанак тима у вртићи “Невен” : </a:t>
            </a:r>
            <a:r>
              <a:rPr lang="x-none">
                <a:hlinkClick r:id="rId5"/>
              </a:rPr>
              <a:t>https://youtu.be/ND4s4VrJPhk?feature=shared</a:t>
            </a:r>
            <a:endParaRPr lang="sr-Latn-RS"/>
          </a:p>
          <a:p>
            <a:pPr algn="l"/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xmlns="" val="16758169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34F37CFD-ECF5-9810-966A-27209E23E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Стручно усавршавање запослених на нивоу  вртића</a:t>
            </a:r>
            <a:endParaRPr lang="sr-Latn-RS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FABE8D3A-496C-7CD2-F0D8-B41BE357C4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5643" y="3910062"/>
            <a:ext cx="4318000" cy="2926054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509AB17D-8E19-6F43-39B1-B6B4F02E44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2282" y="2214695"/>
            <a:ext cx="3665556" cy="2509706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62AE8672-3FF2-7691-607C-9EFEA9CDF5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000" y="3500307"/>
            <a:ext cx="3647477" cy="3185336"/>
          </a:xfrm>
          <a:prstGeom prst="rect">
            <a:avLst/>
          </a:prstGeom>
        </p:spPr>
      </p:pic>
      <p:sp>
        <p:nvSpPr>
          <p:cNvPr id="7" name="Okvir za tekst 6">
            <a:extLst>
              <a:ext uri="{FF2B5EF4-FFF2-40B4-BE49-F238E27FC236}">
                <a16:creationId xmlns:a16="http://schemas.microsoft.com/office/drawing/2014/main" xmlns="" id="{4BD303BB-45CB-1D88-82A2-D71B2DC934D2}"/>
              </a:ext>
            </a:extLst>
          </p:cNvPr>
          <p:cNvSpPr txBox="1"/>
          <p:nvPr/>
        </p:nvSpPr>
        <p:spPr>
          <a:xfrm>
            <a:off x="4038600" y="4876800"/>
            <a:ext cx="3581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sz="2400"/>
              <a:t>Током новембра имали смо хоризонталне размене и заједнице учења у нашем вртићу.</a:t>
            </a:r>
            <a:endParaRPr lang="sr-Latn-RS" sz="2400" dirty="0"/>
          </a:p>
        </p:txBody>
      </p:sp>
    </p:spTree>
    <p:extLst>
      <p:ext uri="{BB962C8B-B14F-4D97-AF65-F5344CB8AC3E}">
        <p14:creationId xmlns:p14="http://schemas.microsoft.com/office/powerpoint/2010/main" xmlns="" val="10222751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7306D7AA-892A-9570-6C29-05587DC2DB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1" y="1981200"/>
            <a:ext cx="7010399" cy="4838169"/>
          </a:xfrm>
          <a:prstGeom prst="rect">
            <a:avLst/>
          </a:prstGeom>
        </p:spPr>
      </p:pic>
      <p:sp>
        <p:nvSpPr>
          <p:cNvPr id="6" name="Okvir za tekst 5">
            <a:extLst>
              <a:ext uri="{FF2B5EF4-FFF2-40B4-BE49-F238E27FC236}">
                <a16:creationId xmlns:a16="http://schemas.microsoft.com/office/drawing/2014/main" xmlns="" id="{3AD8E7DC-4625-8021-944A-74AA26CCF62C}"/>
              </a:ext>
            </a:extLst>
          </p:cNvPr>
          <p:cNvSpPr txBox="1"/>
          <p:nvPr/>
        </p:nvSpPr>
        <p:spPr>
          <a:xfrm>
            <a:off x="1161242" y="381000"/>
            <a:ext cx="100601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400"/>
              <a:t>ЗАЈЕДНИЦА </a:t>
            </a:r>
            <a:r>
              <a:rPr lang="x-none" sz="2400" smtClean="0"/>
              <a:t>УЧЕЊА КОЈА ЈЕ </a:t>
            </a:r>
            <a:r>
              <a:rPr lang="x-none" sz="2400" dirty="0"/>
              <a:t>РАЛИЗОВАНА У ВРТИЋУ </a:t>
            </a:r>
            <a:r>
              <a:rPr lang="x-none" sz="2400"/>
              <a:t>“</a:t>
            </a:r>
            <a:r>
              <a:rPr lang="x-none" sz="2400" smtClean="0"/>
              <a:t>НЕВЕН” НА КОМ СУ ПРИСУСТВОВАЛИ И </a:t>
            </a:r>
            <a:r>
              <a:rPr lang="x-none" sz="2400" dirty="0"/>
              <a:t>ВАСПИТАЧИ ИЗ НАШИХ ВРТИЋА “ЛЕПТИРИЋ” И “ЛАНЕ”</a:t>
            </a:r>
            <a:endParaRPr lang="sr-Latn-RS" sz="2400" dirty="0"/>
          </a:p>
        </p:txBody>
      </p:sp>
      <p:sp>
        <p:nvSpPr>
          <p:cNvPr id="7" name="Okvir za tekst 6">
            <a:extLst>
              <a:ext uri="{FF2B5EF4-FFF2-40B4-BE49-F238E27FC236}">
                <a16:creationId xmlns:a16="http://schemas.microsoft.com/office/drawing/2014/main" xmlns="" id="{239EFE45-ED2B-077E-A459-846AB25955D3}"/>
              </a:ext>
            </a:extLst>
          </p:cNvPr>
          <p:cNvSpPr txBox="1"/>
          <p:nvPr/>
        </p:nvSpPr>
        <p:spPr>
          <a:xfrm>
            <a:off x="1941385" y="1447801"/>
            <a:ext cx="61939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>
                <a:hlinkClick r:id="rId3"/>
              </a:rPr>
              <a:t>https://</a:t>
            </a:r>
            <a:r>
              <a:rPr lang="x-none" smtClean="0">
                <a:hlinkClick r:id="rId3"/>
              </a:rPr>
              <a:t>youtube.com/shorts/4BSBTE8ovmE?feature=shared</a:t>
            </a:r>
            <a:endParaRPr lang="sr-Latn-RS" dirty="0" smtClean="0"/>
          </a:p>
          <a:p>
            <a:pPr algn="l"/>
            <a:endParaRPr lang="sr-Latn-RS" dirty="0" smtClean="0"/>
          </a:p>
          <a:p>
            <a:pPr algn="l"/>
            <a:endParaRPr lang="sr-Latn-RS" dirty="0"/>
          </a:p>
          <a:p>
            <a:pPr algn="l"/>
            <a:endParaRPr lang="sr-Latn-RS" dirty="0"/>
          </a:p>
        </p:txBody>
      </p:sp>
      <p:sp>
        <p:nvSpPr>
          <p:cNvPr id="8" name="Okvir za tekst 7">
            <a:extLst>
              <a:ext uri="{FF2B5EF4-FFF2-40B4-BE49-F238E27FC236}">
                <a16:creationId xmlns:a16="http://schemas.microsoft.com/office/drawing/2014/main" xmlns="" id="{A86E0534-5000-146E-47C6-06B95506449E}"/>
              </a:ext>
            </a:extLst>
          </p:cNvPr>
          <p:cNvSpPr txBox="1"/>
          <p:nvPr/>
        </p:nvSpPr>
        <p:spPr>
          <a:xfrm>
            <a:off x="1161242" y="1447800"/>
            <a:ext cx="5329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/>
              <a:t>ЛИНК:</a:t>
            </a:r>
            <a:endParaRPr lang="sr-Latn-RS"/>
          </a:p>
        </p:txBody>
      </p:sp>
      <p:pic>
        <p:nvPicPr>
          <p:cNvPr id="9" name="Picture 8" descr="Snimak ekrana 2025-12-05 173306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000" y="1905000"/>
            <a:ext cx="4419600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25140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38528049-F89B-CF74-1D78-22EEA66E7E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663821"/>
            <a:ext cx="10364451" cy="631580"/>
          </a:xfrm>
        </p:spPr>
        <p:txBody>
          <a:bodyPr>
            <a:normAutofit fontScale="90000"/>
          </a:bodyPr>
          <a:lstStyle/>
          <a:p>
            <a:r>
              <a:rPr lang="sr-Latn-RS" sz="2400" dirty="0" err="1"/>
              <a:t>Заједнице</a:t>
            </a:r>
            <a:r>
              <a:rPr lang="sr-Latn-RS" sz="2400" dirty="0"/>
              <a:t> </a:t>
            </a:r>
            <a:r>
              <a:rPr lang="sr-Latn-RS" sz="2400" dirty="0" err="1"/>
              <a:t>учења</a:t>
            </a:r>
            <a:r>
              <a:rPr lang="sr-Latn-RS" sz="2400" dirty="0"/>
              <a:t> </a:t>
            </a:r>
            <a:r>
              <a:rPr lang="sr-Latn-RS" sz="2400" dirty="0" err="1"/>
              <a:t>васпитача</a:t>
            </a:r>
            <a:r>
              <a:rPr lang="sr-Latn-RS" sz="2400" dirty="0"/>
              <a:t>, </a:t>
            </a:r>
            <a:r>
              <a:rPr lang="sr-Latn-RS" sz="2400" dirty="0" err="1"/>
              <a:t>реализатора</a:t>
            </a:r>
            <a:r>
              <a:rPr lang="sr-Latn-RS" sz="2400" dirty="0"/>
              <a:t> </a:t>
            </a:r>
            <a:r>
              <a:rPr lang="sr-Latn-RS" sz="2400" dirty="0" err="1"/>
              <a:t>Програма</a:t>
            </a:r>
            <a:r>
              <a:rPr lang="sr-Latn-RS" sz="2400" dirty="0"/>
              <a:t> </a:t>
            </a:r>
            <a:r>
              <a:rPr lang="sr-Latn-RS" sz="2400" dirty="0" err="1"/>
              <a:t>рада</a:t>
            </a:r>
            <a:r>
              <a:rPr lang="sr-Latn-RS" sz="2400" dirty="0"/>
              <a:t> </a:t>
            </a:r>
            <a:r>
              <a:rPr lang="sr-Latn-RS" sz="2400" dirty="0" err="1"/>
              <a:t>са</a:t>
            </a:r>
            <a:r>
              <a:rPr lang="sr-Latn-RS" sz="2400" dirty="0"/>
              <a:t> </a:t>
            </a:r>
            <a:r>
              <a:rPr lang="sr-Latn-RS" sz="2400" dirty="0" err="1"/>
              <a:t>децом</a:t>
            </a:r>
            <a:r>
              <a:rPr lang="sr-Latn-RS" sz="2400" dirty="0"/>
              <a:t> у </a:t>
            </a:r>
            <a:r>
              <a:rPr lang="sr-Latn-RS" sz="2400" dirty="0" err="1"/>
              <a:t>години</a:t>
            </a:r>
            <a:r>
              <a:rPr lang="sr-Latn-RS" sz="2400" dirty="0"/>
              <a:t> </a:t>
            </a:r>
            <a:r>
              <a:rPr lang="sr-Latn-RS" sz="2400" dirty="0" err="1"/>
              <a:t>пред</a:t>
            </a:r>
            <a:r>
              <a:rPr lang="sr-Latn-RS" sz="2400" dirty="0"/>
              <a:t> </a:t>
            </a:r>
            <a:r>
              <a:rPr lang="sr-Latn-RS" sz="2400" dirty="0" err="1"/>
              <a:t>полазак</a:t>
            </a:r>
            <a:r>
              <a:rPr lang="sr-Latn-RS" sz="2400" dirty="0"/>
              <a:t> у </a:t>
            </a:r>
            <a:r>
              <a:rPr lang="sr-Latn-RS" sz="2400" dirty="0" err="1"/>
              <a:t>школу</a:t>
            </a:r>
            <a:endParaRPr lang="sr-Latn-RS" sz="2400" dirty="0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55876445-197A-98A3-2D4A-FB1A6BB72F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2057400"/>
            <a:ext cx="6293757" cy="4800600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3DF2B459-60FE-59BB-DA97-8F6CBDD1DA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9400" y="2057400"/>
            <a:ext cx="5397500" cy="2362200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CEEA6836-029B-5FCA-892E-F73D95FB7B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9400" y="4343400"/>
            <a:ext cx="5397500" cy="2392671"/>
          </a:xfrm>
          <a:prstGeom prst="rect">
            <a:avLst/>
          </a:prstGeom>
        </p:spPr>
      </p:pic>
      <p:sp>
        <p:nvSpPr>
          <p:cNvPr id="7" name="Okvir za tekst 6">
            <a:extLst>
              <a:ext uri="{FF2B5EF4-FFF2-40B4-BE49-F238E27FC236}">
                <a16:creationId xmlns:a16="http://schemas.microsoft.com/office/drawing/2014/main" xmlns="" id="{18CC5288-88ED-59C5-49A4-70B554BE68ED}"/>
              </a:ext>
            </a:extLst>
          </p:cNvPr>
          <p:cNvSpPr txBox="1"/>
          <p:nvPr/>
        </p:nvSpPr>
        <p:spPr>
          <a:xfrm flipH="1">
            <a:off x="589643" y="1508258"/>
            <a:ext cx="2911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sr-Latn-RS" dirty="0" err="1"/>
              <a:t>Линк</a:t>
            </a:r>
            <a:r>
              <a:rPr lang="sr-Latn-RS" dirty="0"/>
              <a:t>:</a:t>
            </a:r>
          </a:p>
        </p:txBody>
      </p:sp>
      <p:sp>
        <p:nvSpPr>
          <p:cNvPr id="8" name="Okvir za tekst 7">
            <a:extLst>
              <a:ext uri="{FF2B5EF4-FFF2-40B4-BE49-F238E27FC236}">
                <a16:creationId xmlns:a16="http://schemas.microsoft.com/office/drawing/2014/main" xmlns="" id="{98B29E04-3CFB-EB39-35C2-B74BA8C0F770}"/>
              </a:ext>
            </a:extLst>
          </p:cNvPr>
          <p:cNvSpPr txBox="1"/>
          <p:nvPr/>
        </p:nvSpPr>
        <p:spPr>
          <a:xfrm>
            <a:off x="1416957" y="1447800"/>
            <a:ext cx="34598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sr-Latn-RS" dirty="0">
                <a:hlinkClick r:id="rId5"/>
              </a:rPr>
              <a:t>https://youtu.be/96xXqXUaZBI?feature=shared</a:t>
            </a:r>
            <a:endParaRPr lang="sr-Latn-RS" dirty="0"/>
          </a:p>
          <a:p>
            <a:pPr algn="l"/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xmlns="" val="39516501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095B94CD-1735-FC1F-A9E4-12BB493050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228601"/>
            <a:ext cx="10364451" cy="1219199"/>
          </a:xfrm>
        </p:spPr>
        <p:txBody>
          <a:bodyPr>
            <a:normAutofit/>
          </a:bodyPr>
          <a:lstStyle/>
          <a:p>
            <a:r>
              <a:rPr lang="sr-Latn-RS" sz="2400" dirty="0" err="1"/>
              <a:t>МедИцинске</a:t>
            </a:r>
            <a:r>
              <a:rPr lang="sr-Latn-RS" sz="2400" dirty="0"/>
              <a:t> </a:t>
            </a:r>
            <a:r>
              <a:rPr lang="sr-Latn-RS" sz="2400" dirty="0" err="1"/>
              <a:t>сестре</a:t>
            </a:r>
            <a:r>
              <a:rPr lang="sr-Latn-RS" sz="2400" dirty="0"/>
              <a:t> </a:t>
            </a:r>
            <a:r>
              <a:rPr lang="sr-Latn-RS" sz="2400" dirty="0" err="1"/>
              <a:t>васпитачи</a:t>
            </a:r>
            <a:r>
              <a:rPr lang="sr-Latn-RS" sz="2400" dirty="0"/>
              <a:t> </a:t>
            </a:r>
            <a:r>
              <a:rPr lang="az-Cyrl-AZ" sz="2400" dirty="0"/>
              <a:t>И</a:t>
            </a:r>
            <a:r>
              <a:rPr lang="sr-Latn-RS" sz="2400" dirty="0"/>
              <a:t> </a:t>
            </a:r>
            <a:r>
              <a:rPr lang="sr-Latn-RS" sz="2400" dirty="0" err="1"/>
              <a:t>стрУЧНИ</a:t>
            </a:r>
            <a:r>
              <a:rPr lang="sr-Latn-RS" sz="2400" dirty="0"/>
              <a:t> САРАДНИЦИ у </a:t>
            </a:r>
            <a:r>
              <a:rPr lang="sr-Latn-RS" sz="2400" dirty="0" err="1"/>
              <a:t>размени</a:t>
            </a:r>
            <a:r>
              <a:rPr lang="sr-Latn-RS" sz="2400" dirty="0"/>
              <a:t> </a:t>
            </a:r>
            <a:r>
              <a:rPr lang="sr-Latn-RS" sz="2400" dirty="0" err="1"/>
              <a:t>увида</a:t>
            </a:r>
            <a:r>
              <a:rPr lang="sr-Latn-RS" sz="2400" dirty="0"/>
              <a:t> о </a:t>
            </a:r>
            <a:r>
              <a:rPr lang="sr-Latn-RS" sz="2400" dirty="0" err="1"/>
              <a:t>развијању</a:t>
            </a:r>
            <a:r>
              <a:rPr lang="sr-Latn-RS" sz="2400" dirty="0"/>
              <a:t> </a:t>
            </a:r>
            <a:r>
              <a:rPr lang="sr-Latn-RS" sz="2400" dirty="0" err="1"/>
              <a:t>реалног</a:t>
            </a:r>
            <a:r>
              <a:rPr lang="sr-Latn-RS" sz="2400" dirty="0"/>
              <a:t> </a:t>
            </a:r>
            <a:r>
              <a:rPr lang="sr-Latn-RS" sz="2400" dirty="0" err="1"/>
              <a:t>програма</a:t>
            </a:r>
            <a:endParaRPr lang="sr-Latn-RS" sz="2400" dirty="0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150B0C8C-32D5-DEB9-789E-EAFC82443F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9400" y="1295400"/>
            <a:ext cx="5334000" cy="2667000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2D2F83F9-D74B-5AA6-215F-20E0C6276F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2057400"/>
            <a:ext cx="6351357" cy="4648200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46C22892-FB97-5255-EE88-C531EFF376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2482" y="4181880"/>
            <a:ext cx="5519518" cy="2736761"/>
          </a:xfrm>
          <a:prstGeom prst="rect">
            <a:avLst/>
          </a:prstGeom>
        </p:spPr>
      </p:pic>
      <p:sp>
        <p:nvSpPr>
          <p:cNvPr id="7" name="Okvir za tekst 6">
            <a:extLst>
              <a:ext uri="{FF2B5EF4-FFF2-40B4-BE49-F238E27FC236}">
                <a16:creationId xmlns:a16="http://schemas.microsoft.com/office/drawing/2014/main" xmlns="" id="{050EECDB-11D1-B656-1043-FCAB3EC27CD7}"/>
              </a:ext>
            </a:extLst>
          </p:cNvPr>
          <p:cNvSpPr txBox="1"/>
          <p:nvPr/>
        </p:nvSpPr>
        <p:spPr>
          <a:xfrm>
            <a:off x="269008" y="1371600"/>
            <a:ext cx="54459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sr-Latn-RS" dirty="0" err="1"/>
              <a:t>Линк</a:t>
            </a:r>
            <a:r>
              <a:rPr lang="sr-Latn-RS" dirty="0"/>
              <a:t>:</a:t>
            </a:r>
          </a:p>
        </p:txBody>
      </p:sp>
      <p:sp>
        <p:nvSpPr>
          <p:cNvPr id="9" name="Rectangle 8"/>
          <p:cNvSpPr/>
          <p:nvPr/>
        </p:nvSpPr>
        <p:spPr>
          <a:xfrm rot="10800000" flipV="1">
            <a:off x="685800" y="1524000"/>
            <a:ext cx="4343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dirty="0" smtClean="0">
                <a:hlinkClick r:id="rId5"/>
              </a:rPr>
              <a:t>https://youtu.be/BtT9FkjLInU?feature=shared</a:t>
            </a:r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xmlns="" val="32555027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C3A23898-8586-09A3-49CD-A394321A07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175499"/>
            <a:ext cx="10364451" cy="1043701"/>
          </a:xfrm>
        </p:spPr>
        <p:txBody>
          <a:bodyPr>
            <a:normAutofit/>
          </a:bodyPr>
          <a:lstStyle/>
          <a:p>
            <a:r>
              <a:rPr lang="x-none" sz="2400"/>
              <a:t>Васпитно образовно веће у вртићу “Невен”</a:t>
            </a:r>
            <a:endParaRPr lang="sr-Latn-RS" sz="2400" dirty="0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0B6EFF7B-2363-88AC-1157-37630F2732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571" y="4038600"/>
            <a:ext cx="4978437" cy="2643901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257B9B39-4409-02AA-9462-A60F2E68E8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44876" y="2660829"/>
            <a:ext cx="3520123" cy="4197171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F6FC6A70-36B2-7BAA-7A4D-77C1518453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57800" y="3066115"/>
            <a:ext cx="3187700" cy="3616386"/>
          </a:xfrm>
          <a:prstGeom prst="rect">
            <a:avLst/>
          </a:prstGeom>
        </p:spPr>
      </p:pic>
      <p:sp>
        <p:nvSpPr>
          <p:cNvPr id="7" name="Okvir za tekst 6">
            <a:extLst>
              <a:ext uri="{FF2B5EF4-FFF2-40B4-BE49-F238E27FC236}">
                <a16:creationId xmlns:a16="http://schemas.microsoft.com/office/drawing/2014/main" xmlns="" id="{D12915B5-7BD7-CCA8-9067-6601D26A626D}"/>
              </a:ext>
            </a:extLst>
          </p:cNvPr>
          <p:cNvSpPr txBox="1"/>
          <p:nvPr/>
        </p:nvSpPr>
        <p:spPr>
          <a:xfrm>
            <a:off x="115071" y="1437754"/>
            <a:ext cx="554264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sz="2400"/>
              <a:t>Запослени су присуствовали на већу на коме су представљени стручни радови: Менторство- приказ водича за васпитаче у предшколским установама и Оквир дигиталних компетенција васпитача са примерима из праксе.</a:t>
            </a:r>
            <a:endParaRPr lang="sr-Latn-RS" sz="2400" dirty="0"/>
          </a:p>
        </p:txBody>
      </p:sp>
      <p:sp>
        <p:nvSpPr>
          <p:cNvPr id="8" name="Okvir za tekst 7">
            <a:extLst>
              <a:ext uri="{FF2B5EF4-FFF2-40B4-BE49-F238E27FC236}">
                <a16:creationId xmlns:a16="http://schemas.microsoft.com/office/drawing/2014/main" xmlns="" id="{B9F5F137-D8C3-0E0D-F682-45EAADE029E0}"/>
              </a:ext>
            </a:extLst>
          </p:cNvPr>
          <p:cNvSpPr txBox="1"/>
          <p:nvPr/>
        </p:nvSpPr>
        <p:spPr>
          <a:xfrm>
            <a:off x="6031978" y="2009392"/>
            <a:ext cx="2039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/>
              <a:t>Линк:</a:t>
            </a:r>
            <a:endParaRPr lang="sr-Latn-RS"/>
          </a:p>
        </p:txBody>
      </p:sp>
      <p:sp>
        <p:nvSpPr>
          <p:cNvPr id="3" name="Okvir za tekst 2">
            <a:extLst>
              <a:ext uri="{FF2B5EF4-FFF2-40B4-BE49-F238E27FC236}">
                <a16:creationId xmlns:a16="http://schemas.microsoft.com/office/drawing/2014/main" xmlns="" id="{CB10C53A-8338-7147-DDE0-8D39AEEFEA5C}"/>
              </a:ext>
            </a:extLst>
          </p:cNvPr>
          <p:cNvSpPr txBox="1"/>
          <p:nvPr/>
        </p:nvSpPr>
        <p:spPr>
          <a:xfrm>
            <a:off x="6739161" y="1993968"/>
            <a:ext cx="49992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>
                <a:hlinkClick r:id="rId5"/>
              </a:rPr>
              <a:t>https://youtu.be/ifxPbH0DNWQ?feature=shared</a:t>
            </a:r>
            <a:endParaRPr lang="sr-Latn-RS"/>
          </a:p>
          <a:p>
            <a:pPr algn="l"/>
            <a:endParaRPr lang="sr-Latn-RS"/>
          </a:p>
        </p:txBody>
      </p:sp>
      <p:sp>
        <p:nvSpPr>
          <p:cNvPr id="9" name="Okvir za tekst 8">
            <a:extLst>
              <a:ext uri="{FF2B5EF4-FFF2-40B4-BE49-F238E27FC236}">
                <a16:creationId xmlns:a16="http://schemas.microsoft.com/office/drawing/2014/main" xmlns="" id="{3D41EBA9-511F-92DD-09A4-9FA5CD337A12}"/>
              </a:ext>
            </a:extLst>
          </p:cNvPr>
          <p:cNvSpPr txBox="1"/>
          <p:nvPr/>
        </p:nvSpPr>
        <p:spPr>
          <a:xfrm>
            <a:off x="5181600" y="2514600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sr-Latn-RS"/>
          </a:p>
        </p:txBody>
      </p:sp>
      <p:pic>
        <p:nvPicPr>
          <p:cNvPr id="10" name="Slika 5">
            <a:extLst>
              <a:ext uri="{FF2B5EF4-FFF2-40B4-BE49-F238E27FC236}">
                <a16:creationId xmlns:a16="http://schemas.microsoft.com/office/drawing/2014/main" xmlns="" id="{F6FC6A70-36B2-7BAA-7A4D-77C1518453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57800" y="3124200"/>
            <a:ext cx="3187700" cy="3616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41641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B54FB787-46FC-4AD3-87BD-0585B2FF15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772" y="1828801"/>
            <a:ext cx="4534442" cy="4769360"/>
          </a:xfrm>
          <a:prstGeom prst="rect">
            <a:avLst/>
          </a:prstGeom>
        </p:spPr>
      </p:pic>
      <p:sp>
        <p:nvSpPr>
          <p:cNvPr id="3" name="Okvir za tekst 2">
            <a:extLst>
              <a:ext uri="{FF2B5EF4-FFF2-40B4-BE49-F238E27FC236}">
                <a16:creationId xmlns:a16="http://schemas.microsoft.com/office/drawing/2014/main" xmlns="" id="{F1F9AE5D-05AD-3A19-53B3-61F41661D863}"/>
              </a:ext>
            </a:extLst>
          </p:cNvPr>
          <p:cNvSpPr txBox="1"/>
          <p:nvPr/>
        </p:nvSpPr>
        <p:spPr>
          <a:xfrm>
            <a:off x="5181600" y="2514600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sr-Latn-RS"/>
          </a:p>
        </p:txBody>
      </p:sp>
      <p:sp>
        <p:nvSpPr>
          <p:cNvPr id="6" name="Okvir za tekst 5">
            <a:extLst>
              <a:ext uri="{FF2B5EF4-FFF2-40B4-BE49-F238E27FC236}">
                <a16:creationId xmlns:a16="http://schemas.microsoft.com/office/drawing/2014/main" xmlns="" id="{9064F7B2-4F51-B703-E5FD-5F55ECD414E8}"/>
              </a:ext>
            </a:extLst>
          </p:cNvPr>
          <p:cNvSpPr txBox="1"/>
          <p:nvPr/>
        </p:nvSpPr>
        <p:spPr>
          <a:xfrm>
            <a:off x="5240564" y="2715381"/>
            <a:ext cx="691968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/>
              <a:t>
</a:t>
            </a:r>
            <a:r>
              <a:rPr lang="x-none" sz="2400"/>
              <a:t>Размена увида практичара, услов унапређивања квалитета рада на коме је присуствовала и Јелена Трипковић, главни васпитач вртића “ Лептирић” и “Лане”</a:t>
            </a:r>
            <a:endParaRPr lang="sr-Latn-RS" sz="2400"/>
          </a:p>
        </p:txBody>
      </p:sp>
      <p:sp>
        <p:nvSpPr>
          <p:cNvPr id="7" name="Okvir za tekst 6">
            <a:extLst>
              <a:ext uri="{FF2B5EF4-FFF2-40B4-BE49-F238E27FC236}">
                <a16:creationId xmlns:a16="http://schemas.microsoft.com/office/drawing/2014/main" xmlns="" id="{C23320AC-C950-4618-0426-9C6F67642BD1}"/>
              </a:ext>
            </a:extLst>
          </p:cNvPr>
          <p:cNvSpPr txBox="1"/>
          <p:nvPr/>
        </p:nvSpPr>
        <p:spPr>
          <a:xfrm>
            <a:off x="2379436" y="798383"/>
            <a:ext cx="74331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2400" dirty="0"/>
              <a:t>КОМПЕТЕНТАН ВАСПИТАЧ, КОМПЕТЕНТНО ДЕТЕ</a:t>
            </a:r>
            <a:r>
              <a:rPr lang="x-none" sz="2400" dirty="0"/>
              <a:t> </a:t>
            </a:r>
            <a:endParaRPr lang="sr-Latn-RS" sz="2400" dirty="0"/>
          </a:p>
        </p:txBody>
      </p:sp>
      <p:sp>
        <p:nvSpPr>
          <p:cNvPr id="8" name="Okvir za tekst 7">
            <a:extLst>
              <a:ext uri="{FF2B5EF4-FFF2-40B4-BE49-F238E27FC236}">
                <a16:creationId xmlns:a16="http://schemas.microsoft.com/office/drawing/2014/main" xmlns="" id="{4C0B6FC5-3758-DB31-77BE-D19ACE95B756}"/>
              </a:ext>
            </a:extLst>
          </p:cNvPr>
          <p:cNvSpPr txBox="1"/>
          <p:nvPr/>
        </p:nvSpPr>
        <p:spPr>
          <a:xfrm>
            <a:off x="5240564" y="5363029"/>
            <a:ext cx="4624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>
                <a:hlinkClick r:id="rId3"/>
              </a:rPr>
              <a:t>https://youtu.be/s9jC_RlXGOY?feature=shared</a:t>
            </a:r>
            <a:endParaRPr lang="sr-Latn-RS" dirty="0"/>
          </a:p>
          <a:p>
            <a:pPr algn="l"/>
            <a:endParaRPr lang="sr-Latn-RS" dirty="0"/>
          </a:p>
        </p:txBody>
      </p:sp>
      <p:sp>
        <p:nvSpPr>
          <p:cNvPr id="9" name="Okvir za tekst 8">
            <a:extLst>
              <a:ext uri="{FF2B5EF4-FFF2-40B4-BE49-F238E27FC236}">
                <a16:creationId xmlns:a16="http://schemas.microsoft.com/office/drawing/2014/main" xmlns="" id="{33A76BBF-7078-100B-1046-FD4E1E01459E}"/>
              </a:ext>
            </a:extLst>
          </p:cNvPr>
          <p:cNvSpPr txBox="1"/>
          <p:nvPr/>
        </p:nvSpPr>
        <p:spPr>
          <a:xfrm rot="10800000" flipV="1">
            <a:off x="5653313" y="4958579"/>
            <a:ext cx="54047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/>
              <a:t>Линк ка прилогу:</a:t>
            </a:r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xmlns="" val="19876364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F63FDA4A-AF89-29B1-A809-8F311C583E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0800000" flipV="1">
            <a:off x="1032789" y="-317167"/>
            <a:ext cx="9491154" cy="2069767"/>
          </a:xfrm>
        </p:spPr>
        <p:txBody>
          <a:bodyPr>
            <a:normAutofit/>
          </a:bodyPr>
          <a:lstStyle/>
          <a:p>
            <a:r>
              <a:rPr lang="sr-Latn-RS" sz="2400" dirty="0" err="1"/>
              <a:t>Састанак</a:t>
            </a:r>
            <a:r>
              <a:rPr lang="sr-Latn-RS" sz="2400" dirty="0"/>
              <a:t> </a:t>
            </a:r>
            <a:r>
              <a:rPr lang="sr-Latn-RS" sz="2400" dirty="0" err="1"/>
              <a:t>тима</a:t>
            </a:r>
            <a:r>
              <a:rPr lang="sr-Latn-RS" sz="2400" dirty="0"/>
              <a:t> </a:t>
            </a:r>
            <a:r>
              <a:rPr lang="sr-Latn-RS" sz="2400" dirty="0" err="1"/>
              <a:t>за</a:t>
            </a:r>
            <a:r>
              <a:rPr lang="sr-Latn-RS" sz="2400" dirty="0"/>
              <a:t> </a:t>
            </a:r>
            <a:r>
              <a:rPr lang="sr-Latn-RS" sz="2400" dirty="0" err="1"/>
              <a:t>самовредновање</a:t>
            </a:r>
            <a:r>
              <a:rPr lang="sr-Latn-RS" sz="2400" dirty="0"/>
              <a:t> у </a:t>
            </a:r>
            <a:r>
              <a:rPr lang="sr-Latn-RS" sz="2400" dirty="0" err="1"/>
              <a:t>вртићу</a:t>
            </a:r>
            <a:r>
              <a:rPr lang="sr-Latn-RS" sz="2400" dirty="0"/>
              <a:t> “</a:t>
            </a:r>
            <a:r>
              <a:rPr lang="sr-Latn-RS" sz="2400" dirty="0" err="1"/>
              <a:t>Невен</a:t>
            </a:r>
            <a:r>
              <a:rPr lang="sr-Latn-RS" sz="2400" dirty="0"/>
              <a:t>”</a:t>
            </a: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05D0F7F0-8340-E2EF-1B59-D4D33AFF06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1524000"/>
            <a:ext cx="4800600" cy="2819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0F107DBA-7610-6F23-71A0-C5F0A5BDD8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1600" y="1600200"/>
            <a:ext cx="6324600" cy="2819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E9A5AF8A-E782-8D71-6C9B-2BBAF5D6FF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" y="4495801"/>
            <a:ext cx="4800600" cy="23621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Okvir za tekst 6">
            <a:extLst>
              <a:ext uri="{FF2B5EF4-FFF2-40B4-BE49-F238E27FC236}">
                <a16:creationId xmlns:a16="http://schemas.microsoft.com/office/drawing/2014/main" xmlns="" id="{0FCE8199-5C08-6740-AAA6-B69740F100DE}"/>
              </a:ext>
            </a:extLst>
          </p:cNvPr>
          <p:cNvSpPr txBox="1"/>
          <p:nvPr/>
        </p:nvSpPr>
        <p:spPr>
          <a:xfrm>
            <a:off x="868663" y="1143000"/>
            <a:ext cx="18578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sr-Latn-RS" dirty="0" err="1"/>
              <a:t>Линк</a:t>
            </a:r>
            <a:r>
              <a:rPr lang="sr-Latn-RS" dirty="0"/>
              <a:t>:</a:t>
            </a:r>
          </a:p>
        </p:txBody>
      </p:sp>
      <p:sp>
        <p:nvSpPr>
          <p:cNvPr id="8" name="Okvir za tekst 7">
            <a:extLst>
              <a:ext uri="{FF2B5EF4-FFF2-40B4-BE49-F238E27FC236}">
                <a16:creationId xmlns:a16="http://schemas.microsoft.com/office/drawing/2014/main" xmlns="" id="{3D0D125A-985D-0B3F-3EA9-BB7B1E424103}"/>
              </a:ext>
            </a:extLst>
          </p:cNvPr>
          <p:cNvSpPr txBox="1"/>
          <p:nvPr/>
        </p:nvSpPr>
        <p:spPr>
          <a:xfrm>
            <a:off x="1668057" y="1143001"/>
            <a:ext cx="54529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sr-Latn-RS" dirty="0">
                <a:hlinkClick r:id="rId5"/>
              </a:rPr>
              <a:t>https://youtu.be/iMHcErgqh4c?feature=shared</a:t>
            </a:r>
            <a:endParaRPr lang="sr-Latn-RS" dirty="0"/>
          </a:p>
          <a:p>
            <a:pPr algn="l"/>
            <a:endParaRPr lang="sr-Latn-RS" dirty="0"/>
          </a:p>
        </p:txBody>
      </p:sp>
      <p:pic>
        <p:nvPicPr>
          <p:cNvPr id="9" name="Picture 8" descr="Snimak ekrana 2025-12-05 171819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57800" y="4572000"/>
            <a:ext cx="6324600" cy="21547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94604672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73DE77D8-B1F7-FCF3-6484-27DFDB038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812" y="579895"/>
            <a:ext cx="11181788" cy="1096505"/>
          </a:xfrm>
        </p:spPr>
        <p:txBody>
          <a:bodyPr>
            <a:normAutofit/>
          </a:bodyPr>
          <a:lstStyle/>
          <a:p>
            <a:r>
              <a:rPr lang="x-none" sz="2400"/>
              <a:t>НАШЕ ЕКОЛОШКЕ АКТИВНОСТИ</a:t>
            </a:r>
            <a:r>
              <a:rPr lang="sr-Latn-RS" sz="2400" dirty="0"/>
              <a:t/>
            </a:r>
            <a:br>
              <a:rPr lang="sr-Latn-RS" sz="2400" dirty="0"/>
            </a:br>
            <a:r>
              <a:rPr lang="x-none" sz="2400"/>
              <a:t>вртић “Лане”</a:t>
            </a:r>
            <a:r>
              <a:rPr lang="sr-Latn-RS" sz="2400" dirty="0"/>
              <a:t/>
            </a:r>
            <a:br>
              <a:rPr lang="sr-Latn-RS" sz="2400" dirty="0"/>
            </a:br>
            <a:r>
              <a:rPr lang="x-none" sz="2400"/>
              <a:t>Група “јагодица”</a:t>
            </a:r>
            <a:endParaRPr lang="sr-Latn-RS" sz="2400" dirty="0"/>
          </a:p>
        </p:txBody>
      </p:sp>
      <p:pic>
        <p:nvPicPr>
          <p:cNvPr id="4" name="Čuvar mesta za sadržaj 3">
            <a:extLst>
              <a:ext uri="{FF2B5EF4-FFF2-40B4-BE49-F238E27FC236}">
                <a16:creationId xmlns:a16="http://schemas.microsoft.com/office/drawing/2014/main" xmlns="" id="{1A5B40CA-A94E-EA68-AD4B-41C72561601F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5257799" y="3276600"/>
            <a:ext cx="3657601" cy="3424237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15B4B45C-CC11-EAE1-D659-741AFA2B7B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362200"/>
            <a:ext cx="5162717" cy="4495800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DE7859D4-F040-9A71-20EF-03FBC8A81B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55553" y="2676071"/>
            <a:ext cx="3136447" cy="4181929"/>
          </a:xfrm>
          <a:prstGeom prst="rect">
            <a:avLst/>
          </a:prstGeom>
        </p:spPr>
      </p:pic>
      <p:sp>
        <p:nvSpPr>
          <p:cNvPr id="3" name="Okvir za tekst 2">
            <a:extLst>
              <a:ext uri="{FF2B5EF4-FFF2-40B4-BE49-F238E27FC236}">
                <a16:creationId xmlns:a16="http://schemas.microsoft.com/office/drawing/2014/main" xmlns="" id="{65D1D355-2852-D457-A9E7-041DDD3FDB54}"/>
              </a:ext>
            </a:extLst>
          </p:cNvPr>
          <p:cNvSpPr txBox="1"/>
          <p:nvPr/>
        </p:nvSpPr>
        <p:spPr>
          <a:xfrm>
            <a:off x="5162717" y="1752601"/>
            <a:ext cx="37847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sz="2400"/>
              <a:t>Како наше дрво пије воду? Пронашли смо воду у песку</a:t>
            </a:r>
            <a:endParaRPr lang="sr-Latn-RS" sz="2400" dirty="0"/>
          </a:p>
        </p:txBody>
      </p:sp>
      <p:sp>
        <p:nvSpPr>
          <p:cNvPr id="7" name="Okvir za tekst 6">
            <a:extLst>
              <a:ext uri="{FF2B5EF4-FFF2-40B4-BE49-F238E27FC236}">
                <a16:creationId xmlns:a16="http://schemas.microsoft.com/office/drawing/2014/main" xmlns="" id="{0A64F348-1CB9-F834-2147-D56C2A3C10C8}"/>
              </a:ext>
            </a:extLst>
          </p:cNvPr>
          <p:cNvSpPr txBox="1"/>
          <p:nvPr/>
        </p:nvSpPr>
        <p:spPr>
          <a:xfrm>
            <a:off x="8947459" y="1143001"/>
            <a:ext cx="31364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sz="2400"/>
              <a:t>Растиметром пратимо раст и напредовање биљака.</a:t>
            </a:r>
            <a:endParaRPr lang="sr-Latn-RS" sz="2400" dirty="0"/>
          </a:p>
        </p:txBody>
      </p:sp>
      <p:sp>
        <p:nvSpPr>
          <p:cNvPr id="8" name="Okvir za tekst 7">
            <a:extLst>
              <a:ext uri="{FF2B5EF4-FFF2-40B4-BE49-F238E27FC236}">
                <a16:creationId xmlns:a16="http://schemas.microsoft.com/office/drawing/2014/main" xmlns="" id="{AB775DA9-D1D5-95A3-8A27-EFF7AB7E343E}"/>
              </a:ext>
            </a:extLst>
          </p:cNvPr>
          <p:cNvSpPr txBox="1"/>
          <p:nvPr/>
        </p:nvSpPr>
        <p:spPr>
          <a:xfrm>
            <a:off x="15734" y="1600200"/>
            <a:ext cx="48105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sz="2400"/>
              <a:t>Правимо путиће по нашем листићу</a:t>
            </a:r>
            <a:endParaRPr lang="sr-Latn-RS" sz="2400" dirty="0"/>
          </a:p>
        </p:txBody>
      </p:sp>
    </p:spTree>
    <p:extLst>
      <p:ext uri="{BB962C8B-B14F-4D97-AF65-F5344CB8AC3E}">
        <p14:creationId xmlns:p14="http://schemas.microsoft.com/office/powerpoint/2010/main" xmlns="" val="344899578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xmlns="" id="{4F87DD20-7186-45DC-8633-36D133B5A6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428017"/>
            <a:ext cx="10364451" cy="1596177"/>
          </a:xfrm>
        </p:spPr>
        <p:txBody>
          <a:bodyPr/>
          <a:lstStyle/>
          <a:p>
            <a:r>
              <a:rPr lang="x-none"/>
              <a:t>У заједничком простору су формиране две просторне целине:</a:t>
            </a:r>
            <a:endParaRPr lang="sr-Latn-RS" dirty="0"/>
          </a:p>
        </p:txBody>
      </p:sp>
      <p:pic>
        <p:nvPicPr>
          <p:cNvPr id="3" name="Slika 2">
            <a:extLst>
              <a:ext uri="{FF2B5EF4-FFF2-40B4-BE49-F238E27FC236}">
                <a16:creationId xmlns:a16="http://schemas.microsoft.com/office/drawing/2014/main" xmlns="" id="{EE10DCF3-9E05-11DD-08B0-61DA1F1059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11358"/>
            <a:ext cx="3719286" cy="2150798"/>
          </a:xfrm>
          <a:prstGeom prst="rect">
            <a:avLst/>
          </a:prstGeom>
        </p:spPr>
      </p:pic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187AE073-E68B-A980-F439-E773B372D9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1019" y="2436496"/>
            <a:ext cx="3576810" cy="2274862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xmlns="" id="{C4008E66-DD1D-7DF6-DB96-9D03F30769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4579" y="3779033"/>
            <a:ext cx="3626597" cy="2989089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xmlns="" id="{4AC51048-F0AD-8D18-190E-879EBF2F16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47926" y="3407018"/>
            <a:ext cx="2714673" cy="3450982"/>
          </a:xfrm>
          <a:prstGeom prst="rect">
            <a:avLst/>
          </a:prstGeom>
        </p:spPr>
      </p:pic>
      <p:sp>
        <p:nvSpPr>
          <p:cNvPr id="7" name="Okvir za tekst 6">
            <a:extLst>
              <a:ext uri="{FF2B5EF4-FFF2-40B4-BE49-F238E27FC236}">
                <a16:creationId xmlns:a16="http://schemas.microsoft.com/office/drawing/2014/main" xmlns="" id="{5BAEC5B7-D68C-A52C-75C0-2802428EA5D2}"/>
              </a:ext>
            </a:extLst>
          </p:cNvPr>
          <p:cNvSpPr txBox="1"/>
          <p:nvPr/>
        </p:nvSpPr>
        <p:spPr>
          <a:xfrm>
            <a:off x="152400" y="1752600"/>
            <a:ext cx="1886209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2300"/>
              <a:t>Литерарна просторна целина повезана са просторном целином за звук и покрет</a:t>
            </a:r>
            <a:endParaRPr lang="sr-Latn-RS" sz="2300" dirty="0"/>
          </a:p>
        </p:txBody>
      </p:sp>
      <p:sp>
        <p:nvSpPr>
          <p:cNvPr id="9" name="Okvir za tekst 8">
            <a:extLst>
              <a:ext uri="{FF2B5EF4-FFF2-40B4-BE49-F238E27FC236}">
                <a16:creationId xmlns:a16="http://schemas.microsoft.com/office/drawing/2014/main" xmlns="" id="{C34F5917-01B9-62EF-332E-441E89B00554}"/>
              </a:ext>
            </a:extLst>
          </p:cNvPr>
          <p:cNvSpPr txBox="1"/>
          <p:nvPr/>
        </p:nvSpPr>
        <p:spPr>
          <a:xfrm>
            <a:off x="5900681" y="2927163"/>
            <a:ext cx="53775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x-none" sz="2400"/>
              <a:t>Просторна целина за безбедност у саобраћају</a:t>
            </a:r>
            <a:endParaRPr lang="sr-Latn-RS" sz="2400" dirty="0"/>
          </a:p>
        </p:txBody>
      </p:sp>
    </p:spTree>
    <p:extLst>
      <p:ext uri="{BB962C8B-B14F-4D97-AF65-F5344CB8AC3E}">
        <p14:creationId xmlns:p14="http://schemas.microsoft.com/office/powerpoint/2010/main" xmlns="" val="10723160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>
            <a:extLst>
              <a:ext uri="{FF2B5EF4-FFF2-40B4-BE49-F238E27FC236}">
                <a16:creationId xmlns:a16="http://schemas.microsoft.com/office/drawing/2014/main" xmlns="" id="{76C9B28C-E597-FAEB-1BBE-F4F4C5BA7E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70000"/>
            <a:ext cx="12192000" cy="574221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Okvir za tekst 1">
            <a:extLst>
              <a:ext uri="{FF2B5EF4-FFF2-40B4-BE49-F238E27FC236}">
                <a16:creationId xmlns:a16="http://schemas.microsoft.com/office/drawing/2014/main" xmlns="" id="{0F432226-8E6A-38ED-268C-73C1D26EAACC}"/>
              </a:ext>
            </a:extLst>
          </p:cNvPr>
          <p:cNvSpPr txBox="1"/>
          <p:nvPr/>
        </p:nvSpPr>
        <p:spPr>
          <a:xfrm>
            <a:off x="1600200" y="228600"/>
            <a:ext cx="9384393" cy="86177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x-none" sz="2500"/>
              <a:t>Израдили смо постер који помаже свим члановима заједнице да боље разумеју како предшколски програм сагледава дете</a:t>
            </a:r>
            <a:r>
              <a:rPr lang="x-none" sz="2400" b="1"/>
              <a:t>.</a:t>
            </a:r>
            <a:endParaRPr lang="sr-Latn-RS" sz="2400" b="1" dirty="0"/>
          </a:p>
        </p:txBody>
      </p:sp>
    </p:spTree>
    <p:extLst>
      <p:ext uri="{BB962C8B-B14F-4D97-AF65-F5344CB8AC3E}">
        <p14:creationId xmlns:p14="http://schemas.microsoft.com/office/powerpoint/2010/main" xmlns="" val="4280927926"/>
      </p:ext>
    </p:extLst>
  </p:cSld>
  <p:clrMapOvr>
    <a:masterClrMapping/>
  </p:clrMapOvr>
</p:sld>
</file>

<file path=ppt/theme/theme1.xml><?xml version="1.0" encoding="utf-8"?>
<a:theme xmlns:a="http://schemas.openxmlformats.org/drawingml/2006/main" name="Kapljica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660</Words>
  <Application>Microsoft Office PowerPoint</Application>
  <PresentationFormat>Custom</PresentationFormat>
  <Paragraphs>76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Kapljica</vt:lpstr>
      <vt:lpstr>Slide 1</vt:lpstr>
      <vt:lpstr>Slide 2</vt:lpstr>
      <vt:lpstr>Од великог броја других активности У вртићима, Издвајамо ове....</vt:lpstr>
      <vt:lpstr>Slide 4</vt:lpstr>
      <vt:lpstr>Slide 5</vt:lpstr>
      <vt:lpstr>Slide 6</vt:lpstr>
      <vt:lpstr>Slide 7</vt:lpstr>
      <vt:lpstr>Заједница која се дружи и учи... </vt:lpstr>
      <vt:lpstr>Slide 9</vt:lpstr>
      <vt:lpstr>Slide 10</vt:lpstr>
      <vt:lpstr>Slide 11</vt:lpstr>
      <vt:lpstr>Slide 12</vt:lpstr>
      <vt:lpstr>Линк ка снимку фестивала:</vt:lpstr>
      <vt:lpstr>Поводом овог догађаја, јавности смо се обратили и путем локалних ТВ-станица и њихових портала. </vt:lpstr>
      <vt:lpstr>Slide 15</vt:lpstr>
      <vt:lpstr>Одржани су и клубови за родитеље</vt:lpstr>
      <vt:lpstr>Састанак тима за стручно усавршавање</vt:lpstr>
      <vt:lpstr>Стручно усавршавање запослених на нивоу  вртића</vt:lpstr>
      <vt:lpstr>Slide 19</vt:lpstr>
      <vt:lpstr>Заједнице учења васпитача, реализатора Програма рада са децом у години пред полазак у школу</vt:lpstr>
      <vt:lpstr>МедИцинске сестре васпитачи И стрУЧНИ САРАДНИЦИ у размени увида о развијању реалног програма</vt:lpstr>
      <vt:lpstr>Васпитно образовно веће у вртићу “Невен”</vt:lpstr>
      <vt:lpstr>Slide 23</vt:lpstr>
      <vt:lpstr>Састанак тима за самовредновање у вртићу “Невен”</vt:lpstr>
      <vt:lpstr>НАШЕ ЕКОЛОШКЕ АКТИВНОСТИ вртић “Лане” Група “јагодица”</vt:lpstr>
      <vt:lpstr>У заједничком простору су формиране две просторне целине:</vt:lpstr>
      <vt:lpstr>Slide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prezentacija</dc:title>
  <dc:creator>Jelena Manojlović</dc:creator>
  <cp:lastModifiedBy>NN</cp:lastModifiedBy>
  <cp:revision>12</cp:revision>
  <dcterms:created xsi:type="dcterms:W3CDTF">2025-11-28T10:53:36Z</dcterms:created>
  <dcterms:modified xsi:type="dcterms:W3CDTF">2025-12-11T00:43:45Z</dcterms:modified>
</cp:coreProperties>
</file>