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25"/>
  </p:notesMasterIdLst>
  <p:sldIdLst>
    <p:sldId id="256" r:id="rId2"/>
    <p:sldId id="281" r:id="rId3"/>
    <p:sldId id="282" r:id="rId4"/>
    <p:sldId id="283" r:id="rId5"/>
    <p:sldId id="284" r:id="rId6"/>
    <p:sldId id="259" r:id="rId7"/>
    <p:sldId id="260" r:id="rId8"/>
    <p:sldId id="286" r:id="rId9"/>
    <p:sldId id="287" r:id="rId10"/>
    <p:sldId id="288" r:id="rId11"/>
    <p:sldId id="289" r:id="rId12"/>
    <p:sldId id="261" r:id="rId13"/>
    <p:sldId id="262" r:id="rId14"/>
    <p:sldId id="263" r:id="rId15"/>
    <p:sldId id="279" r:id="rId16"/>
    <p:sldId id="277" r:id="rId17"/>
    <p:sldId id="264" r:id="rId18"/>
    <p:sldId id="273" r:id="rId19"/>
    <p:sldId id="276" r:id="rId20"/>
    <p:sldId id="290" r:id="rId21"/>
    <p:sldId id="285" r:id="rId22"/>
    <p:sldId id="272" r:id="rId23"/>
    <p:sldId id="274" r:id="rId2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-66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86614d89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86614d89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184771f6d0ed3b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2184771f6d0ed3b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fe69231bb0eea39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fe69231bb0eea39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86614d899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386614d8994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5883f8ada1748d4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5883f8ada1748d4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" name="Google Shape;5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" name="Google Shape;6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8" name="Oval 7"/>
          <p:cNvSpPr/>
          <p:nvPr/>
        </p:nvSpPr>
        <p:spPr>
          <a:xfrm>
            <a:off x="921433" y="106035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008762"/>
            <a:ext cx="64008" cy="48006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41"/>
            <a:ext cx="6858000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059403"/>
            <a:ext cx="64008" cy="48006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41"/>
            <a:ext cx="73152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8" name="Rectangle 7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715756"/>
            <a:ext cx="685800" cy="15323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702589"/>
            <a:ext cx="649224" cy="15323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05980"/>
            <a:ext cx="1828800" cy="4388644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611941"/>
            <a:ext cx="1638887" cy="122916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7" y="15827"/>
            <a:ext cx="1702191" cy="1276643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2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4" y="-41"/>
            <a:ext cx="8131127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05979"/>
            <a:ext cx="7498080" cy="85725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085850"/>
            <a:ext cx="7498080" cy="360045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pPr algn="r" eaLnBrk="1" latinLnBrk="0" hangingPunct="1"/>
              <a:t>12/11/2025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4729162"/>
            <a:ext cx="457200" cy="3571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41"/>
            <a:ext cx="73152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Az-9QklZOHE?feature=shar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youtube.com/shorts/4myUfOeGeyk?si=5eWmi-7FlWF5tyM5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youtu.be/ZosbO-A2wLk?feature=shar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hyperlink" Target="https://youtu.be/ifxPbH0DNWQ?si=TYLIWCfvIMs4iYcN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935182" y="755073"/>
            <a:ext cx="4082018" cy="126152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4400" dirty="0" smtClean="0"/>
              <a:t>      </a:t>
            </a:r>
            <a:r>
              <a:rPr lang="en" sz="4400" dirty="0" smtClean="0">
                <a:latin typeface="Arial" pitchFamily="34" charset="0"/>
                <a:cs typeface="Arial" pitchFamily="34" charset="0"/>
              </a:rPr>
              <a:t>Вртић </a:t>
            </a:r>
            <a:r>
              <a:rPr lang="en" sz="4400" dirty="0">
                <a:latin typeface="Arial" pitchFamily="34" charset="0"/>
                <a:cs typeface="Arial" pitchFamily="34" charset="0"/>
              </a:rPr>
              <a:t>“Пчелица”</a:t>
            </a:r>
            <a:endParaRPr sz="440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1032164" y="3609109"/>
            <a:ext cx="3985036" cy="1285091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Arial" pitchFamily="34" charset="0"/>
                <a:cs typeface="Arial" pitchFamily="34" charset="0"/>
              </a:rPr>
              <a:t>Новембарски </a:t>
            </a:r>
            <a:r>
              <a:rPr lang="en" dirty="0" smtClean="0">
                <a:latin typeface="Arial" pitchFamily="34" charset="0"/>
                <a:cs typeface="Arial" pitchFamily="34" charset="0"/>
              </a:rPr>
              <a:t>билтен</a:t>
            </a:r>
            <a:endParaRPr lang="sr-Latn-RS" dirty="0" smtClean="0">
              <a:latin typeface="Arial" pitchFamily="34" charset="0"/>
              <a:cs typeface="Arial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dirty="0" smtClean="0">
                <a:latin typeface="Arial" pitchFamily="34" charset="0"/>
                <a:cs typeface="Arial" pitchFamily="34" charset="0"/>
              </a:rPr>
              <a:t>2025.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1425" y="720725"/>
            <a:ext cx="3366950" cy="417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MG_20251205_1005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545" y="1350905"/>
            <a:ext cx="3906982" cy="3477404"/>
          </a:xfrm>
          <a:prstGeom prst="rect">
            <a:avLst/>
          </a:prstGeom>
        </p:spPr>
      </p:pic>
      <p:pic>
        <p:nvPicPr>
          <p:cNvPr id="10" name="Picture 9" descr="IMG_20251205_1001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254" y="1320796"/>
            <a:ext cx="3221182" cy="354214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50818" y="450273"/>
            <a:ext cx="6456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1800" dirty="0" smtClean="0">
                <a:solidFill>
                  <a:schemeClr val="bg2">
                    <a:lumMod val="25000"/>
                  </a:schemeClr>
                </a:solidFill>
              </a:rPr>
              <a:t>Заједница која ствара </a:t>
            </a:r>
            <a:endParaRPr lang="en-US" sz="1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7654108749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345" y="1212273"/>
            <a:ext cx="3345873" cy="3657600"/>
          </a:xfrm>
          <a:prstGeom prst="rect">
            <a:avLst/>
          </a:prstGeom>
        </p:spPr>
      </p:pic>
      <p:pic>
        <p:nvPicPr>
          <p:cNvPr id="5" name="Picture 4" descr="17654108750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2108" y="1212272"/>
            <a:ext cx="3422073" cy="3664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7745" y="263236"/>
            <a:ext cx="675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1800" dirty="0" smtClean="0"/>
              <a:t>Заједница која истражује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"/>
          <p:cNvSpPr txBox="1">
            <a:spLocks noGrp="1"/>
          </p:cNvSpPr>
          <p:nvPr>
            <p:ph type="title"/>
          </p:nvPr>
        </p:nvSpPr>
        <p:spPr>
          <a:xfrm>
            <a:off x="969818" y="200500"/>
            <a:ext cx="8070273" cy="9147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Arial" pitchFamily="34" charset="0"/>
                <a:cs typeface="Arial" pitchFamily="34" charset="0"/>
              </a:rPr>
              <a:t>Средња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в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ас.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група “Јагода” у посети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ст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аријој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вас.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групи “Врапчићи”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,д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еца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су имала прилику да уживају у наступу 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друга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које свира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бубњеве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.Једна од превентивних активности у оквиру Програма заштите...</a:t>
            </a:r>
            <a:endParaRPr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7" name="Google Shape;14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0654" y="1357745"/>
            <a:ext cx="3851565" cy="3671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153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00254" y="1392382"/>
            <a:ext cx="3532909" cy="269470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285508" y="4357255"/>
            <a:ext cx="347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 smtClean="0"/>
              <a:t>Средња вртићка група “Јагода” у просторној целини светлости и сенки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65410875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418" y="969818"/>
            <a:ext cx="7315200" cy="3924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4454" y="394855"/>
            <a:ext cx="7564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800" dirty="0" smtClean="0"/>
              <a:t>Мапа места за учење ,,Врапчића”у заједничком простору вртића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907473" y="249825"/>
            <a:ext cx="8236527" cy="10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sz="1800" dirty="0" smtClean="0">
                <a:latin typeface="Arial" pitchFamily="34" charset="0"/>
                <a:cs typeface="Arial" pitchFamily="34" charset="0"/>
              </a:rPr>
              <a:t>Обележавање </a:t>
            </a:r>
            <a:r>
              <a:rPr lang="en" sz="1800" i="1" dirty="0">
                <a:latin typeface="Arial" pitchFamily="34" charset="0"/>
                <a:cs typeface="Arial" pitchFamily="34" charset="0"/>
              </a:rPr>
              <a:t>Међународног </a:t>
            </a:r>
            <a:r>
              <a:rPr lang="en" sz="1800" i="1" dirty="0" smtClean="0">
                <a:latin typeface="Arial" pitchFamily="34" charset="0"/>
                <a:cs typeface="Arial" pitchFamily="34" charset="0"/>
              </a:rPr>
              <a:t>дана</a:t>
            </a:r>
            <a:r>
              <a:rPr lang="sr-Cyrl-RS" sz="1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" sz="1800" i="1" dirty="0" smtClean="0">
                <a:latin typeface="Arial" pitchFamily="34" charset="0"/>
                <a:cs typeface="Arial" pitchFamily="34" charset="0"/>
              </a:rPr>
              <a:t>толеранције</a:t>
            </a:r>
            <a:endParaRPr sz="1800" i="1">
              <a:latin typeface="Arial" pitchFamily="34" charset="0"/>
              <a:cs typeface="Arial" pitchFamily="34" charset="0"/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0091" y="976745"/>
            <a:ext cx="6719454" cy="40816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1436" y="1181788"/>
            <a:ext cx="5627546" cy="35399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7"/>
          <p:cNvSpPr txBox="1"/>
          <p:nvPr/>
        </p:nvSpPr>
        <p:spPr>
          <a:xfrm rot="623427" flipH="1">
            <a:off x="6625448" y="2654901"/>
            <a:ext cx="2425229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 dirty="0">
                <a:solidFill>
                  <a:schemeClr val="hlink"/>
                </a:solidFill>
                <a:hlinkClick r:id="rId4"/>
              </a:rPr>
              <a:t>https://youtu.be/Az-9QklZOHE?feature=shared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82" name="Google Shape;82;p17"/>
          <p:cNvSpPr txBox="1"/>
          <p:nvPr/>
        </p:nvSpPr>
        <p:spPr>
          <a:xfrm flipH="1">
            <a:off x="431625" y="177500"/>
            <a:ext cx="76701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Arial" pitchFamily="34" charset="0"/>
                <a:cs typeface="Arial" pitchFamily="34" charset="0"/>
              </a:rPr>
              <a:t>Светски дан детета у вртићу “Пчелица” </a:t>
            </a:r>
            <a:endParaRPr sz="1800">
              <a:solidFill>
                <a:schemeClr val="dk2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sz="1800" dirty="0" smtClean="0">
                <a:solidFill>
                  <a:schemeClr val="dk2"/>
                </a:solidFill>
                <a:latin typeface="Arial" pitchFamily="34" charset="0"/>
                <a:cs typeface="Arial" pitchFamily="34" charset="0"/>
              </a:rPr>
              <a:t>,,</a:t>
            </a:r>
            <a:r>
              <a:rPr lang="en" sz="1800" dirty="0" smtClean="0">
                <a:solidFill>
                  <a:schemeClr val="dk2"/>
                </a:solidFill>
                <a:latin typeface="Arial" pitchFamily="34" charset="0"/>
                <a:cs typeface="Arial" pitchFamily="34" charset="0"/>
              </a:rPr>
              <a:t>Срећно </a:t>
            </a:r>
            <a:r>
              <a:rPr lang="en" sz="1800" dirty="0">
                <a:solidFill>
                  <a:schemeClr val="dk2"/>
                </a:solidFill>
                <a:latin typeface="Arial" pitchFamily="34" charset="0"/>
                <a:cs typeface="Arial" pitchFamily="34" charset="0"/>
              </a:rPr>
              <a:t>дете, срећу </a:t>
            </a:r>
            <a:r>
              <a:rPr lang="en" sz="1800" dirty="0" smtClean="0">
                <a:solidFill>
                  <a:schemeClr val="dk2"/>
                </a:solidFill>
                <a:latin typeface="Arial" pitchFamily="34" charset="0"/>
                <a:cs typeface="Arial" pitchFamily="34" charset="0"/>
              </a:rPr>
              <a:t>ствара</a:t>
            </a:r>
            <a:r>
              <a:rPr lang="sr-Latn-RS" sz="1800" dirty="0" smtClean="0">
                <a:solidFill>
                  <a:schemeClr val="dk2"/>
                </a:solidFill>
                <a:latin typeface="Arial" pitchFamily="34" charset="0"/>
                <a:cs typeface="Arial" pitchFamily="34" charset="0"/>
              </a:rPr>
              <a:t>”</a:t>
            </a:r>
            <a:endParaRPr sz="1800">
              <a:solidFill>
                <a:schemeClr val="dk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title"/>
          </p:nvPr>
        </p:nvSpPr>
        <p:spPr>
          <a:xfrm>
            <a:off x="5403273" y="1877291"/>
            <a:ext cx="3636818" cy="2827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sz="1800" dirty="0">
                <a:latin typeface="Arial" pitchFamily="34" charset="0"/>
                <a:cs typeface="Arial" pitchFamily="34" charset="0"/>
              </a:rPr>
              <a:t>У оквиру еко активности деца праве планете од кашираног папира, развијајући креативност, еколошку свест и фине моторике вештине</a:t>
            </a:r>
            <a:endParaRPr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" name="Google Shape;12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2163" y="94116"/>
            <a:ext cx="4275266" cy="49350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 flipH="1">
            <a:off x="5801230" y="2168689"/>
            <a:ext cx="3037500" cy="153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Arial" pitchFamily="34" charset="0"/>
                <a:cs typeface="Arial" pitchFamily="34" charset="0"/>
              </a:rPr>
              <a:t>Вођена игра “Скривено благо” у оквиру пројекта “Кад наш брод плови” </a:t>
            </a:r>
            <a:r>
              <a:rPr lang="en" sz="2000" dirty="0" smtClean="0">
                <a:latin typeface="Arial" pitchFamily="34" charset="0"/>
                <a:cs typeface="Arial" pitchFamily="34" charset="0"/>
              </a:rPr>
              <a:t>– група</a:t>
            </a:r>
            <a:r>
              <a:rPr lang="sr-Cyrl-RS" sz="2000" dirty="0" smtClean="0">
                <a:latin typeface="Arial" pitchFamily="34" charset="0"/>
                <a:cs typeface="Arial" pitchFamily="34" charset="0"/>
              </a:rPr>
              <a:t> у години </a:t>
            </a:r>
            <a:r>
              <a:rPr lang="en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" sz="2000" dirty="0">
                <a:latin typeface="Arial" pitchFamily="34" charset="0"/>
                <a:cs typeface="Arial" pitchFamily="34" charset="0"/>
              </a:rPr>
              <a:t>пред полазак у школу у Макрешану</a:t>
            </a:r>
            <a:endParaRPr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8" name="Google Shape;12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5430" y="105347"/>
            <a:ext cx="4831188" cy="4951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4752108" y="496575"/>
            <a:ext cx="4294909" cy="16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11"/>
              <a:buNone/>
            </a:pPr>
            <a:r>
              <a:rPr lang="en" sz="1800" dirty="0"/>
              <a:t>Сарадња са локалном заједницом, посета ОШ “Над Поповић” у оквиру пројекта “Откривамо тајне свемира” ‘- група пред полазак у школу “Јабука”</a:t>
            </a:r>
            <a:endParaRPr sz="1800"/>
          </a:p>
        </p:txBody>
      </p:sp>
      <p:pic>
        <p:nvPicPr>
          <p:cNvPr id="115" name="Google Shape;115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6800" y="563676"/>
            <a:ext cx="3651292" cy="4451669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2"/>
          <p:cNvSpPr txBox="1"/>
          <p:nvPr/>
        </p:nvSpPr>
        <p:spPr>
          <a:xfrm>
            <a:off x="4753925" y="3439700"/>
            <a:ext cx="35958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https://youtube.com/shorts/4myUfOeGeyk?si=5eWmi-7FlWF5tyM5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6"/>
          <p:cNvSpPr txBox="1">
            <a:spLocks noGrp="1"/>
          </p:cNvSpPr>
          <p:nvPr>
            <p:ph type="title"/>
          </p:nvPr>
        </p:nvSpPr>
        <p:spPr>
          <a:xfrm>
            <a:off x="1163782" y="318655"/>
            <a:ext cx="7668518" cy="870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sr-Cyrl-RS" sz="1800" dirty="0" smtClean="0">
                <a:latin typeface="Arial" pitchFamily="34" charset="0"/>
                <a:cs typeface="Arial" pitchFamily="34" charset="0"/>
              </a:rPr>
              <a:t>Сарадња са породицом </a:t>
            </a:r>
            <a:br>
              <a:rPr lang="sr-Cyrl-RS" sz="1800" dirty="0" smtClean="0">
                <a:latin typeface="Arial" pitchFamily="34" charset="0"/>
                <a:cs typeface="Arial" pitchFamily="34" charset="0"/>
              </a:rPr>
            </a:br>
            <a:r>
              <a:rPr lang="en" sz="1800" dirty="0" smtClean="0">
                <a:latin typeface="Arial" pitchFamily="34" charset="0"/>
                <a:cs typeface="Arial" pitchFamily="34" charset="0"/>
              </a:rPr>
              <a:t>У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месецу новембру реализовани су Клуб љубитеља лопте и Клуб љубитеља науке и уметности</a:t>
            </a:r>
            <a:endParaRPr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2918" y="1420090"/>
            <a:ext cx="3713046" cy="3723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5180" y="1461655"/>
            <a:ext cx="4315691" cy="3543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1011382" y="215375"/>
            <a:ext cx="7820818" cy="139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i="1" dirty="0" smtClean="0"/>
              <a:t>Шумски оркестар</a:t>
            </a:r>
            <a:r>
              <a:rPr lang="en" sz="2000" dirty="0" smtClean="0"/>
              <a:t>, </a:t>
            </a:r>
            <a:r>
              <a:rPr lang="en" sz="2000" dirty="0"/>
              <a:t>другарство заједницу гради,међувршњачка сарадња средњић вртићких група 🍓 и  🐶.Деца, васпитачи и стручни сарадник </a:t>
            </a:r>
            <a:r>
              <a:rPr lang="sr-Cyrl-RS" sz="2000" dirty="0" smtClean="0"/>
              <a:t>С</a:t>
            </a:r>
            <a:r>
              <a:rPr lang="en" sz="2000" dirty="0" smtClean="0"/>
              <a:t>. </a:t>
            </a:r>
            <a:r>
              <a:rPr lang="en" sz="2000" dirty="0"/>
              <a:t>М.</a:t>
            </a:r>
            <a:endParaRPr sz="2000"/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8654" y="1475433"/>
            <a:ext cx="6893855" cy="3272626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8"/>
          <p:cNvSpPr txBox="1"/>
          <p:nvPr/>
        </p:nvSpPr>
        <p:spPr>
          <a:xfrm flipH="1">
            <a:off x="2378866" y="4704015"/>
            <a:ext cx="5802815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 dirty="0">
                <a:solidFill>
                  <a:schemeClr val="hlink"/>
                </a:solidFill>
                <a:hlinkClick r:id="rId4"/>
              </a:rPr>
              <a:t>https://youtu.be/ZosbO-A2wLk?feature=shared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xfrm>
            <a:off x="1032164" y="164825"/>
            <a:ext cx="7800136" cy="85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1800" dirty="0" smtClean="0">
                <a:latin typeface="Arial" pitchFamily="34" charset="0"/>
                <a:cs typeface="Arial" pitchFamily="34" charset="0"/>
              </a:rPr>
              <a:t>Консултовањ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е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у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вези израде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презентације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 и приказа садржаја искуства током процеса учења грађења међувршњачке сарадње</a:t>
            </a:r>
            <a:endParaRPr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5" name="Google Shape;9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7526" y="1129145"/>
            <a:ext cx="3893127" cy="3193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176535801458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672" y="1156855"/>
            <a:ext cx="3498274" cy="31103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24891" y="4558145"/>
            <a:ext cx="52370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50000"/>
                  </a:schemeClr>
                </a:solidFill>
              </a:rPr>
              <a:t>Васпитачи и стручни сарадник у размени увида  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>
            <a:spLocks noGrp="1"/>
          </p:cNvSpPr>
          <p:nvPr>
            <p:ph type="title"/>
          </p:nvPr>
        </p:nvSpPr>
        <p:spPr>
          <a:xfrm>
            <a:off x="1052944" y="57800"/>
            <a:ext cx="7779355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11"/>
              <a:buNone/>
            </a:pPr>
            <a:r>
              <a:rPr lang="en" sz="1800" dirty="0">
                <a:latin typeface="Arial" pitchFamily="34" charset="0"/>
                <a:cs typeface="Arial" pitchFamily="34" charset="0"/>
              </a:rPr>
              <a:t>Стручно усавршавање 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на нивоу вртића</a:t>
            </a:r>
            <a:br>
              <a:rPr lang="sr-Cyrl-RS" sz="1800" dirty="0" smtClean="0">
                <a:latin typeface="Arial" pitchFamily="34" charset="0"/>
                <a:cs typeface="Arial" pitchFamily="34" charset="0"/>
              </a:rPr>
            </a:br>
            <a:r>
              <a:rPr lang="en" sz="1800" dirty="0" smtClean="0">
                <a:latin typeface="Arial" pitchFamily="34" charset="0"/>
                <a:cs typeface="Arial" pitchFamily="34" charset="0"/>
              </a:rPr>
              <a:t> Рефлексија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о комуникацији и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сарадњ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и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васпитача у процесу учења развијања м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еђувршњачк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е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сарадњ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е</a:t>
            </a:r>
            <a:endParaRPr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1" name="Google Shape;101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29200" y="1156269"/>
            <a:ext cx="3844636" cy="3789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6018" y="1156345"/>
            <a:ext cx="3820901" cy="3820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658821" y="544050"/>
            <a:ext cx="2882100" cy="18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subTitle" idx="4294967295"/>
          </p:nvPr>
        </p:nvSpPr>
        <p:spPr>
          <a:xfrm>
            <a:off x="5382491" y="1655763"/>
            <a:ext cx="3304308" cy="172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tx2">
                    <a:lumMod val="75000"/>
                  </a:schemeClr>
                </a:solidFill>
              </a:rPr>
              <a:t>У вртићу негујемо хоризонтални размену и дељење лидерства кроз међусобну сарадњу, размену идеја </a:t>
            </a:r>
            <a:r>
              <a:rPr lang="en" dirty="0" smtClean="0">
                <a:solidFill>
                  <a:schemeClr val="tx2">
                    <a:lumMod val="75000"/>
                  </a:schemeClr>
                </a:solidFill>
              </a:rPr>
              <a:t>и </a:t>
            </a:r>
            <a:r>
              <a:rPr lang="en" dirty="0">
                <a:solidFill>
                  <a:schemeClr val="tx2">
                    <a:lumMod val="75000"/>
                  </a:schemeClr>
                </a:solidFill>
              </a:rPr>
              <a:t>преузимање иницијативе.</a:t>
            </a:r>
            <a:endParaRPr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4509" y="221672"/>
            <a:ext cx="4246417" cy="47521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5181600" y="1378527"/>
            <a:ext cx="3650700" cy="1988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>
              <a:spcBef>
                <a:spcPts val="0"/>
              </a:spcBef>
              <a:buSzPct val="111111"/>
            </a:pPr>
            <a:r>
              <a:rPr lang="en" sz="2400" dirty="0" smtClean="0">
                <a:effectLst/>
                <a:latin typeface="Arial" pitchFamily="34" charset="0"/>
                <a:cs typeface="Arial" pitchFamily="34" charset="0"/>
              </a:rPr>
              <a:t>Развијање дигитални копетенција остварено је кроз хоризонтални размену и практичан рад у програму Power Point</a:t>
            </a:r>
            <a:endParaRPr sz="240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4" name="Google Shape;13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6745" y="0"/>
            <a:ext cx="3927763" cy="50430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>
            <a:spLocks noGrp="1"/>
          </p:cNvSpPr>
          <p:nvPr>
            <p:ph type="title"/>
          </p:nvPr>
        </p:nvSpPr>
        <p:spPr>
          <a:xfrm>
            <a:off x="247525" y="96982"/>
            <a:ext cx="8520600" cy="952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 algn="ctr">
              <a:buSzPct val="163742"/>
            </a:pPr>
            <a:r>
              <a:rPr lang="en" sz="1900" dirty="0" smtClean="0"/>
              <a:t> Седница </a:t>
            </a:r>
            <a:r>
              <a:rPr lang="en" sz="1900" dirty="0"/>
              <a:t>васпитно - образовног већа, вртић “Невен</a:t>
            </a:r>
            <a:r>
              <a:rPr lang="en" sz="1900" dirty="0" smtClean="0"/>
              <a:t>”</a:t>
            </a:r>
            <a:r>
              <a:rPr lang="sr-Latn-RS" sz="1900" dirty="0" smtClean="0"/>
              <a:t/>
            </a:r>
            <a:br>
              <a:rPr lang="sr-Latn-RS" sz="1900" dirty="0" smtClean="0"/>
            </a:br>
            <a:r>
              <a:rPr lang="en" dirty="0" smtClean="0"/>
              <a:t> </a:t>
            </a:r>
            <a:r>
              <a:rPr lang="en" sz="1600" dirty="0" smtClean="0"/>
              <a:t>Копетентан васпитач - копетентно дете</a:t>
            </a:r>
            <a:endParaRPr sz="1600"/>
          </a:p>
        </p:txBody>
      </p:sp>
      <p:pic>
        <p:nvPicPr>
          <p:cNvPr id="108" name="Google Shape;10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3728" y="1350235"/>
            <a:ext cx="3664528" cy="3062439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1"/>
          <p:cNvSpPr txBox="1"/>
          <p:nvPr/>
        </p:nvSpPr>
        <p:spPr>
          <a:xfrm>
            <a:off x="6494136" y="436418"/>
            <a:ext cx="1839373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4"/>
              </a:rPr>
              <a:t>https://youtu.be/ifxPbH0DNWQ?si=TYLIWCfvIMs4iYcN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57B9B39-4409-02AA-9462-A60F2E68E8C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5292" y="1343890"/>
            <a:ext cx="3477490" cy="3054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3964" y="4488873"/>
            <a:ext cx="82919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                  Менторство-приказ водича за вас.               Оквир дигиталних компетенција васпитача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nimak ekrana 2025-12-09 112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308" y="117764"/>
            <a:ext cx="4620491" cy="48629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97237" y="3609109"/>
            <a:ext cx="34220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https://www.youtube.com/watch?v=BeKA600kQ-U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764" y="205740"/>
            <a:ext cx="8053924" cy="857250"/>
          </a:xfrm>
        </p:spPr>
        <p:txBody>
          <a:bodyPr>
            <a:normAutofit/>
          </a:bodyPr>
          <a:lstStyle/>
          <a:p>
            <a:r>
              <a:rPr lang="sr-Cyrl-RS" sz="1400" dirty="0" smtClean="0">
                <a:latin typeface="Arial" pitchFamily="34" charset="0"/>
                <a:cs typeface="Arial" pitchFamily="34" charset="0"/>
              </a:rPr>
              <a:t> Састанак Тима за СВ                Састанак Тима за СУ                      Састанак Тима за заштиту...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160EF0E-4D81-6DB0-6ED1-F58973CFE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1382" y="1136073"/>
            <a:ext cx="2708564" cy="3636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B4314B0-342F-98A8-25AC-70337887A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6093" y="1115289"/>
            <a:ext cx="2750125" cy="36506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саст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1636" y="1120742"/>
            <a:ext cx="2479964" cy="3659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36964" y="277091"/>
            <a:ext cx="7633854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главних васпитача. Компетенције васпитача (Компетентан васпитач-компетентно дете). Размена увида практичара, услов унапређивања квалитета рада.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273FAE18-272D-B6C9-0A9E-ABD9D9670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45" y="1032164"/>
            <a:ext cx="4200556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9762FD18-83DA-BD8C-EDC1-675B5987D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182" y="1066800"/>
            <a:ext cx="3408218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4752110" y="534750"/>
            <a:ext cx="4052454" cy="430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sz="1800" dirty="0">
                <a:latin typeface="Arial" pitchFamily="34" charset="0"/>
                <a:cs typeface="Arial" pitchFamily="34" charset="0"/>
              </a:rPr>
              <a:t>Васпитачи, стручни сарадници и остали запослени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деле идеје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искуства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и примере добре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праксе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 у циљу унапређивања квалитета рада .</a:t>
            </a:r>
            <a:endParaRPr sz="1800">
              <a:latin typeface="Arial" pitchFamily="34" charset="0"/>
              <a:cs typeface="Arial" pitchFamily="34" charset="0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sz="1800" dirty="0">
                <a:latin typeface="Arial" pitchFamily="34" charset="0"/>
                <a:cs typeface="Arial" pitchFamily="34" charset="0"/>
              </a:rPr>
              <a:t>Консултације са психологом М. С. и </a:t>
            </a:r>
            <a:r>
              <a:rPr lang="en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" sz="1800" dirty="0">
                <a:latin typeface="Arial" pitchFamily="34" charset="0"/>
                <a:cs typeface="Arial" pitchFamily="34" charset="0"/>
              </a:rPr>
              <a:t>сарадником Д. Ж. </a:t>
            </a:r>
            <a:endParaRPr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3862" y="520920"/>
            <a:ext cx="3562899" cy="407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7663" y="0"/>
            <a:ext cx="387096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9"/>
          <p:cNvSpPr txBox="1"/>
          <p:nvPr/>
        </p:nvSpPr>
        <p:spPr>
          <a:xfrm rot="-761">
            <a:off x="5078600" y="1313899"/>
            <a:ext cx="40653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Почетак припрема за Еко - Фестивал “Стазама планинара” која ће се реализовати у децембру месецу у вртићу “Пчелица” у сарадњи са локалном заједницом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573" y="528152"/>
            <a:ext cx="8520600" cy="372393"/>
          </a:xfrm>
        </p:spPr>
        <p:txBody>
          <a:bodyPr>
            <a:noAutofit/>
          </a:bodyPr>
          <a:lstStyle/>
          <a:p>
            <a:r>
              <a:rPr lang="sr-Cyrl-RS" sz="2400" dirty="0" smtClean="0">
                <a:latin typeface="Arial" pitchFamily="34" charset="0"/>
                <a:cs typeface="Arial" pitchFamily="34" charset="0"/>
              </a:rPr>
              <a:t>ПРОЈЕКТИ КОЈИ СЕ РЕАЛИЗУЈУ У ВРТИЋУ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1765410875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090" y="942897"/>
            <a:ext cx="3858491" cy="3920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654108750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6691" y="969818"/>
            <a:ext cx="4225636" cy="3900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294</TotalTime>
  <Words>395</Words>
  <PresentationFormat>On-screen Show (16:9)</PresentationFormat>
  <Paragraphs>35</Paragraphs>
  <Slides>23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Solstice</vt:lpstr>
      <vt:lpstr>      Вртић “Пчелица”</vt:lpstr>
      <vt:lpstr>Slide 2</vt:lpstr>
      <vt:lpstr>Slide 3</vt:lpstr>
      <vt:lpstr>Средња вас. група “Јагода” у посети старијој вас. групи “Врапчићи”,деца су имала прилику да уживају у наступу друга које свира бубњеве.Једна од превентивних активности у оквиру Програма заштите...</vt:lpstr>
      <vt:lpstr>Slide 5</vt:lpstr>
      <vt:lpstr>Обележавање Међународног дана толеранције</vt:lpstr>
      <vt:lpstr>Slide 7</vt:lpstr>
      <vt:lpstr>У оквиру еко активности деца праве планете од кашираног папира, развијајући креативност, еколошку свест и фине моторике вештине</vt:lpstr>
      <vt:lpstr>Вођена игра “Скривено благо” у оквиру пројекта “Кад наш брод плови” – група у години  пред полазак у школу у Макрешану</vt:lpstr>
      <vt:lpstr>Сарадња са локалном заједницом, посета ОШ “Над Поповић” у оквиру пројекта “Откривамо тајне свемира” ‘- група пред полазак у школу “Јабука”</vt:lpstr>
      <vt:lpstr>Сарадња са породицом  У месецу новембру реализовани су Клуб љубитеља лопте и Клуб љубитеља науке и уметности</vt:lpstr>
      <vt:lpstr>Шумски оркестар, другарство заједницу гради,међувршњачка сарадња средњић вртићких група 🍓 и  🐶.Деца, васпитачи и стручни сарадник С. М.</vt:lpstr>
      <vt:lpstr>Консултовање у вези израде презентације и приказа садржаја искуства током процеса учења грађења међувршњачке сарадње</vt:lpstr>
      <vt:lpstr>Стручно усавршавање на нивоу вртића  Рефлексија о комуникацији и сарадњи васпитача у процесу учења развијања међувршњачке сарадње</vt:lpstr>
      <vt:lpstr>Slide 15</vt:lpstr>
      <vt:lpstr>Развијање дигитални копетенција остварено је кроз хоризонтални размену и практичан рад у програму Power Point</vt:lpstr>
      <vt:lpstr> Седница васпитно - образовног већа, вртић “Невен”  Копетентан васпитач - копетентно дете</vt:lpstr>
      <vt:lpstr>Slide 18</vt:lpstr>
      <vt:lpstr> Састанак Тима за СВ                Састанак Тима за СУ                      Састанак Тима за заштиту...</vt:lpstr>
      <vt:lpstr>Slide 20</vt:lpstr>
      <vt:lpstr>Васпитачи, стручни сарадници и остали запослени деле идеје, искуства и примере добре праксе у циљу унапређивања квалитета рада . Консултације са психологом М. С. и  сарадником Д. Ж. </vt:lpstr>
      <vt:lpstr>Slide 22</vt:lpstr>
      <vt:lpstr>ПРОЈЕКТИ КОЈИ СЕ РЕАЛИЗУЈУ У ВРТИЋУ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“Пчелица”</dc:title>
  <dc:creator>NN</dc:creator>
  <cp:lastModifiedBy>NN</cp:lastModifiedBy>
  <cp:revision>31</cp:revision>
  <dcterms:modified xsi:type="dcterms:W3CDTF">2025-12-11T08:14:40Z</dcterms:modified>
</cp:coreProperties>
</file>