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05" r:id="rId1"/>
  </p:sldMasterIdLst>
  <p:sldIdLst>
    <p:sldId id="256" r:id="rId2"/>
    <p:sldId id="257" r:id="rId3"/>
    <p:sldId id="258" r:id="rId4"/>
    <p:sldId id="259" r:id="rId5"/>
    <p:sldId id="268" r:id="rId6"/>
    <p:sldId id="260" r:id="rId7"/>
    <p:sldId id="269" r:id="rId8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672" y="-6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06400" y="328613"/>
            <a:ext cx="11376025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ounded Rectangle 5"/>
          <p:cNvSpPr/>
          <p:nvPr/>
        </p:nvSpPr>
        <p:spPr>
          <a:xfrm>
            <a:off x="558129" y="434162"/>
            <a:ext cx="11075745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963168" y="1820206"/>
            <a:ext cx="103632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0" name="Subtitle 19"/>
          <p:cNvSpPr>
            <a:spLocks noGrp="1"/>
          </p:cNvSpPr>
          <p:nvPr>
            <p:ph type="subTitle" idx="1"/>
          </p:nvPr>
        </p:nvSpPr>
        <p:spPr>
          <a:xfrm>
            <a:off x="963168" y="3685032"/>
            <a:ext cx="10363200" cy="914400"/>
          </a:xfrm>
        </p:spPr>
        <p:txBody>
          <a:bodyPr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7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84DB02C-E627-43F9-AACA-9562EFF07A0D}" type="datetimeFigureOut">
              <a:rPr lang="en-US"/>
              <a:pPr>
                <a:defRPr/>
              </a:pPr>
              <a:t>9/29/2020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BF1ACCF-ED29-423E-AE53-110CCB2918E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0560" y="530352"/>
            <a:ext cx="10911840" cy="4187952"/>
          </a:xfrm>
        </p:spPr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B721D0-98E5-4D9C-82D9-BE7A57844F66}" type="datetimeFigureOut">
              <a:rPr lang="en-US"/>
              <a:pPr>
                <a:defRPr/>
              </a:pPr>
              <a:t>9/29/2020</a:t>
            </a:fld>
            <a:endParaRPr lang="en-US" dirty="0"/>
          </a:p>
        </p:txBody>
      </p:sp>
      <p:sp>
        <p:nvSpPr>
          <p:cNvPr id="5" name="Footer Placeholder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DC9A39-ED79-4579-A93D-4E4C72F0949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06400" y="328613"/>
            <a:ext cx="11376025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ounded Rectangle 4"/>
          <p:cNvSpPr/>
          <p:nvPr/>
        </p:nvSpPr>
        <p:spPr>
          <a:xfrm>
            <a:off x="558129" y="434163"/>
            <a:ext cx="11075745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4459" y="4928616"/>
            <a:ext cx="10911840" cy="676656"/>
          </a:xfrm>
        </p:spPr>
        <p:txBody>
          <a:bodyPr lIns="91440" bIns="0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4459" y="5624484"/>
            <a:ext cx="10911840" cy="420624"/>
          </a:xfrm>
        </p:spPr>
        <p:txBody>
          <a:bodyPr lIns="118872" tIns="0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60F5B46-4460-403E-BA57-033956EDFF27}" type="datetimeFigureOut">
              <a:rPr lang="en-US"/>
              <a:pPr>
                <a:defRPr/>
              </a:pPr>
              <a:t>9/29/2020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9CBB0DA-CB3D-4A8F-993B-4DCA735287A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3" y="530352"/>
            <a:ext cx="524256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40480" y="530352"/>
            <a:ext cx="524256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EA066F-5E01-4520-B02F-BB6C25CE804C}" type="datetimeFigureOut">
              <a:rPr lang="en-US"/>
              <a:pPr>
                <a:defRPr/>
              </a:pPr>
              <a:t>9/29/2020</a:t>
            </a:fld>
            <a:endParaRPr lang="en-US" dirty="0"/>
          </a:p>
        </p:txBody>
      </p:sp>
      <p:sp>
        <p:nvSpPr>
          <p:cNvPr id="6" name="Footer Placeholder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1126D6-E1BD-4546-A4D1-840DA808CC5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/>
          <a:lstStyle>
            <a:lvl1pPr>
              <a:defRPr b="1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9632" y="579438"/>
            <a:ext cx="524256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202892" y="579438"/>
            <a:ext cx="524256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809632" y="1447800"/>
            <a:ext cx="524256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2892" y="1447800"/>
            <a:ext cx="524256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64C7EA-C480-4303-830D-BDE72EFF7B85}" type="datetimeFigureOut">
              <a:rPr lang="en-US"/>
              <a:pPr>
                <a:defRPr/>
              </a:pPr>
              <a:t>9/29/2020</a:t>
            </a:fld>
            <a:endParaRPr lang="en-US" dirty="0"/>
          </a:p>
        </p:txBody>
      </p:sp>
      <p:sp>
        <p:nvSpPr>
          <p:cNvPr id="8" name="Footer Placeholder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317845-72C5-439F-B038-35F4855BFC4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13025A-A1AE-46FA-91D1-C7ACC43004C7}" type="datetimeFigureOut">
              <a:rPr lang="en-US"/>
              <a:pPr>
                <a:defRPr/>
              </a:pPr>
              <a:t>9/29/2020</a:t>
            </a:fld>
            <a:endParaRPr lang="en-US" dirty="0"/>
          </a:p>
        </p:txBody>
      </p:sp>
      <p:sp>
        <p:nvSpPr>
          <p:cNvPr id="4" name="Footer Placeholder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BDF583-219E-4AD5-BA9A-7C10FC174BF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06400" y="328613"/>
            <a:ext cx="11376025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1784F7B-EE26-4D16-A941-7D4A53AFD689}" type="datetimeFigureOut">
              <a:rPr lang="en-US"/>
              <a:pPr>
                <a:defRPr/>
              </a:pPr>
              <a:t>9/29/2020</a:t>
            </a:fld>
            <a:endParaRPr lang="en-US" dirty="0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AA0C95F-9A2F-429B-9B28-1F808B174EE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85045" y="533400"/>
            <a:ext cx="3962400" cy="914400"/>
          </a:xfrm>
        </p:spPr>
        <p:txBody>
          <a:bodyPr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7385129" y="1447802"/>
            <a:ext cx="39624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015163" y="930144"/>
            <a:ext cx="6168212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A79218-5CF9-4E37-92F8-16742A55A941}" type="datetimeFigureOut">
              <a:rPr lang="en-US"/>
              <a:pPr>
                <a:defRPr/>
              </a:pPr>
              <a:t>9/29/2020</a:t>
            </a:fld>
            <a:endParaRPr lang="en-US" dirty="0"/>
          </a:p>
        </p:txBody>
      </p:sp>
      <p:sp>
        <p:nvSpPr>
          <p:cNvPr id="6" name="Footer Placeholder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4D5F96-F077-4C66-87B4-C14199727EB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406400" y="328613"/>
            <a:ext cx="11376025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ound Single Corner Rectangle 5"/>
          <p:cNvSpPr/>
          <p:nvPr/>
        </p:nvSpPr>
        <p:spPr>
          <a:xfrm>
            <a:off x="8534400" y="433388"/>
            <a:ext cx="3098800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5012056"/>
            <a:ext cx="109728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8616949" y="533400"/>
            <a:ext cx="298704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61973" y="435768"/>
            <a:ext cx="7900416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925BF21-26BE-4CF5-9C63-DA61F1092505}" type="datetimeFigureOut">
              <a:rPr lang="en-US"/>
              <a:pPr>
                <a:defRPr/>
              </a:pPr>
              <a:t>9/29/2020</a:t>
            </a:fld>
            <a:endParaRPr lang="en-US" dirty="0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D46122C-8D2C-4845-90C5-A23EC3AD44F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0560" y="530352"/>
            <a:ext cx="10911840" cy="4187952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757DC9-3584-499C-A082-3C8243D0D377}" type="datetimeFigureOut">
              <a:rPr lang="en-US"/>
              <a:pPr>
                <a:defRPr/>
              </a:pPr>
              <a:t>9/29/2020</a:t>
            </a:fld>
            <a:endParaRPr lang="en-US" dirty="0"/>
          </a:p>
        </p:txBody>
      </p:sp>
      <p:sp>
        <p:nvSpPr>
          <p:cNvPr id="5" name="Footer Placeholder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9ABED1-DF4D-4012-BEF9-F4A802CCDA8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533405"/>
            <a:ext cx="2641600" cy="5257799"/>
          </a:xfrm>
        </p:spPr>
        <p:txBody>
          <a:bodyPr vert="eaVert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11200" y="533403"/>
            <a:ext cx="7924800" cy="5257801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F1B880-89BA-4108-A487-109F4ED9539D}" type="datetimeFigureOut">
              <a:rPr lang="en-US"/>
              <a:pPr>
                <a:defRPr/>
              </a:pPr>
              <a:t>9/29/2020</a:t>
            </a:fld>
            <a:endParaRPr lang="en-US" dirty="0"/>
          </a:p>
        </p:txBody>
      </p:sp>
      <p:sp>
        <p:nvSpPr>
          <p:cNvPr id="5" name="Footer Placeholder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AD84D1-AA42-4458-9E47-25CAEBCC273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406400" y="328613"/>
            <a:ext cx="11376025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558129" y="434162"/>
            <a:ext cx="11075745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669925" y="4986338"/>
            <a:ext cx="10912475" cy="1050925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31" name="Text Placeholder 3"/>
          <p:cNvSpPr>
            <a:spLocks noGrp="1"/>
          </p:cNvSpPr>
          <p:nvPr>
            <p:ph type="body" idx="1"/>
          </p:nvPr>
        </p:nvSpPr>
        <p:spPr bwMode="auto">
          <a:xfrm>
            <a:off x="669925" y="530225"/>
            <a:ext cx="10912475" cy="418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2"/>
          </p:nvPr>
        </p:nvSpPr>
        <p:spPr>
          <a:xfrm>
            <a:off x="5035550" y="6111875"/>
            <a:ext cx="3048000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bg2">
                    <a:shade val="50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>
              <a:defRPr/>
            </a:pPr>
            <a:fld id="{407555E7-795E-49F6-B5D7-7169EE636B44}" type="datetimeFigureOut">
              <a:rPr lang="en-US"/>
              <a:pPr>
                <a:defRPr/>
              </a:pPr>
              <a:t>9/29/2020</a:t>
            </a:fld>
            <a:endParaRPr lang="en-US" dirty="0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3"/>
          </p:nvPr>
        </p:nvSpPr>
        <p:spPr>
          <a:xfrm>
            <a:off x="8083550" y="6111875"/>
            <a:ext cx="30480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bg2">
                    <a:shade val="50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11131550" y="6111875"/>
            <a:ext cx="609600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bg2">
                    <a:shade val="50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>
              <a:defRPr/>
            </a:pPr>
            <a:fld id="{4914BB0D-DC54-4C4B-BCD0-06E319CBA77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3" r:id="rId1"/>
    <p:sldLayoutId id="2147483796" r:id="rId2"/>
    <p:sldLayoutId id="2147483804" r:id="rId3"/>
    <p:sldLayoutId id="2147483797" r:id="rId4"/>
    <p:sldLayoutId id="2147483798" r:id="rId5"/>
    <p:sldLayoutId id="2147483799" r:id="rId6"/>
    <p:sldLayoutId id="2147483805" r:id="rId7"/>
    <p:sldLayoutId id="2147483800" r:id="rId8"/>
    <p:sldLayoutId id="2147483806" r:id="rId9"/>
    <p:sldLayoutId id="2147483801" r:id="rId10"/>
    <p:sldLayoutId id="2147483802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 kern="1200">
          <a:solidFill>
            <a:srgbClr val="FF8D3E"/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9pPr>
      <a:extLst/>
    </p:titleStyle>
    <p:bodyStyle>
      <a:lvl1pPr marL="265113" indent="-265113" algn="l" rtl="0" eaLnBrk="0" fontAlgn="base" hangingPunct="0">
        <a:spcBef>
          <a:spcPts val="25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00025" algn="l" rtl="0" eaLnBrk="0" fontAlgn="base" hangingPunct="0">
        <a:spcBef>
          <a:spcPts val="250"/>
        </a:spcBef>
        <a:spcAft>
          <a:spcPct val="0"/>
        </a:spcAft>
        <a:buClr>
          <a:schemeClr val="accent1"/>
        </a:buClr>
        <a:buSzPct val="100000"/>
        <a:buFont typeface="Verdana" pitchFamily="34" charset="0"/>
        <a:buChar char="◦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5813" indent="-182563" algn="l" rtl="0" eaLnBrk="0" fontAlgn="base" hangingPunct="0">
        <a:spcBef>
          <a:spcPts val="250"/>
        </a:spcBef>
        <a:spcAft>
          <a:spcPct val="0"/>
        </a:spcAft>
        <a:buClr>
          <a:srgbClr val="ED3742"/>
        </a:buClr>
        <a:buSzPct val="100000"/>
        <a:buFont typeface="Wingdings 2" pitchFamily="18" charset="2"/>
        <a:buChar char="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3938" indent="-182563" algn="l" rtl="0" eaLnBrk="0" fontAlgn="base" hangingPunct="0">
        <a:spcBef>
          <a:spcPts val="225"/>
        </a:spcBef>
        <a:spcAft>
          <a:spcPct val="0"/>
        </a:spcAft>
        <a:buClr>
          <a:srgbClr val="ED3742"/>
        </a:buClr>
        <a:buSzPct val="112000"/>
        <a:buFont typeface="Verdana" pitchFamily="34" charset="0"/>
        <a:buChar char="◦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79525" indent="-182563" algn="l" rtl="0" eaLnBrk="0" fontAlgn="base" hangingPunct="0">
        <a:spcBef>
          <a:spcPts val="250"/>
        </a:spcBef>
        <a:spcAft>
          <a:spcPct val="0"/>
        </a:spcAft>
        <a:buClr>
          <a:srgbClr val="4A85BF"/>
        </a:buClr>
        <a:buSzPct val="100000"/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82663" y="692150"/>
            <a:ext cx="10260012" cy="1490663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sr-Cyrl-R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ЕВРОПСКА НЕДЕЉА МОБИЛНОСТИ</a:t>
            </a: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R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‘’Мобилност без загађења за све’’ </a:t>
            </a:r>
            <a:endParaRPr lang="en-US" sz="3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7" name="AutoShape 9" descr="Children Activities. Set Of Kids Doing Sports, Riding The Bicycle, Playing  Basketball, Jogging, Jumping, Skating Stock Vector - Illustration of bicycle,  lifestyle: 11879988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148" name="AutoShape 11" descr="Children Activities. Set Of Kids Doing Sports, Riding The Bicycle, Playing  Basketball, Jogging, Jumping, Skating Stock Vector - Illustration of bicycle,  lifestyle: 11879988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6158" name="Picture 14" descr="C:\Users\korisnik\Desktop\images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67608" y="2348880"/>
            <a:ext cx="6696744" cy="388843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2738438" y="2857500"/>
            <a:ext cx="2357437" cy="35718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738438" y="2714625"/>
            <a:ext cx="2357437" cy="3571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523875" y="2357438"/>
            <a:ext cx="2143125" cy="2143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523875" y="2357438"/>
            <a:ext cx="2143125" cy="2143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595313" y="2428875"/>
            <a:ext cx="2143125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595313" y="3500438"/>
            <a:ext cx="1857375" cy="158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2667000" y="2928938"/>
            <a:ext cx="2286000" cy="158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2667000" y="3286125"/>
            <a:ext cx="2286000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2667000" y="4429125"/>
            <a:ext cx="2286000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179" name="Rectangle 23"/>
          <p:cNvSpPr>
            <a:spLocks noChangeArrowheads="1"/>
          </p:cNvSpPr>
          <p:nvPr/>
        </p:nvSpPr>
        <p:spPr bwMode="auto">
          <a:xfrm>
            <a:off x="5375275" y="1484313"/>
            <a:ext cx="6121400" cy="354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n-US" sz="20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ПУ ‘’Ната Вељковић’’ сваке године активно учествује и пружа подршку организаторима Европске недеље мобилности у промовисању важности и вредности одрживе мобилности кроз бројне активности у којима учествују деца, васпитачи, родитељи и представници шире локалне заједнице. </a:t>
            </a:r>
          </a:p>
          <a:p>
            <a:pPr algn="just"/>
            <a:r>
              <a:rPr lang="en-US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На овај начин код деце се од најранијег узраста стварају навике о значају и важности здраве животне средине и здравог стила живота.</a:t>
            </a:r>
          </a:p>
          <a:p>
            <a:pPr algn="just"/>
            <a:endParaRPr lang="en-US" sz="2000" b="1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000" b="1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000" b="1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80" name="Picture 15" descr="C:\Users\korisnik\Desktop\Plakat_ENM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407988" y="333375"/>
            <a:ext cx="4751387" cy="6264275"/>
          </a:xfr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Box 4"/>
          <p:cNvSpPr txBox="1">
            <a:spLocks noChangeArrowheads="1"/>
          </p:cNvSpPr>
          <p:nvPr/>
        </p:nvSpPr>
        <p:spPr bwMode="auto">
          <a:xfrm>
            <a:off x="2595563" y="500063"/>
            <a:ext cx="68580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b="1">
                <a:solidFill>
                  <a:srgbClr val="002060"/>
                </a:solidFill>
                <a:latin typeface="Times New Roman" pitchFamily="18" charset="0"/>
              </a:rPr>
              <a:t>МОБИЛНОСТ НАЈМЛАЂИХ</a:t>
            </a:r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>
          <a:xfrm>
            <a:off x="550863" y="857250"/>
            <a:ext cx="11090275" cy="5595938"/>
          </a:xfrm>
        </p:spPr>
        <p:txBody>
          <a:bodyPr/>
          <a:lstStyle/>
          <a:p>
            <a:pPr marL="0" indent="7938" algn="just" eaLnBrk="1" hangingPunct="1">
              <a:buFont typeface="Arial" charset="0"/>
              <a:buNone/>
              <a:tabLst>
                <a:tab pos="0" algn="l"/>
              </a:tabLst>
              <a:defRPr/>
            </a:pPr>
            <a:r>
              <a:rPr lang="sr-Cyrl-RS" dirty="0" smtClean="0"/>
              <a:t>	</a:t>
            </a:r>
            <a:r>
              <a:rPr lang="sr-Cyrl-RS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 новом спортском терену у насељу Уједињене нације деца старије и припремних група вртића ‘’Голуб мира’’  приказала су вежбе и игре са реквизитом падобран које су пратили родитељи и суграђани поменутог насеља.  Активност је имала за циљ да се промовише бављење физичким активностима на отвореном простору односно </a:t>
            </a:r>
            <a:r>
              <a:rPr lang="en-US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здрав</a:t>
            </a:r>
            <a:r>
              <a:rPr lang="en-US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стил</a:t>
            </a:r>
            <a:r>
              <a:rPr lang="en-US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живота</a:t>
            </a:r>
            <a:r>
              <a:rPr lang="en-US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активно</a:t>
            </a:r>
            <a:r>
              <a:rPr lang="en-US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провођење</a:t>
            </a:r>
            <a:r>
              <a:rPr lang="en-US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слободног</a:t>
            </a:r>
            <a:r>
              <a:rPr lang="en-US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времена</a:t>
            </a:r>
            <a:r>
              <a:rPr lang="sr-Cyrl-RS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273050" algn="just" eaLnBrk="1" hangingPunct="1">
              <a:buFont typeface="Arial" charset="0"/>
              <a:buNone/>
              <a:defRPr/>
            </a:pPr>
            <a:endParaRPr lang="en-US" sz="1400" dirty="0" smtClean="0"/>
          </a:p>
        </p:txBody>
      </p:sp>
      <p:pic>
        <p:nvPicPr>
          <p:cNvPr id="12" name="Picture 11" descr="20200921_101801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623392" y="2708920"/>
            <a:ext cx="5148064" cy="38610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Picture 12" descr="20200921_102332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6240016" y="2708920"/>
            <a:ext cx="5292080" cy="38610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Box 3"/>
          <p:cNvSpPr txBox="1">
            <a:spLocks noChangeArrowheads="1"/>
          </p:cNvSpPr>
          <p:nvPr/>
        </p:nvSpPr>
        <p:spPr bwMode="auto">
          <a:xfrm>
            <a:off x="550863" y="549275"/>
            <a:ext cx="11090275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n-US" b="1">
                <a:solidFill>
                  <a:srgbClr val="002060"/>
                </a:solidFill>
                <a:latin typeface="Times New Roman" pitchFamily="18" charset="0"/>
              </a:rPr>
              <a:t>	Кроз игре ‘’Печурка’’, ‘’Балерина’’, ‘’Лети, лети’’, ‘’Падобран кошарка’’ и ‘’Лети лопта’’ деца и васпитачи су показали како се подстиче сарадња у тимској игри и како се једино заједничким покретима може остварити  циљ игре.   </a:t>
            </a:r>
            <a:r>
              <a:rPr lang="en-US" i="1">
                <a:latin typeface="Times New Roman" pitchFamily="18" charset="0"/>
              </a:rPr>
              <a:t> </a:t>
            </a:r>
          </a:p>
        </p:txBody>
      </p:sp>
      <p:pic>
        <p:nvPicPr>
          <p:cNvPr id="6" name="Picture 5" descr="IMG-9893af077d11a125cf0107614bae976a-V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4439816" y="1628800"/>
            <a:ext cx="3219822" cy="47251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Picture 6" descr="20200921_101805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7824192" y="2060848"/>
            <a:ext cx="4104223" cy="36724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Picture 8" descr="20200921_102054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263352" y="2060848"/>
            <a:ext cx="4008445" cy="36724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20200921_102247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479376" y="908720"/>
            <a:ext cx="5400600" cy="4440494"/>
          </a:xfrm>
          <a:effectLst>
            <a:softEdge rad="112500"/>
          </a:effectLst>
        </p:spPr>
      </p:pic>
      <p:pic>
        <p:nvPicPr>
          <p:cNvPr id="5" name="Picture 4" descr="20200921_101933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6023992" y="908720"/>
            <a:ext cx="5577763" cy="44644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3"/>
          <p:cNvSpPr txBox="1">
            <a:spLocks noChangeArrowheads="1"/>
          </p:cNvSpPr>
          <p:nvPr/>
        </p:nvSpPr>
        <p:spPr bwMode="auto">
          <a:xfrm>
            <a:off x="1666875" y="404813"/>
            <a:ext cx="87153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b="1">
                <a:solidFill>
                  <a:srgbClr val="002060"/>
                </a:solidFill>
                <a:latin typeface="Times New Roman" pitchFamily="18" charset="0"/>
              </a:rPr>
              <a:t>ПАРКИНГ ДАН</a:t>
            </a:r>
          </a:p>
        </p:txBody>
      </p:sp>
      <p:sp>
        <p:nvSpPr>
          <p:cNvPr id="11267" name="TextBox 4"/>
          <p:cNvSpPr txBox="1">
            <a:spLocks noChangeArrowheads="1"/>
          </p:cNvSpPr>
          <p:nvPr/>
        </p:nvSpPr>
        <p:spPr bwMode="auto">
          <a:xfrm>
            <a:off x="550863" y="981075"/>
            <a:ext cx="11090275" cy="563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n-US">
                <a:latin typeface="Times New Roman" pitchFamily="18" charset="0"/>
              </a:rPr>
              <a:t>	</a:t>
            </a:r>
            <a:r>
              <a:rPr lang="en-US" b="1">
                <a:solidFill>
                  <a:srgbClr val="002060"/>
                </a:solidFill>
                <a:latin typeface="Times New Roman" pitchFamily="18" charset="0"/>
              </a:rPr>
              <a:t>Паркинг простор вртића “Невен” претворен је у дечије игралиште на отвореном са различитим моторичким просторним целинама у којем су се деца и васпитачи припрене групе вежбала. </a:t>
            </a:r>
          </a:p>
          <a:p>
            <a:pPr algn="just"/>
            <a:endParaRPr lang="en-US" b="1">
              <a:solidFill>
                <a:srgbClr val="002060"/>
              </a:solidFill>
              <a:latin typeface="Times New Roman" pitchFamily="18" charset="0"/>
            </a:endParaRPr>
          </a:p>
          <a:p>
            <a:pPr algn="just"/>
            <a:endParaRPr lang="en-US" b="1">
              <a:solidFill>
                <a:srgbClr val="002060"/>
              </a:solidFill>
              <a:latin typeface="Times New Roman" pitchFamily="18" charset="0"/>
            </a:endParaRPr>
          </a:p>
          <a:p>
            <a:pPr algn="just"/>
            <a:endParaRPr lang="en-US" b="1">
              <a:solidFill>
                <a:srgbClr val="002060"/>
              </a:solidFill>
              <a:latin typeface="Times New Roman" pitchFamily="18" charset="0"/>
            </a:endParaRPr>
          </a:p>
          <a:p>
            <a:pPr algn="just"/>
            <a:endParaRPr lang="en-US" b="1">
              <a:solidFill>
                <a:srgbClr val="002060"/>
              </a:solidFill>
              <a:latin typeface="Times New Roman" pitchFamily="18" charset="0"/>
            </a:endParaRPr>
          </a:p>
          <a:p>
            <a:pPr algn="just"/>
            <a:endParaRPr lang="en-US" b="1">
              <a:solidFill>
                <a:srgbClr val="002060"/>
              </a:solidFill>
              <a:latin typeface="Times New Roman" pitchFamily="18" charset="0"/>
            </a:endParaRPr>
          </a:p>
          <a:p>
            <a:pPr algn="just"/>
            <a:endParaRPr lang="en-US" b="1">
              <a:solidFill>
                <a:srgbClr val="002060"/>
              </a:solidFill>
              <a:latin typeface="Times New Roman" pitchFamily="18" charset="0"/>
            </a:endParaRPr>
          </a:p>
          <a:p>
            <a:pPr algn="just"/>
            <a:endParaRPr lang="en-US" b="1">
              <a:solidFill>
                <a:srgbClr val="002060"/>
              </a:solidFill>
              <a:latin typeface="Times New Roman" pitchFamily="18" charset="0"/>
            </a:endParaRPr>
          </a:p>
          <a:p>
            <a:pPr algn="just"/>
            <a:endParaRPr lang="en-US" b="1">
              <a:solidFill>
                <a:srgbClr val="002060"/>
              </a:solidFill>
              <a:latin typeface="Times New Roman" pitchFamily="18" charset="0"/>
            </a:endParaRPr>
          </a:p>
          <a:p>
            <a:pPr algn="just"/>
            <a:endParaRPr lang="en-US" b="1">
              <a:solidFill>
                <a:srgbClr val="002060"/>
              </a:solidFill>
              <a:latin typeface="Times New Roman" pitchFamily="18" charset="0"/>
            </a:endParaRPr>
          </a:p>
          <a:p>
            <a:pPr algn="just"/>
            <a:endParaRPr lang="en-US" b="1">
              <a:solidFill>
                <a:srgbClr val="002060"/>
              </a:solidFill>
              <a:latin typeface="Times New Roman" pitchFamily="18" charset="0"/>
            </a:endParaRPr>
          </a:p>
          <a:p>
            <a:pPr algn="just"/>
            <a:endParaRPr lang="en-US" b="1">
              <a:solidFill>
                <a:srgbClr val="002060"/>
              </a:solidFill>
              <a:latin typeface="Times New Roman" pitchFamily="18" charset="0"/>
            </a:endParaRPr>
          </a:p>
          <a:p>
            <a:pPr algn="just"/>
            <a:endParaRPr lang="en-US" b="1">
              <a:solidFill>
                <a:srgbClr val="002060"/>
              </a:solidFill>
              <a:latin typeface="Times New Roman" pitchFamily="18" charset="0"/>
            </a:endParaRPr>
          </a:p>
          <a:p>
            <a:pPr algn="just"/>
            <a:endParaRPr lang="en-US" b="1">
              <a:solidFill>
                <a:srgbClr val="002060"/>
              </a:solidFill>
              <a:latin typeface="Times New Roman" pitchFamily="18" charset="0"/>
            </a:endParaRPr>
          </a:p>
          <a:p>
            <a:pPr algn="just"/>
            <a:endParaRPr lang="en-US" b="1">
              <a:solidFill>
                <a:srgbClr val="002060"/>
              </a:solidFill>
              <a:latin typeface="Times New Roman" pitchFamily="18" charset="0"/>
            </a:endParaRPr>
          </a:p>
          <a:p>
            <a:pPr algn="just"/>
            <a:endParaRPr lang="en-US" b="1">
              <a:solidFill>
                <a:srgbClr val="002060"/>
              </a:solidFill>
              <a:latin typeface="Times New Roman" pitchFamily="18" charset="0"/>
            </a:endParaRPr>
          </a:p>
          <a:p>
            <a:pPr algn="just"/>
            <a:endParaRPr lang="en-US" b="1">
              <a:solidFill>
                <a:srgbClr val="002060"/>
              </a:solidFill>
              <a:latin typeface="Times New Roman" pitchFamily="18" charset="0"/>
            </a:endParaRPr>
          </a:p>
          <a:p>
            <a:pPr algn="just"/>
            <a:endParaRPr lang="en-US" b="1">
              <a:solidFill>
                <a:srgbClr val="002060"/>
              </a:solidFill>
              <a:latin typeface="Times New Roman" pitchFamily="18" charset="0"/>
            </a:endParaRPr>
          </a:p>
          <a:p>
            <a:pPr algn="just"/>
            <a:endParaRPr lang="en-US" b="1">
              <a:solidFill>
                <a:srgbClr val="002060"/>
              </a:solidFill>
              <a:latin typeface="Times New Roman" pitchFamily="18" charset="0"/>
            </a:endParaRPr>
          </a:p>
        </p:txBody>
      </p:sp>
      <p:pic>
        <p:nvPicPr>
          <p:cNvPr id="8" name="Picture 7" descr="20200922_100748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839416" y="1872005"/>
            <a:ext cx="4824536" cy="39838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Picture 8" descr="20200922_100819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6168008" y="1916832"/>
            <a:ext cx="5076056" cy="39150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 bwMode="auto">
          <a:xfrm>
            <a:off x="695325" y="5373688"/>
            <a:ext cx="10912475" cy="1150937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just"/>
            <a:r>
              <a:rPr lang="en-US" sz="180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	Деца и васпитачи су на индиректан начин, кроз игру послали поруку одраслима да се у вртић може доћи на другачији начин коришћењем алтернативних средстава превоза, пешачењем, бициклом, тротинетом или коришћењем јавног превоза.</a:t>
            </a:r>
          </a:p>
        </p:txBody>
      </p:sp>
      <p:pic>
        <p:nvPicPr>
          <p:cNvPr id="4" name="Content Placeholder 3" descr="20200922_100838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407368" y="260648"/>
            <a:ext cx="3498404" cy="26238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Picture 4" descr="20200922_101202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8400256" y="332656"/>
            <a:ext cx="3347864" cy="25108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Picture 5" descr="20200922_100803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4511824" y="188640"/>
            <a:ext cx="3360373" cy="26642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Picture 6" descr="20200922_101354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8184232" y="2996952"/>
            <a:ext cx="3419872" cy="24568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Picture 7" descr="20200922_101125.jp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479376" y="3068960"/>
            <a:ext cx="3528392" cy="24482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Picture 8" descr="20200922_101447.jpg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4439816" y="2924944"/>
            <a:ext cx="3384376" cy="25829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405</TotalTime>
  <Words>7</Words>
  <Application>Microsoft Office PowerPoint</Application>
  <PresentationFormat>Custom</PresentationFormat>
  <Paragraphs>26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Verdana</vt:lpstr>
      <vt:lpstr>Wingdings 2</vt:lpstr>
      <vt:lpstr>Calibri</vt:lpstr>
      <vt:lpstr>Times New Roman</vt:lpstr>
      <vt:lpstr>Aspect</vt:lpstr>
      <vt:lpstr>ЕВРОПСКА НЕДЕЉА МОБИЛНОСТИ   ‘’Мобилност без загађења за све’’ </vt:lpstr>
      <vt:lpstr>Slide 2</vt:lpstr>
      <vt:lpstr>Slide 3</vt:lpstr>
      <vt:lpstr>Slide 4</vt:lpstr>
      <vt:lpstr>Slide 5</vt:lpstr>
      <vt:lpstr>Slide 6</vt:lpstr>
      <vt:lpstr> Деца и васпитачи су на индиректан начин, кроз игру послали поруку одраслима да се у вртић може доћи на другачији начин коришћењем алтернативних средстава превоза, пешачењем, бициклом, тротинетом или коришћењем јавног превоза.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Европска недеља мобилности  ПУ “Ната Вељковић”</dc:title>
  <dc:creator>Sredojevic</dc:creator>
  <cp:lastModifiedBy>Steva</cp:lastModifiedBy>
  <cp:revision>45</cp:revision>
  <dcterms:created xsi:type="dcterms:W3CDTF">2018-09-24T18:22:55Z</dcterms:created>
  <dcterms:modified xsi:type="dcterms:W3CDTF">2020-09-29T10:30:15Z</dcterms:modified>
</cp:coreProperties>
</file>