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4" r:id="rId8"/>
    <p:sldId id="265" r:id="rId9"/>
    <p:sldId id="266" r:id="rId10"/>
    <p:sldId id="267" r:id="rId11"/>
    <p:sldId id="268" r:id="rId12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60000"/>
    <a:srgbClr val="540000"/>
    <a:srgbClr val="422C16"/>
    <a:srgbClr val="0C788E"/>
    <a:srgbClr val="006666"/>
    <a:srgbClr val="0099CC"/>
    <a:srgbClr val="660066"/>
    <a:srgbClr val="6600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323" autoAdjust="0"/>
    <p:restoredTop sz="94652" autoAdjust="0"/>
  </p:normalViewPr>
  <p:slideViewPr>
    <p:cSldViewPr>
      <p:cViewPr varScale="1">
        <p:scale>
          <a:sx n="48" d="100"/>
          <a:sy n="48" d="100"/>
        </p:scale>
        <p:origin x="-88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77C7A6-AED1-46A6-9E96-D7D50C1E80A8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CC0683-EBAF-4EB5-A16F-74810C238D1D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A3A463-C201-4416-909A-996B7B2D012B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B099FC-85FC-4DEB-9C26-4CFE7C46F754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3F0FFD-0D86-4E22-980E-BF8617EDC43B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0687CE-D458-46BE-BBD8-B5FCA44D0492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38B72D-A33A-4D37-8E61-710EE37964B9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2B597C-1483-4D1B-97B3-AB8EFAED6DEF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BA5D5B-F0AB-4BF4-B8CC-CDC81E101C09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65ADDC-C062-4D97-BDA8-8A9493886221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B26F29-AEE1-4C3B-9ACA-B600F758FCA8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E27D438F-1DAB-4087-84CE-795B9883A5B8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8" name="Rectangle 150"/>
          <p:cNvSpPr>
            <a:spLocks noGrp="1" noChangeArrowheads="1"/>
          </p:cNvSpPr>
          <p:nvPr>
            <p:ph type="ctrTitle"/>
          </p:nvPr>
        </p:nvSpPr>
        <p:spPr>
          <a:xfrm>
            <a:off x="611188" y="260350"/>
            <a:ext cx="7921625" cy="6048375"/>
          </a:xfrm>
        </p:spPr>
        <p:txBody>
          <a:bodyPr/>
          <a:lstStyle/>
          <a:p>
            <a:pPr eaLnBrk="1" hangingPunct="1">
              <a:defRPr/>
            </a:pPr>
            <a:r>
              <a:rPr lang="sr-Cyrl-RS" sz="3600" b="1" dirty="0" smtClean="0">
                <a:solidFill>
                  <a:srgbClr val="002060"/>
                </a:solidFill>
                <a:latin typeface="Comic Sans MS" pitchFamily="66" charset="0"/>
              </a:rPr>
              <a:t/>
            </a:r>
            <a:br>
              <a:rPr lang="sr-Cyrl-RS" sz="3600" b="1" dirty="0" smtClean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sr-Cyrl-RS" sz="3600" b="1" dirty="0" smtClean="0">
                <a:solidFill>
                  <a:srgbClr val="002060"/>
                </a:solidFill>
                <a:latin typeface="Comic Sans MS" pitchFamily="66" charset="0"/>
              </a:rPr>
              <a:t/>
            </a:r>
            <a:br>
              <a:rPr lang="sr-Cyrl-RS" sz="3600" b="1" dirty="0" smtClean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sr-Cyrl-RS" sz="4800" b="1" dirty="0" smtClean="0">
                <a:solidFill>
                  <a:srgbClr val="002060"/>
                </a:solidFill>
                <a:latin typeface="Comic Sans MS" pitchFamily="66" charset="0"/>
              </a:rPr>
              <a:t>ЕВРОПСКА НЕДЕЉА МОБИЛНОСТИ</a:t>
            </a:r>
            <a:r>
              <a:rPr lang="sr-Cyrl-RS" sz="3600" b="1" dirty="0" smtClean="0">
                <a:solidFill>
                  <a:srgbClr val="002060"/>
                </a:solidFill>
                <a:latin typeface="Comic Sans MS" pitchFamily="66" charset="0"/>
              </a:rPr>
              <a:t/>
            </a:r>
            <a:br>
              <a:rPr lang="sr-Cyrl-RS" sz="3600" b="1" dirty="0" smtClean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sr-Cyrl-RS" sz="3600" b="1" dirty="0" smtClean="0">
                <a:solidFill>
                  <a:srgbClr val="002060"/>
                </a:solidFill>
                <a:latin typeface="Comic Sans MS" pitchFamily="66" charset="0"/>
              </a:rPr>
              <a:t/>
            </a:r>
            <a:br>
              <a:rPr lang="sr-Cyrl-RS" sz="3600" b="1" dirty="0" smtClean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sr-Cyrl-RS" sz="4000" b="1" dirty="0" smtClean="0">
                <a:solidFill>
                  <a:srgbClr val="760000"/>
                </a:solidFill>
                <a:latin typeface="Comic Sans MS" pitchFamily="66" charset="0"/>
              </a:rPr>
              <a:t>‘’Пешачите са нама’’</a:t>
            </a:r>
            <a:r>
              <a:rPr lang="sr-Cyrl-RS" sz="3600" b="1" dirty="0" smtClean="0">
                <a:solidFill>
                  <a:srgbClr val="002060"/>
                </a:solidFill>
                <a:latin typeface="Comic Sans MS" pitchFamily="66" charset="0"/>
              </a:rPr>
              <a:t/>
            </a:r>
            <a:br>
              <a:rPr lang="sr-Cyrl-RS" sz="3600" b="1" dirty="0" smtClean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sr-Cyrl-RS" sz="4800" b="1" dirty="0" smtClean="0">
                <a:solidFill>
                  <a:schemeClr val="accent1">
                    <a:lumMod val="10000"/>
                  </a:schemeClr>
                </a:solidFill>
                <a:latin typeface="Comic Sans MS" pitchFamily="66" charset="0"/>
              </a:rPr>
              <a:t/>
            </a:r>
            <a:br>
              <a:rPr lang="sr-Cyrl-RS" sz="4800" b="1" dirty="0" smtClean="0">
                <a:solidFill>
                  <a:schemeClr val="accent1">
                    <a:lumMod val="10000"/>
                  </a:schemeClr>
                </a:solidFill>
                <a:latin typeface="Comic Sans MS" pitchFamily="66" charset="0"/>
              </a:rPr>
            </a:br>
            <a:r>
              <a:rPr lang="sr-Cyrl-RS" sz="4800" b="1" dirty="0" smtClean="0">
                <a:solidFill>
                  <a:srgbClr val="002060"/>
                </a:solidFill>
                <a:latin typeface="Comic Sans MS" pitchFamily="66" charset="0"/>
              </a:rPr>
              <a:t/>
            </a:r>
            <a:br>
              <a:rPr lang="sr-Cyrl-RS" sz="4800" b="1" dirty="0" smtClean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sr-Cyrl-RS" sz="2800" b="1" i="1" dirty="0" smtClean="0">
                <a:solidFill>
                  <a:srgbClr val="760000"/>
                </a:solidFill>
                <a:latin typeface="Comic Sans MS" pitchFamily="66" charset="0"/>
              </a:rPr>
              <a:t>16</a:t>
            </a:r>
            <a:r>
              <a:rPr lang="sr-Cyrl-RS" sz="2800" b="1" dirty="0" smtClean="0">
                <a:solidFill>
                  <a:srgbClr val="760000"/>
                </a:solidFill>
                <a:latin typeface="Comic Sans MS" pitchFamily="66" charset="0"/>
              </a:rPr>
              <a:t>.09. - 22.09.2019.год.</a:t>
            </a:r>
            <a:r>
              <a:rPr lang="sr-Cyrl-RS" sz="2800" b="1" dirty="0" smtClean="0">
                <a:solidFill>
                  <a:srgbClr val="002060"/>
                </a:solidFill>
                <a:latin typeface="Comic Sans MS" pitchFamily="66" charset="0"/>
              </a:rPr>
              <a:t/>
            </a:r>
            <a:br>
              <a:rPr lang="sr-Cyrl-RS" sz="2800" b="1" dirty="0" smtClean="0">
                <a:solidFill>
                  <a:srgbClr val="002060"/>
                </a:solidFill>
                <a:latin typeface="Comic Sans MS" pitchFamily="66" charset="0"/>
              </a:rPr>
            </a:br>
            <a:endParaRPr lang="es-ES" sz="4800" dirty="0" smtClean="0">
              <a:solidFill>
                <a:srgbClr val="6633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188913"/>
            <a:ext cx="8569325" cy="6335712"/>
          </a:xfrm>
        </p:spPr>
        <p:txBody>
          <a:bodyPr/>
          <a:lstStyle/>
          <a:p>
            <a:pPr algn="just" eaLnBrk="1" hangingPunct="1">
              <a:buFontTx/>
              <a:buNone/>
            </a:pPr>
            <a:r>
              <a:rPr lang="en-US" b="1" smtClean="0">
                <a:solidFill>
                  <a:srgbClr val="760000"/>
                </a:solidFill>
                <a:latin typeface="Comic Sans MS" pitchFamily="66" charset="0"/>
              </a:rPr>
              <a:t>		</a:t>
            </a:r>
            <a:r>
              <a:rPr lang="en-US" sz="2000" b="1" smtClean="0">
                <a:solidFill>
                  <a:srgbClr val="760000"/>
                </a:solidFill>
                <a:latin typeface="Comic Sans MS" pitchFamily="66" charset="0"/>
              </a:rPr>
              <a:t>У оквиру </a:t>
            </a:r>
            <a:r>
              <a:rPr lang="en-US" sz="2000" b="1" smtClean="0">
                <a:solidFill>
                  <a:srgbClr val="002060"/>
                </a:solidFill>
                <a:latin typeface="Comic Sans MS" pitchFamily="66" charset="0"/>
              </a:rPr>
              <a:t>ЕВРОПСКЕ НЕДЕЉЕ МОБИЛНОСТИ </a:t>
            </a:r>
            <a:r>
              <a:rPr lang="en-US" sz="2000" b="1" smtClean="0">
                <a:solidFill>
                  <a:srgbClr val="760000"/>
                </a:solidFill>
                <a:latin typeface="Comic Sans MS" pitchFamily="66" charset="0"/>
              </a:rPr>
              <a:t>у сарадњи са локалном заједницом деца, васпитачи и родитељи ППП група вртића ‘’Голуб мира’’, ‘’Невен’’, ‘’Дечији клуб’’ и ‘’Пчелица’’ учествовали су у промовисању важности и вредности одрживе мобилности кроз различите активности.</a:t>
            </a:r>
          </a:p>
          <a:p>
            <a:pPr eaLnBrk="1" hangingPunct="1">
              <a:buFontTx/>
              <a:buNone/>
            </a:pPr>
            <a:endParaRPr lang="en-US" smtClean="0"/>
          </a:p>
        </p:txBody>
      </p:sp>
      <p:pic>
        <p:nvPicPr>
          <p:cNvPr id="3" name="Picture 2" descr="D:\VESNA\SLIKE\2020\Европска недеља мобилности\Трка поштара - ЈП Пошта Србије\FB_IMG_1569240236921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339752" y="2132856"/>
            <a:ext cx="6264696" cy="446449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9525">
            <a:noFill/>
            <a:miter lim="800000"/>
            <a:headEnd/>
            <a:tailEnd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7950" y="115888"/>
            <a:ext cx="8856663" cy="6553200"/>
          </a:xfrm>
        </p:spPr>
        <p:txBody>
          <a:bodyPr/>
          <a:lstStyle/>
          <a:p>
            <a:pPr algn="just" eaLnBrk="1" hangingPunct="1">
              <a:buFontTx/>
              <a:buNone/>
            </a:pPr>
            <a:r>
              <a:rPr lang="en-US" sz="1600" b="1" smtClean="0">
                <a:solidFill>
                  <a:srgbClr val="002060"/>
                </a:solidFill>
                <a:latin typeface="Comic Sans MS" pitchFamily="66" charset="0"/>
              </a:rPr>
              <a:t>    	На спортском терену у насељу Уједињене нације, деца, васпитачи и родитељи ППП група вртића ‘’Голуб мира’’ реализовали су традиционалну акцију ‘’Мобилност најмлађих’’ која је обухватала вожњу бицикли и тротинета на полигону спретности. Кроз ову акцију промовисана је употреба алтернативних средстава превоза.			</a:t>
            </a:r>
            <a:endParaRPr lang="en-US" sz="1600" smtClean="0"/>
          </a:p>
        </p:txBody>
      </p:sp>
      <p:pic>
        <p:nvPicPr>
          <p:cNvPr id="4099" name="Picture 3" descr="D:\VESNA\SLIKE\2020\Европска недеља мобилности\Бициклистички полигон\FB_IMG_1569240797900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899592" y="1412776"/>
            <a:ext cx="3456384" cy="244827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</p:pic>
      <p:pic>
        <p:nvPicPr>
          <p:cNvPr id="4100" name="Picture 4" descr="D:\VESNA\SLIKE\2020\Европска недеља мобилности\Бициклистички полигон\IMG_20190917_100804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491880" y="3861048"/>
            <a:ext cx="2232248" cy="28204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101" name="Picture 5" descr="D:\VESNA\SLIKE\2020\Европска недеља мобилности\Бициклистички полигон\20190917_101559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179512" y="4077072"/>
            <a:ext cx="3168352" cy="25922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102" name="Picture 6" descr="D:\VESNA\SLIKE\2020\Европска недеља мобилности\Бициклистички полигон\IMG_20190917_095052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4788024" y="1268760"/>
            <a:ext cx="3327371" cy="249552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103" name="Picture 7" descr="D:\VESNA\SLIKE\2020\Европска недеља мобилности\Бициклистички полигон\IMG_20190917_123852.jpg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5868144" y="4005064"/>
            <a:ext cx="3024337" cy="25922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188913"/>
            <a:ext cx="8569325" cy="6480175"/>
          </a:xfrm>
        </p:spPr>
        <p:txBody>
          <a:bodyPr/>
          <a:lstStyle/>
          <a:p>
            <a:pPr algn="just" eaLnBrk="1" hangingPunct="1">
              <a:buFontTx/>
              <a:buNone/>
            </a:pPr>
            <a:r>
              <a:rPr lang="en-US" sz="1600" b="1" smtClean="0">
                <a:solidFill>
                  <a:srgbClr val="002060"/>
                </a:solidFill>
                <a:latin typeface="Comic Sans MS" pitchFamily="66" charset="0"/>
              </a:rPr>
              <a:t>		</a:t>
            </a:r>
          </a:p>
          <a:p>
            <a:pPr algn="just" eaLnBrk="1" hangingPunct="1">
              <a:buFontTx/>
              <a:buNone/>
            </a:pPr>
            <a:r>
              <a:rPr lang="en-US" sz="1600" b="1" smtClean="0">
                <a:solidFill>
                  <a:srgbClr val="002060"/>
                </a:solidFill>
                <a:latin typeface="Comic Sans MS" pitchFamily="66" charset="0"/>
              </a:rPr>
              <a:t>		</a:t>
            </a:r>
            <a:r>
              <a:rPr lang="en-US" sz="1800" b="1" smtClean="0">
                <a:solidFill>
                  <a:srgbClr val="002060"/>
                </a:solidFill>
                <a:latin typeface="Comic Sans MS" pitchFamily="66" charset="0"/>
              </a:rPr>
              <a:t>У Пионирском парку деца и васпитачи ППП група вртића ‘’Невен’’ реализовали су активност ‘’Пронађи благо’’. Задатак је био да уз помоћ мапе и загонетки пронађу карактеристичне објекте и сакривене предмете у природи, како би дошл до коначног циља, ‘’блага’’. Циљ ове активности је био да деца вежбају у природи, на отвореном простору као и да развијају оријентацију у простору, колективни и откривачки дух. </a:t>
            </a:r>
          </a:p>
        </p:txBody>
      </p:sp>
      <p:pic>
        <p:nvPicPr>
          <p:cNvPr id="5124" name="Picture 4" descr="D:\VESNA\SLIKE\2020\Европска недеља мобилности\Оријентиринг\FB_IMG_1569240390150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51520" y="3140968"/>
            <a:ext cx="4104456" cy="338437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127" name="Picture 7" descr="D:\VESNA\SLIKE\2020\Европска недеља мобилности\Оријентиринг\20190918_104021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499992" y="2708920"/>
            <a:ext cx="4464496" cy="352839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:\VESNA\SLIKE\2020\Европска недеља мобилности\Оријентиринг\IMG_20190918_10244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251884" y="188913"/>
            <a:ext cx="3960075" cy="280803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Picture 3" descr="D:\VESNA\SLIKE\2020\Европска недеља мобилности\Оријентиринг\20190918_102202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644008" y="188640"/>
            <a:ext cx="4056451" cy="275978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8435" name="Picture 3" descr="D:\VESNA\SLIKE\2020\Европска недеља мобилности\Оријентиринг\20190918_102314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179512" y="3284984"/>
            <a:ext cx="4176464" cy="338437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8436" name="Picture 4" descr="D:\VESNA\SLIKE\2020\Европска недеља мобилности\Оријентиринг\IMG_20190918_102848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4572000" y="3284984"/>
            <a:ext cx="4191467" cy="331236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D:\VESNA\SLIKE\2020\Европска недеља мобилности\Оријентиринг\IMG_20190918_10350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251520" y="188640"/>
            <a:ext cx="4176464" cy="30963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effectLst>
            <a:reflection blurRad="12700" stA="38000" endPos="28000" dist="5000" dir="5400000" sy="-100000" algn="bl" rotWithShape="0"/>
          </a:effectLst>
        </p:spPr>
      </p:pic>
      <p:pic>
        <p:nvPicPr>
          <p:cNvPr id="19459" name="Picture 3" descr="D:\VESNA\SLIKE\2020\Европска недеља мобилности\Оријентиринг\20190918_102753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716016" y="188640"/>
            <a:ext cx="4251304" cy="30963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9461" name="Picture 5" descr="D:\VESNA\SLIKE\2020\Европска недеља мобилности\Оријентиринг\20190918_103249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251520" y="3429000"/>
            <a:ext cx="4371317" cy="32784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9462" name="Picture 6" descr="D:\VESNA\SLIKE\2020\Европска недеља мобилности\Оријентиринг\FB_IMG_1569240503356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4716016" y="3501008"/>
            <a:ext cx="4282428" cy="30963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Content Placeholder 4"/>
          <p:cNvSpPr>
            <a:spLocks noGrp="1"/>
          </p:cNvSpPr>
          <p:nvPr>
            <p:ph idx="1"/>
          </p:nvPr>
        </p:nvSpPr>
        <p:spPr>
          <a:xfrm>
            <a:off x="179388" y="188913"/>
            <a:ext cx="8713787" cy="6480175"/>
          </a:xfrm>
        </p:spPr>
        <p:txBody>
          <a:bodyPr/>
          <a:lstStyle/>
          <a:p>
            <a:pPr>
              <a:buFontTx/>
              <a:buNone/>
            </a:pPr>
            <a:endParaRPr lang="en-US" sz="1800" b="1" smtClean="0">
              <a:solidFill>
                <a:srgbClr val="002060"/>
              </a:solidFill>
              <a:latin typeface="Comic Sans MS" pitchFamily="66" charset="0"/>
            </a:endParaRPr>
          </a:p>
          <a:p>
            <a:pPr>
              <a:buFontTx/>
              <a:buNone/>
            </a:pPr>
            <a:endParaRPr lang="en-US" sz="1800" b="1" smtClean="0">
              <a:solidFill>
                <a:srgbClr val="002060"/>
              </a:solidFill>
              <a:latin typeface="Comic Sans MS" pitchFamily="66" charset="0"/>
            </a:endParaRPr>
          </a:p>
          <a:p>
            <a:pPr>
              <a:buFontTx/>
              <a:buNone/>
            </a:pPr>
            <a:endParaRPr lang="en-US" sz="1800" b="1" smtClean="0">
              <a:solidFill>
                <a:srgbClr val="002060"/>
              </a:solidFill>
              <a:latin typeface="Comic Sans MS" pitchFamily="66" charset="0"/>
            </a:endParaRPr>
          </a:p>
          <a:p>
            <a:pPr>
              <a:buFontTx/>
              <a:buNone/>
            </a:pPr>
            <a:endParaRPr lang="en-US" sz="1800" b="1" smtClean="0">
              <a:solidFill>
                <a:srgbClr val="002060"/>
              </a:solidFill>
              <a:latin typeface="Comic Sans MS" pitchFamily="66" charset="0"/>
            </a:endParaRPr>
          </a:p>
          <a:p>
            <a:pPr>
              <a:buFontTx/>
              <a:buNone/>
            </a:pPr>
            <a:endParaRPr lang="en-US" sz="1800" b="1" smtClean="0">
              <a:solidFill>
                <a:srgbClr val="002060"/>
              </a:solidFill>
              <a:latin typeface="Comic Sans MS" pitchFamily="66" charset="0"/>
            </a:endParaRPr>
          </a:p>
          <a:p>
            <a:pPr>
              <a:buFontTx/>
              <a:buNone/>
            </a:pPr>
            <a:endParaRPr lang="en-US" sz="1800" b="1" smtClean="0">
              <a:solidFill>
                <a:srgbClr val="002060"/>
              </a:solidFill>
              <a:latin typeface="Comic Sans MS" pitchFamily="66" charset="0"/>
            </a:endParaRPr>
          </a:p>
          <a:p>
            <a:pPr>
              <a:buFontTx/>
              <a:buNone/>
            </a:pPr>
            <a:endParaRPr lang="en-US" sz="1800" b="1" smtClean="0">
              <a:solidFill>
                <a:srgbClr val="002060"/>
              </a:solidFill>
              <a:latin typeface="Comic Sans MS" pitchFamily="66" charset="0"/>
            </a:endParaRPr>
          </a:p>
          <a:p>
            <a:pPr>
              <a:buFontTx/>
              <a:buNone/>
            </a:pPr>
            <a:endParaRPr lang="en-US" sz="1800" b="1" smtClean="0">
              <a:solidFill>
                <a:srgbClr val="002060"/>
              </a:solidFill>
              <a:latin typeface="Comic Sans MS" pitchFamily="66" charset="0"/>
            </a:endParaRPr>
          </a:p>
          <a:p>
            <a:pPr>
              <a:buFontTx/>
              <a:buNone/>
            </a:pPr>
            <a:endParaRPr lang="en-US" sz="1800" b="1" smtClean="0">
              <a:solidFill>
                <a:srgbClr val="002060"/>
              </a:solidFill>
              <a:latin typeface="Comic Sans MS" pitchFamily="66" charset="0"/>
            </a:endParaRPr>
          </a:p>
          <a:p>
            <a:pPr>
              <a:buFontTx/>
              <a:buNone/>
            </a:pPr>
            <a:endParaRPr lang="en-US" sz="1800" b="1" smtClean="0">
              <a:solidFill>
                <a:srgbClr val="002060"/>
              </a:solidFill>
              <a:latin typeface="Comic Sans MS" pitchFamily="66" charset="0"/>
            </a:endParaRPr>
          </a:p>
          <a:p>
            <a:pPr>
              <a:buFontTx/>
              <a:buNone/>
            </a:pPr>
            <a:endParaRPr lang="en-US" sz="1800" b="1" smtClean="0">
              <a:solidFill>
                <a:srgbClr val="002060"/>
              </a:solidFill>
              <a:latin typeface="Comic Sans MS" pitchFamily="66" charset="0"/>
            </a:endParaRPr>
          </a:p>
          <a:p>
            <a:pPr>
              <a:buFontTx/>
              <a:buNone/>
            </a:pPr>
            <a:endParaRPr lang="en-US" sz="1800" b="1" smtClean="0">
              <a:solidFill>
                <a:srgbClr val="002060"/>
              </a:solidFill>
              <a:latin typeface="Comic Sans MS" pitchFamily="66" charset="0"/>
            </a:endParaRPr>
          </a:p>
          <a:p>
            <a:pPr>
              <a:buFontTx/>
              <a:buNone/>
            </a:pPr>
            <a:endParaRPr lang="en-US" sz="1800" b="1" smtClean="0">
              <a:solidFill>
                <a:srgbClr val="002060"/>
              </a:solidFill>
              <a:latin typeface="Comic Sans MS" pitchFamily="66" charset="0"/>
            </a:endParaRPr>
          </a:p>
          <a:p>
            <a:pPr>
              <a:buFontTx/>
              <a:buNone/>
            </a:pPr>
            <a:r>
              <a:rPr lang="en-US" sz="1800" b="1" smtClean="0">
                <a:solidFill>
                  <a:srgbClr val="002060"/>
                </a:solidFill>
                <a:latin typeface="Comic Sans MS" pitchFamily="66" charset="0"/>
              </a:rPr>
              <a:t>				Решавањем слагалице пронашли смо благо</a:t>
            </a:r>
          </a:p>
          <a:p>
            <a:pPr>
              <a:buFontTx/>
              <a:buNone/>
            </a:pPr>
            <a:r>
              <a:rPr lang="en-US" sz="1800" b="1" smtClean="0">
                <a:solidFill>
                  <a:srgbClr val="002060"/>
                </a:solidFill>
                <a:latin typeface="Comic Sans MS" pitchFamily="66" charset="0"/>
              </a:rPr>
              <a:t>				и открили да је здравље највеће богатство.</a:t>
            </a:r>
            <a:endParaRPr lang="en-US" sz="1800" smtClean="0"/>
          </a:p>
        </p:txBody>
      </p:sp>
      <p:pic>
        <p:nvPicPr>
          <p:cNvPr id="6" name="Content Placeholder 3" descr="D:\VESNA\SLIKE\2020\Европска недеља мобилности\Оријентиринг\FB_IMG_1569240655808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23528" y="404664"/>
            <a:ext cx="4176464" cy="352839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9525">
            <a:noFill/>
            <a:miter lim="800000"/>
            <a:headEnd/>
            <a:tailEnd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Picture 2" descr="D:\VESNA\SLIKE\2020\Европска недеља мобилности\Оријентиринг\FB_IMG_1569240685590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644008" y="548680"/>
            <a:ext cx="4176464" cy="353888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9525">
            <a:noFill/>
            <a:miter lim="800000"/>
            <a:headEnd/>
            <a:tailEnd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Content Placeholder 2"/>
          <p:cNvSpPr>
            <a:spLocks noGrp="1"/>
          </p:cNvSpPr>
          <p:nvPr>
            <p:ph idx="1"/>
          </p:nvPr>
        </p:nvSpPr>
        <p:spPr>
          <a:xfrm>
            <a:off x="250825" y="188913"/>
            <a:ext cx="8424863" cy="6408737"/>
          </a:xfrm>
        </p:spPr>
        <p:txBody>
          <a:bodyPr/>
          <a:lstStyle/>
          <a:p>
            <a:pPr algn="just">
              <a:buFontTx/>
              <a:buNone/>
            </a:pPr>
            <a:r>
              <a:rPr lang="en-US" sz="1800" b="1" smtClean="0">
                <a:solidFill>
                  <a:srgbClr val="002060"/>
                </a:solidFill>
                <a:latin typeface="Comic Sans MS" pitchFamily="66" charset="0"/>
              </a:rPr>
              <a:t>		 На тргу Косовских јунака деца и васпитачи ППП групе вртића ‘’Дечији клуб’’ у сарадњи са ЈП ‘’Пошта Србије’’ реализовали су преформанс ‘’Трка поштара’’. </a:t>
            </a:r>
            <a:endParaRPr lang="en-US" sz="1800" smtClean="0"/>
          </a:p>
        </p:txBody>
      </p:sp>
      <p:pic>
        <p:nvPicPr>
          <p:cNvPr id="8" name="Picture 2" descr="D:\VESNA\SLIKE\2020\Европска недеља мобилности\Трка поштара - ЈП Пошта Србије\FB_IMG_1569240259189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644008" y="3789040"/>
            <a:ext cx="4248472" cy="28083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1" name="Content Placeholder 6" descr="D:\VESNA\SLIKE\2020\Европска недеља мобилности\Трка поштара - ЈП Пошта Србије\FB_IMG_1569240299293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716016" y="1052736"/>
            <a:ext cx="4035054" cy="252890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3" name="Picture 3" descr="D:\VESNA\SLIKE\2020\Европска недеља мобилности\Трка поштара - ЈП Пошта Србије\FB_IMG_1569240305262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179512" y="1268760"/>
            <a:ext cx="4248472" cy="54006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Content Placeholder 2"/>
          <p:cNvSpPr>
            <a:spLocks noGrp="1"/>
          </p:cNvSpPr>
          <p:nvPr>
            <p:ph idx="1"/>
          </p:nvPr>
        </p:nvSpPr>
        <p:spPr>
          <a:xfrm>
            <a:off x="107950" y="188913"/>
            <a:ext cx="8567738" cy="6480175"/>
          </a:xfrm>
        </p:spPr>
        <p:txBody>
          <a:bodyPr/>
          <a:lstStyle/>
          <a:p>
            <a:pPr algn="just">
              <a:buFontTx/>
              <a:buNone/>
            </a:pPr>
            <a:r>
              <a:rPr lang="en-US" sz="1800" b="1" smtClean="0">
                <a:solidFill>
                  <a:srgbClr val="002060"/>
                </a:solidFill>
                <a:latin typeface="Comic Sans MS" pitchFamily="66" charset="0"/>
              </a:rPr>
              <a:t> 		</a:t>
            </a:r>
          </a:p>
          <a:p>
            <a:pPr algn="just">
              <a:buFontTx/>
              <a:buNone/>
            </a:pPr>
            <a:r>
              <a:rPr lang="en-US" sz="1800" b="1" smtClean="0">
                <a:solidFill>
                  <a:srgbClr val="002060"/>
                </a:solidFill>
                <a:latin typeface="Comic Sans MS" pitchFamily="66" charset="0"/>
              </a:rPr>
              <a:t>		Активност ‘’Parking day’’ реализовала су деца и васпитачи ППП група вртића ‘’Пчелица’’ и ‘’Невен’’. У овој активности простор за паркирање аутомобила је постао дечије игралиште са различитим центрима интересовања у којима су се деца играла, маштала и дружила. Кроз ову активност деца су на индиректан начин послала поруку запосленима и родитељима, да се у вртић може доћи пешачењем или неким алтернативним средством превоза. </a:t>
            </a:r>
            <a:endParaRPr lang="en-US" sz="1800" smtClean="0"/>
          </a:p>
        </p:txBody>
      </p:sp>
      <p:pic>
        <p:nvPicPr>
          <p:cNvPr id="6" name="Picture 2" descr="D:\VESNA\SLIKE\2020\Европска недеља мобилности\Паркинг деј\Пчелица\FB_IMG_1569239896026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79512" y="2852936"/>
            <a:ext cx="4032447" cy="379903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Picture 2" descr="D:\VESNA\SLIKE\2020\Европска недеља мобилности\Паркинг деј\Пчелица\FB_IMG_1569239990129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427984" y="2780928"/>
            <a:ext cx="4464496" cy="381642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5" name="Picture 3" descr="D:\VESNA\SLIKE\2020\Европска недеља мобилности\Паркинг деј\Невен\IMG-0e8ff6401446ba569d2da72ada83f5bd-V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323528" y="260648"/>
            <a:ext cx="4320480" cy="30963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effectLst>
            <a:reflection blurRad="12700" stA="38000" endPos="28000" dist="5000" dir="5400000" sy="-100000" algn="bl" rotWithShape="0"/>
          </a:effectLst>
        </p:spPr>
      </p:pic>
      <p:pic>
        <p:nvPicPr>
          <p:cNvPr id="23556" name="Picture 4" descr="D:\VESNA\SLIKE\2020\Европска недеља мобилности\Паркинг деј\Невен\IMG-7fdd18e0e994876c32efc3f04eba5a90-V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932040" y="188640"/>
            <a:ext cx="3960440" cy="633670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" name="Picture 2" descr="D:\VESNA\SLIKE\2020\Европска недеља мобилности\Паркинг деј\Невен\IMG-22a00afeb4fd79870f66c7db1b414daf-V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179512" y="3573016"/>
            <a:ext cx="4464496" cy="31292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9" name="Picture 3" descr="D:\VESNA\SLIKE\2020\Европска недеља мобилности\Паркинг деј\Невен\FB_IMG_156924013782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179512" y="3356992"/>
            <a:ext cx="4392488" cy="329436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effectLst>
            <a:reflection blurRad="12700" stA="38000" endPos="28000" dist="5000" dir="5400000" sy="-100000" algn="bl" rotWithShape="0"/>
          </a:effectLst>
        </p:spPr>
      </p:pic>
      <p:pic>
        <p:nvPicPr>
          <p:cNvPr id="24580" name="Picture 4" descr="D:\VESNA\SLIKE\2020\Европска недеља мобилности\Паркинг деј\Невен\FB_IMG_1569240185887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716016" y="3356992"/>
            <a:ext cx="4128459" cy="324036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4581" name="Picture 5" descr="D:\VESNA\SLIKE\2020\Европска недеља мобилности\Паркинг деј\Пчелица\IMG-71a4d042ac30607656353235844abfbf-V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251520" y="260648"/>
            <a:ext cx="4104456" cy="29604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4583" name="Picture 7" descr="D:\VESNA\SLIKE\2020\Европска недеља мобилности\Паркинг деј\Пчелица\FB_IMG_1569240013113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4644008" y="188640"/>
            <a:ext cx="4149080" cy="30243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5699</TotalTime>
  <Words>2</Words>
  <Application>Microsoft Office PowerPoint</Application>
  <PresentationFormat>On-screen Show (4:3)</PresentationFormat>
  <Paragraphs>23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Comic Sans MS</vt:lpstr>
      <vt:lpstr>Diseño predeterminado</vt:lpstr>
      <vt:lpstr>  ЕВРОПСКА НЕДЕЉА МОБИЛНОСТИ  ‘’Пешачите са нама’’   16.09. - 22.09.2019.год. 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</vt:vector>
  </TitlesOfParts>
  <Company>Toshiba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Mariajose</dc:creator>
  <cp:lastModifiedBy>Steva</cp:lastModifiedBy>
  <cp:revision>803</cp:revision>
  <dcterms:created xsi:type="dcterms:W3CDTF">2010-05-23T14:28:12Z</dcterms:created>
  <dcterms:modified xsi:type="dcterms:W3CDTF">2019-10-18T07:12:15Z</dcterms:modified>
</cp:coreProperties>
</file>