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embeddedFontLst>
    <p:embeddedFont>
      <p:font typeface="Constantia" pitchFamily="18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gy+c29bUg+d7LRFEWm1PCUeGG5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1234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5" name="Google Shape;11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7" name="Google Shape;13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3" name="Google Shape;1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0" name="Google Shape;15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5" name="Google Shape;15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3" name="Google Shape;16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9" name="Google Shape;16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6" name="Google Shape;17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7"/>
          <p:cNvSpPr txBox="1"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3pPr>
            <a:lvl4pPr lvl="3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4pPr>
            <a:lvl5pPr lvl="4" algn="ctr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5pPr>
            <a:lvl6pPr lvl="5" algn="ctr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6pPr>
            <a:lvl7pPr lvl="6" algn="ctr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7pPr>
            <a:lvl8pPr lvl="7" algn="ctr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8pPr>
            <a:lvl9pPr lvl="8" algn="ctr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  <a:defRPr sz="4800" b="0">
                <a:solidFill>
                  <a:srgbClr val="F9F9F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17"/>
          <p:cNvCxnSpPr/>
          <p:nvPr/>
        </p:nvCxnSpPr>
        <p:spPr>
          <a:xfrm>
            <a:off x="1463626" y="3550126"/>
            <a:ext cx="2971800" cy="1588"/>
          </a:xfrm>
          <a:prstGeom prst="straightConnector1">
            <a:avLst/>
          </a:prstGeom>
          <a:noFill/>
          <a:ln w="9525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509"/>
              </a:srgbClr>
            </a:outerShdw>
          </a:effectLst>
        </p:spPr>
      </p:cxnSp>
      <p:cxnSp>
        <p:nvCxnSpPr>
          <p:cNvPr id="15" name="Google Shape;15;p17"/>
          <p:cNvCxnSpPr/>
          <p:nvPr/>
        </p:nvCxnSpPr>
        <p:spPr>
          <a:xfrm>
            <a:off x="4708574" y="3550126"/>
            <a:ext cx="2971800" cy="1588"/>
          </a:xfrm>
          <a:prstGeom prst="straightConnector1">
            <a:avLst/>
          </a:prstGeom>
          <a:noFill/>
          <a:ln w="9525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509"/>
              </a:srgbClr>
            </a:outerShdw>
          </a:effectLst>
        </p:spPr>
      </p:cxnSp>
      <p:sp>
        <p:nvSpPr>
          <p:cNvPr id="16" name="Google Shape;16;p17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solidFill>
            <a:schemeClr val="accent2"/>
          </a:solidFill>
          <a:ln w="381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50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7" name="Google Shape;17;p17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7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8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22" name="Google Shape;22;p18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8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4" name="Google Shape;24;p18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9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9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9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0" name="Google Shape;30;p19"/>
          <p:cNvSpPr txBox="1"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  <a:defRPr sz="4800" b="0">
                <a:solidFill>
                  <a:srgbClr val="F9F9F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19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190"/>
              <a:buNone/>
              <a:defRPr sz="1400">
                <a:solidFill>
                  <a:schemeClr val="lt1"/>
                </a:solidFill>
              </a:defRPr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cxnSp>
        <p:nvCxnSpPr>
          <p:cNvPr id="32" name="Google Shape;32;p19"/>
          <p:cNvCxnSpPr/>
          <p:nvPr/>
        </p:nvCxnSpPr>
        <p:spPr>
          <a:xfrm>
            <a:off x="685800" y="4916992"/>
            <a:ext cx="7924800" cy="4301"/>
          </a:xfrm>
          <a:prstGeom prst="straightConnector1">
            <a:avLst/>
          </a:prstGeom>
          <a:noFill/>
          <a:ln w="9525" cap="flat" cmpd="sng">
            <a:solidFill>
              <a:srgbClr val="E9E9E8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509"/>
              </a:srgbClr>
            </a:outerShdw>
          </a:effectLst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0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0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0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4059936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4648200" y="1524000"/>
            <a:ext cx="4059936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1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2" name="Google Shape;42;p21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1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1"/>
          <p:cNvSpPr txBox="1"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10"/>
              <a:buNone/>
              <a:defRPr sz="26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None/>
              <a:defRPr sz="18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lvl="4" indent="-228600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body" idx="2"/>
          </p:nvPr>
        </p:nvSpPr>
        <p:spPr>
          <a:xfrm>
            <a:off x="457200" y="2201896"/>
            <a:ext cx="4038600" cy="391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body" idx="3"/>
          </p:nvPr>
        </p:nvSpPr>
        <p:spPr>
          <a:xfrm>
            <a:off x="4649788" y="2201896"/>
            <a:ext cx="4038600" cy="391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body" idx="4"/>
          </p:nvPr>
        </p:nvSpPr>
        <p:spPr>
          <a:xfrm>
            <a:off x="4648200" y="1399593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10"/>
              <a:buNone/>
              <a:defRPr sz="26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None/>
              <a:defRPr sz="18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lvl="4" indent="-228600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cxnSp>
        <p:nvCxnSpPr>
          <p:cNvPr id="49" name="Google Shape;49;p21"/>
          <p:cNvCxnSpPr/>
          <p:nvPr/>
        </p:nvCxnSpPr>
        <p:spPr>
          <a:xfrm>
            <a:off x="562945" y="2180219"/>
            <a:ext cx="3749040" cy="1588"/>
          </a:xfrm>
          <a:prstGeom prst="straightConnector1">
            <a:avLst/>
          </a:prstGeom>
          <a:noFill/>
          <a:ln w="12700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4925" algn="tl" rotWithShape="0">
              <a:srgbClr val="000000">
                <a:alpha val="54509"/>
              </a:srgbClr>
            </a:outerShdw>
          </a:effectLst>
        </p:spPr>
      </p:cxnSp>
      <p:cxnSp>
        <p:nvCxnSpPr>
          <p:cNvPr id="50" name="Google Shape;50;p21"/>
          <p:cNvCxnSpPr/>
          <p:nvPr/>
        </p:nvCxnSpPr>
        <p:spPr>
          <a:xfrm>
            <a:off x="4754880" y="2180219"/>
            <a:ext cx="3749040" cy="1588"/>
          </a:xfrm>
          <a:prstGeom prst="straightConnector1">
            <a:avLst/>
          </a:prstGeom>
          <a:noFill/>
          <a:ln w="12700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4925" algn="tl" rotWithShape="0">
              <a:srgbClr val="000000">
                <a:alpha val="54509"/>
              </a:srgbClr>
            </a:outerShdw>
          </a:effectLst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2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2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3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3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4"/>
          <p:cNvSpPr txBox="1">
            <a:spLocks noGrp="1"/>
          </p:cNvSpPr>
          <p:nvPr>
            <p:ph type="body" idx="1"/>
          </p:nvPr>
        </p:nvSpPr>
        <p:spPr>
          <a:xfrm>
            <a:off x="457200" y="457200"/>
            <a:ext cx="6248400" cy="57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62" name="Google Shape;62;p24"/>
          <p:cNvSpPr txBox="1"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 txBox="1"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nstantia"/>
              <a:buNone/>
              <a:defRPr sz="18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4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4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5"/>
          <p:cNvSpPr txBox="1"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nstantia"/>
              <a:buNone/>
              <a:defRPr sz="18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5"/>
          <p:cNvSpPr>
            <a:spLocks noGrp="1"/>
          </p:cNvSpPr>
          <p:nvPr>
            <p:ph type="pic" idx="2"/>
          </p:nvPr>
        </p:nvSpPr>
        <p:spPr>
          <a:xfrm>
            <a:off x="457200" y="457200"/>
            <a:ext cx="6019800" cy="5562600"/>
          </a:xfrm>
          <a:prstGeom prst="rect">
            <a:avLst/>
          </a:prstGeom>
          <a:solidFill>
            <a:srgbClr val="FFFDEB"/>
          </a:solidFill>
          <a:ln>
            <a:noFill/>
          </a:ln>
          <a:effectLst>
            <a:outerShdw blurRad="88900" sx="103000" sy="103000" algn="ctr" rotWithShape="0">
              <a:srgbClr val="000000">
                <a:alpha val="31372"/>
              </a:srgbClr>
            </a:outerShdw>
          </a:effectLst>
        </p:spPr>
      </p:sp>
      <p:sp>
        <p:nvSpPr>
          <p:cNvPr id="70" name="Google Shape;70;p25"/>
          <p:cNvSpPr txBox="1">
            <a:spLocks noGrp="1"/>
          </p:cNvSpPr>
          <p:nvPr>
            <p:ph type="body" idx="1"/>
          </p:nvPr>
        </p:nvSpPr>
        <p:spPr>
          <a:xfrm>
            <a:off x="6629400" y="1600200"/>
            <a:ext cx="2057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SzPts val="1360"/>
              <a:buFont typeface="Constantia"/>
              <a:buNone/>
              <a:defRPr sz="1600" b="0">
                <a:solidFill>
                  <a:schemeClr val="lt2"/>
                </a:solidFill>
              </a:defRPr>
            </a:lvl1pPr>
            <a:lvl2pPr marL="914400" lvl="1" indent="-29336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20"/>
              <a:buChar char="⚫"/>
              <a:defRPr sz="1200"/>
            </a:lvl2pPr>
            <a:lvl3pPr marL="1371600" lvl="2" indent="-28257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850"/>
              <a:buChar char="⚫"/>
              <a:defRPr sz="1000"/>
            </a:lvl3pPr>
            <a:lvl4pPr marL="1828800" lvl="3" indent="-277177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765"/>
              <a:buChar char="⚫"/>
              <a:defRPr sz="900"/>
            </a:lvl4pPr>
            <a:lvl5pPr marL="2286000" lvl="4" indent="-277177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765"/>
              <a:buChar char="⚫"/>
              <a:defRPr sz="900"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body" idx="1"/>
          </p:nvPr>
        </p:nvSpPr>
        <p:spPr>
          <a:xfrm rot="5400000">
            <a:off x="2232819" y="-327818"/>
            <a:ext cx="46783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77" name="Google Shape;77;p26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6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6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7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7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6pPr>
            <a:lvl7pPr marL="3200400" lvl="6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7pPr>
            <a:lvl8pPr marL="3657600" lvl="7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8pPr>
            <a:lvl9pPr marL="4114800" lvl="8" indent="-325754" algn="l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SzPts val="1530"/>
              <a:buChar char="?"/>
              <a:defRPr/>
            </a:lvl9pPr>
          </a:lstStyle>
          <a:p>
            <a:endParaRPr/>
          </a:p>
        </p:txBody>
      </p:sp>
      <p:sp>
        <p:nvSpPr>
          <p:cNvPr id="83" name="Google Shape;83;p27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7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7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893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7" name="Google Shape;7;p16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8" name="Google Shape;8;p16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9" name="Google Shape;9;p16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" name="Google Shape;10;p16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"/>
          <p:cNvSpPr txBox="1">
            <a:spLocks noGrp="1"/>
          </p:cNvSpPr>
          <p:nvPr>
            <p:ph type="subTitle" idx="1"/>
          </p:nvPr>
        </p:nvSpPr>
        <p:spPr>
          <a:xfrm>
            <a:off x="457200" y="4725144"/>
            <a:ext cx="8305800" cy="18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70"/>
              <a:buNone/>
            </a:pPr>
            <a:r>
              <a:rPr/>
              <a:t>Вртић „ Звончић“     </a:t>
            </a: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7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70"/>
              <a:buNone/>
            </a:pPr>
            <a:r>
              <a:rPr/>
              <a:t>                                                                         Јануар 2026.                                                                                                       </a:t>
            </a:r>
          </a:p>
        </p:txBody>
      </p:sp>
      <p:sp>
        <p:nvSpPr>
          <p:cNvPr id="91" name="Google Shape;91;p1"/>
          <p:cNvSpPr txBox="1">
            <a:spLocks noGrp="1"/>
          </p:cNvSpPr>
          <p:nvPr>
            <p:ph type="ctrTitle"/>
          </p:nvPr>
        </p:nvSpPr>
        <p:spPr>
          <a:xfrm>
            <a:off x="444835" y="1628800"/>
            <a:ext cx="8305800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000"/>
              <a:buFont typeface="Times New Roman"/>
              <a:buNone/>
            </a:pPr>
            <a:r>
              <a:rPr sz="4000">
                <a:latin typeface="Times New Roman"/>
                <a:ea typeface="Times New Roman"/>
                <a:cs typeface="Times New Roman"/>
                <a:sym typeface="Times New Roman"/>
              </a:rPr>
              <a:t>Месечни билтен</a:t>
            </a:r>
          </a:p>
        </p:txBody>
      </p:sp>
      <p:pic>
        <p:nvPicPr>
          <p:cNvPr id="92" name="Google Shape;92;p1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572000" y="620700"/>
            <a:ext cx="3547500" cy="4729800"/>
          </a:xfrm>
          <a:prstGeom prst="ellipse">
            <a:avLst/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27000" algn="bl" rotWithShape="0">
              <a:srgbClr val="000000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20260205_151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01" y="525982"/>
            <a:ext cx="3463392" cy="552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260205_151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522" y="582627"/>
            <a:ext cx="2152597" cy="5518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0260205_15125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014" y="598811"/>
            <a:ext cx="2816028" cy="5470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964267" y="6290734"/>
            <a:ext cx="5427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Наши пројекти 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body" idx="1"/>
          </p:nvPr>
        </p:nvSpPr>
        <p:spPr>
          <a:xfrm>
            <a:off x="683568" y="1196752"/>
            <a:ext cx="3034680" cy="4896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Прослава пројекта „Шта све могу руке моје“ протекла је у ведрој и подстицајној атмосфери. Деца су кроз изложбу својих радова, игру и заједничке активности представила оно што су током пројекта стварала и истраживала, уз посебан акценат на креативност, сарадњу и понос на сопствени рад.</a:t>
            </a:r>
          </a:p>
        </p:txBody>
      </p:sp>
      <p:pic>
        <p:nvPicPr>
          <p:cNvPr id="98" name="Google Shape;98;p2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139952" y="620688"/>
            <a:ext cx="4149674" cy="5661248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>
            <a:spLocks noGrp="1"/>
          </p:cNvSpPr>
          <p:nvPr>
            <p:ph type="body" idx="1"/>
          </p:nvPr>
        </p:nvSpPr>
        <p:spPr>
          <a:xfrm>
            <a:off x="467544" y="404664"/>
            <a:ext cx="3312368" cy="602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На заједничкој радионици родитеља и деце, кроз игру и сарадњу, правили смо различите облике од домаћег еко-пластелина, лопте (фудбалске и кошаркашке). Активност је реализована у оквиру текућег пројекта и подстицала је креативност, фину моторику, и заједништво. Радосна атмосфера и активна улога свих учесника обележили су овај сусрет. </a:t>
            </a:r>
          </a:p>
        </p:txBody>
      </p:sp>
      <p:pic>
        <p:nvPicPr>
          <p:cNvPr id="104" name="Google Shape;104;p3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3851920" y="476672"/>
            <a:ext cx="4801249" cy="6001562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"/>
          <p:cNvSpPr txBox="1">
            <a:spLocks noGrp="1"/>
          </p:cNvSpPr>
          <p:nvPr>
            <p:ph type="body" idx="1"/>
          </p:nvPr>
        </p:nvSpPr>
        <p:spPr>
          <a:xfrm>
            <a:off x="683568" y="404664"/>
            <a:ext cx="8013576" cy="4499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Група „Бомбона“ била је у акцији приликом посете празричном тргу „Костурница“, где су деца кроз непосредно искуство посматрала празничну атмосферу, декорацију и дешавања у окружењу, развијајући радозналост, комуникацију и осећај заједништва. </a:t>
            </a:r>
          </a:p>
        </p:txBody>
      </p:sp>
      <p:pic>
        <p:nvPicPr>
          <p:cNvPr id="110" name="Google Shape;110;p4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5408290" y="1629746"/>
            <a:ext cx="2880300" cy="21603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11" name="Google Shape;111;p4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5408300" y="4310285"/>
            <a:ext cx="3039000" cy="22794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12" name="Google Shape;112;p4"/>
          <p:cNvPicPr preferRelativeResize="0"/>
          <p:nvPr/>
        </p:nvPicPr>
        <p:blipFill rotWithShape="1">
          <a:blip r:embed="rId5" cstate="email">
            <a:alphaModFix/>
          </a:blip>
          <a:srcRect/>
          <a:stretch/>
        </p:blipFill>
        <p:spPr>
          <a:xfrm>
            <a:off x="524963" y="1834703"/>
            <a:ext cx="4166100" cy="44316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"/>
          <p:cNvSpPr txBox="1">
            <a:spLocks noGrp="1"/>
          </p:cNvSpPr>
          <p:nvPr>
            <p:ph type="body" idx="1"/>
          </p:nvPr>
        </p:nvSpPr>
        <p:spPr>
          <a:xfrm>
            <a:off x="467544" y="332656"/>
            <a:ext cx="4392488" cy="252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Обележавање Светског дана пингвина, 20. јануара, деца две групе у години пред полазак у школу била су укључена у планиране активности усмерене на упознавање пингвина као животињске врсте и њиховог природног станишта. Кроз истраживачке и ликовно-илустроване активности, деца су проширивала своја сазнања о животињама, равијала радозналост и емпатију према живом свету као и свест о значају очувања природе. +</a:t>
            </a:r>
          </a:p>
        </p:txBody>
      </p:sp>
      <p:pic>
        <p:nvPicPr>
          <p:cNvPr id="118" name="Google Shape;118;p5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929850" y="4081250"/>
            <a:ext cx="3000000" cy="25203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19" name="Google Shape;119;p5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5422990" y="283767"/>
            <a:ext cx="3285000" cy="3285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20" name="Google Shape;120;p5"/>
          <p:cNvPicPr preferRelativeResize="0"/>
          <p:nvPr/>
        </p:nvPicPr>
        <p:blipFill rotWithShape="1">
          <a:blip r:embed="rId5" cstate="email">
            <a:alphaModFix/>
          </a:blip>
          <a:srcRect/>
          <a:stretch/>
        </p:blipFill>
        <p:spPr>
          <a:xfrm>
            <a:off x="757156" y="2915281"/>
            <a:ext cx="3528300" cy="35283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>
            <a:spLocks noGrp="1"/>
          </p:cNvSpPr>
          <p:nvPr>
            <p:ph type="body" idx="1"/>
          </p:nvPr>
        </p:nvSpPr>
        <p:spPr>
          <a:xfrm>
            <a:off x="1403648" y="332656"/>
            <a:ext cx="6192688" cy="1656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У оквиру обележавања Светског дана образовања о заштити животне средине, деца групе у години пред полазак у школу вртића „Звончић“ и „Мудраковац“ била су укључена у активности усмерене на развој еколошке свести и одговорног односа према природи.</a:t>
            </a:r>
          </a:p>
        </p:txBody>
      </p:sp>
      <p:pic>
        <p:nvPicPr>
          <p:cNvPr id="126" name="Google Shape;126;p6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894610" y="2348880"/>
            <a:ext cx="3819900" cy="3933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27" name="Google Shape;127;p6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491568" y="2348880"/>
            <a:ext cx="3891912" cy="396392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"/>
          <p:cNvSpPr txBox="1">
            <a:spLocks noGrp="1"/>
          </p:cNvSpPr>
          <p:nvPr>
            <p:ph type="body" idx="1"/>
          </p:nvPr>
        </p:nvSpPr>
        <p:spPr>
          <a:xfrm>
            <a:off x="395536" y="0"/>
            <a:ext cx="8229600" cy="494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Празнични дух у вртићу обележили смо прославом Божића кроз заједничке активности, разговоре и бриге једних за друге.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Другог дана празника, са посебном пажњом и топлином дочекали смо прво дете које је дошло у вртић, симболично обележили повратак у свакодневни ритам и јачање осећаја припадности.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                   Наш положајник Ђорђе ...</a:t>
            </a:r>
          </a:p>
        </p:txBody>
      </p:sp>
      <p:pic>
        <p:nvPicPr>
          <p:cNvPr id="133" name="Google Shape;133;p7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5234497" y="1855914"/>
            <a:ext cx="3480000" cy="4590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34" name="Google Shape;134;p7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594271" y="3312368"/>
            <a:ext cx="3900000" cy="2925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8"/>
          <p:cNvSpPr txBox="1">
            <a:spLocks noGrp="1"/>
          </p:cNvSpPr>
          <p:nvPr>
            <p:ph type="body" idx="1"/>
          </p:nvPr>
        </p:nvSpPr>
        <p:spPr>
          <a:xfrm>
            <a:off x="323528" y="260648"/>
            <a:ext cx="2520280" cy="619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У сусрет Светосавској недељи, деца млађих васпитних група 1 и 2 реализовала су ликовне активности кроз које су на креативан начин изразила свој доживљај и разумевање ове теме, развијајући машту, фину мотрику и лични израз. </a:t>
            </a:r>
          </a:p>
        </p:txBody>
      </p:sp>
      <p:pic>
        <p:nvPicPr>
          <p:cNvPr id="140" name="Google Shape;140;p8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2987824" y="424805"/>
            <a:ext cx="5760600" cy="57606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9"/>
          <p:cNvSpPr txBox="1">
            <a:spLocks noGrp="1"/>
          </p:cNvSpPr>
          <p:nvPr>
            <p:ph type="body" idx="1"/>
          </p:nvPr>
        </p:nvSpPr>
        <p:spPr>
          <a:xfrm>
            <a:off x="395536" y="188640"/>
            <a:ext cx="4077072" cy="229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Обележавање Светог Саве у вртућу,  реализовано је уз присуство колачара, директорке, свестеника, стручних сарадника, васпитача и деце.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Деца припремних група приредила су свечани програм у част највећег српског светитеља, Светог Саве, негујући традиционалне вредности, духовности и културни индетитет. </a:t>
            </a:r>
          </a:p>
        </p:txBody>
      </p:sp>
      <p:pic>
        <p:nvPicPr>
          <p:cNvPr id="146" name="Google Shape;146;p9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737021" y="374898"/>
            <a:ext cx="4149000" cy="4149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47" name="Google Shape;147;p9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396687" y="2600325"/>
            <a:ext cx="3919800" cy="39198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381000" y="816042"/>
            <a:ext cx="8388300" cy="51162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1"/>
          <p:cNvSpPr txBox="1">
            <a:spLocks noGrp="1"/>
          </p:cNvSpPr>
          <p:nvPr>
            <p:ph type="body" idx="1"/>
          </p:nvPr>
        </p:nvSpPr>
        <p:spPr>
          <a:xfrm>
            <a:off x="467544" y="404664"/>
            <a:ext cx="8229600" cy="2160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У оквиру сарадње са породицом, у вртићу су одржани родитељски састанци током којих су  </a:t>
            </a:r>
            <a:r>
              <a:rPr sz="1800" smtClean="0">
                <a:latin typeface="Times New Roman"/>
                <a:ea typeface="Times New Roman"/>
                <a:cs typeface="Times New Roman"/>
                <a:sym typeface="Times New Roman"/>
              </a:rPr>
              <a:t>родитељи</a:t>
            </a:r>
            <a:r>
              <a:rPr lang="sr-Cyrl-RS" sz="1800" dirty="0" smtClean="0">
                <a:latin typeface="Times New Roman"/>
                <a:ea typeface="Times New Roman"/>
                <a:cs typeface="Times New Roman"/>
                <a:sym typeface="Times New Roman"/>
              </a:rPr>
              <a:t>ма</a:t>
            </a:r>
            <a:r>
              <a:rPr sz="180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путем ппт презентације приказани реализовани пројекти.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Презентације су обухватиле ток пројекта, активности деце, начин учења и укључивања , </a:t>
            </a:r>
            <a:r>
              <a:rPr sz="1800" smtClean="0">
                <a:latin typeface="Times New Roman"/>
                <a:ea typeface="Times New Roman"/>
                <a:cs typeface="Times New Roman"/>
                <a:sym typeface="Times New Roman"/>
              </a:rPr>
              <a:t>као</a:t>
            </a:r>
            <a:r>
              <a:rPr lang="sr-Cyrl-RS" sz="1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начини слављења учења од стране деца и васпитача</a:t>
            </a:r>
            <a:r>
              <a:rPr sz="1800" smtClean="0"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На овај начин родитељима је омогућен увид у процес учења деце, њихова интересовања и напредовање, чиме је јачано партнерство између породице и вртића. </a:t>
            </a:r>
          </a:p>
        </p:txBody>
      </p:sp>
      <p:pic>
        <p:nvPicPr>
          <p:cNvPr id="158" name="Google Shape;158;p11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1187624" y="2708921"/>
            <a:ext cx="2848817" cy="3798422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59" name="Google Shape;159;p11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5140648" y="4364534"/>
            <a:ext cx="2952300" cy="22143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60" name="Google Shape;160;p11"/>
          <p:cNvPicPr preferRelativeResize="0"/>
          <p:nvPr/>
        </p:nvPicPr>
        <p:blipFill rotWithShape="1">
          <a:blip r:embed="rId5" cstate="email">
            <a:alphaModFix/>
          </a:blip>
          <a:srcRect/>
          <a:stretch/>
        </p:blipFill>
        <p:spPr>
          <a:xfrm>
            <a:off x="4569147" y="2434206"/>
            <a:ext cx="2898300" cy="14526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2"/>
          <p:cNvSpPr txBox="1">
            <a:spLocks noGrp="1"/>
          </p:cNvSpPr>
          <p:nvPr>
            <p:ph type="body" idx="1"/>
          </p:nvPr>
        </p:nvSpPr>
        <p:spPr>
          <a:xfrm>
            <a:off x="467544" y="1129308"/>
            <a:ext cx="2448272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Бенефити узајамне сарадње 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-Јачање сарадње породице и вртића;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-Боље разумевање детета;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-Правовремено информисање родитеља;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-Укључивање родитеља у васпитно-образовни процес;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-Препознавање потреба и изазова;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-Размена искустава међу родитељима;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-Подршка континуитету васпитања.</a:t>
            </a:r>
          </a:p>
        </p:txBody>
      </p:sp>
      <p:pic>
        <p:nvPicPr>
          <p:cNvPr id="166" name="Google Shape;166;p12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3131840" y="620688"/>
            <a:ext cx="5589240" cy="558924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"/>
          <p:cNvSpPr txBox="1">
            <a:spLocks noGrp="1"/>
          </p:cNvSpPr>
          <p:nvPr>
            <p:ph type="body" idx="1"/>
          </p:nvPr>
        </p:nvSpPr>
        <p:spPr>
          <a:xfrm>
            <a:off x="467544" y="476672"/>
            <a:ext cx="3240360" cy="547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/>
              <a:t>На родитељском састанку групе у години пред полазак у школи у Мудраковцу, родитељима је путем ппт презентације представљен пројекат који је реализован са децом 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r>
              <a:rPr sz="1800"/>
              <a:t>Презентација је омогућила родитељима увид у процес учења, активности искуства деце, као и у начине на којима су деца активно учествовала у планирању и реализацији пројекта.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2" name="Google Shape;172;p13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3707900" y="3803991"/>
            <a:ext cx="5134500" cy="24396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73" name="Google Shape;173;p13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3885609" y="488050"/>
            <a:ext cx="4730400" cy="26139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"/>
          <p:cNvSpPr txBox="1">
            <a:spLocks noGrp="1"/>
          </p:cNvSpPr>
          <p:nvPr>
            <p:ph type="body" idx="1"/>
          </p:nvPr>
        </p:nvSpPr>
        <p:spPr>
          <a:xfrm>
            <a:off x="467544" y="404664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>
                <a:latin typeface="Times New Roman"/>
                <a:ea typeface="Times New Roman"/>
                <a:cs typeface="Times New Roman"/>
                <a:sym typeface="Times New Roman"/>
              </a:rPr>
              <a:t>У вртићу је одржана радионица под називом „Компетентан васпитач – компетентно дете“, којој су присуствовали практичари, са циљем јачања разумевања улоге васпитача у подршци детету као компетентном бићу и унапређивања васпитно-образовне праксе у складу са програмом. </a:t>
            </a:r>
          </a:p>
        </p:txBody>
      </p:sp>
      <p:pic>
        <p:nvPicPr>
          <p:cNvPr id="179" name="Google Shape;179;p14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21060" y="1821011"/>
            <a:ext cx="3744300" cy="21063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80" name="Google Shape;180;p14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421060" y="4391790"/>
            <a:ext cx="3744300" cy="21063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81" name="Google Shape;181;p14"/>
          <p:cNvPicPr preferRelativeResize="0"/>
          <p:nvPr/>
        </p:nvPicPr>
        <p:blipFill rotWithShape="1">
          <a:blip r:embed="rId5" cstate="email">
            <a:alphaModFix/>
          </a:blip>
          <a:srcRect/>
          <a:stretch/>
        </p:blipFill>
        <p:spPr>
          <a:xfrm>
            <a:off x="4666680" y="2276872"/>
            <a:ext cx="4188000" cy="3141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"/>
          <p:cNvSpPr txBox="1">
            <a:spLocks noGrp="1"/>
          </p:cNvSpPr>
          <p:nvPr>
            <p:ph type="body" idx="1"/>
          </p:nvPr>
        </p:nvSpPr>
        <p:spPr>
          <a:xfrm>
            <a:off x="395536" y="332656"/>
            <a:ext cx="4392488" cy="281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sz="1800"/>
              <a:t>Одржан је радни састанак представника свих тимова ради заједничког сагледавања реализованих активности и попуњавања полугодишњег извештаја развојног планирања. Састанак је усмерен на размену искустава, анализу процеса и усклађивање даљих корака, уз заједничко промишљање о унапређивању квалитета рада у складу са принципима програма. </a:t>
            </a:r>
          </a:p>
        </p:txBody>
      </p:sp>
      <p:pic>
        <p:nvPicPr>
          <p:cNvPr id="187" name="Google Shape;187;p15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977529" y="357610"/>
            <a:ext cx="3544800" cy="2669700"/>
          </a:xfrm>
          <a:prstGeom prst="ellipse">
            <a:avLst/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27000" algn="bl" rotWithShape="0">
              <a:srgbClr val="000000"/>
            </a:outerShdw>
          </a:effectLst>
        </p:spPr>
      </p:pic>
      <p:pic>
        <p:nvPicPr>
          <p:cNvPr id="188" name="Google Shape;188;p15"/>
          <p:cNvPicPr preferRelativeResize="0"/>
          <p:nvPr/>
        </p:nvPicPr>
        <p:blipFill rotWithShape="1">
          <a:blip r:embed="rId4" cstate="email">
            <a:alphaModFix/>
          </a:blip>
          <a:srcRect/>
          <a:stretch/>
        </p:blipFill>
        <p:spPr>
          <a:xfrm>
            <a:off x="4644008" y="3501378"/>
            <a:ext cx="4212000" cy="31590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  <p:pic>
        <p:nvPicPr>
          <p:cNvPr id="189" name="Google Shape;189;p15"/>
          <p:cNvPicPr preferRelativeResize="0"/>
          <p:nvPr/>
        </p:nvPicPr>
        <p:blipFill rotWithShape="1">
          <a:blip r:embed="rId5" cstate="email">
            <a:alphaModFix/>
          </a:blip>
          <a:srcRect/>
          <a:stretch/>
        </p:blipFill>
        <p:spPr>
          <a:xfrm>
            <a:off x="300275" y="3983600"/>
            <a:ext cx="3866400" cy="2461800"/>
          </a:xfrm>
          <a:prstGeom prst="roundRect">
            <a:avLst>
              <a:gd name="adj" fmla="val 11111"/>
            </a:avLst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01600" dist="50800" dir="7200000" algn="tl" rotWithShape="0">
              <a:srgbClr val="000000">
                <a:alpha val="4431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састанак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6242"/>
          <a:stretch>
            <a:fillRect/>
          </a:stretch>
        </p:blipFill>
        <p:spPr>
          <a:xfrm>
            <a:off x="516467" y="1769534"/>
            <a:ext cx="3962400" cy="43899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31800" y="245533"/>
            <a:ext cx="72559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Сатанак Тима за ИКТ </a:t>
            </a:r>
          </a:p>
          <a:p>
            <a:endParaRPr lang="sr-Cyrl-RS" sz="1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Размена увида о резултатима истраживања везана за препознавање рада Тима за ИКТ од стране практичара Установе 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2867" y="1595438"/>
            <a:ext cx="4140200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per">
  <a:themeElements>
    <a:clrScheme name="Paper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689</Words>
  <Application>Microsoft Office PowerPoint</Application>
  <PresentationFormat>On-screen Show (4:3)</PresentationFormat>
  <Paragraphs>48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Constantia</vt:lpstr>
      <vt:lpstr>Noto Sans Symbols</vt:lpstr>
      <vt:lpstr>Times New Roman</vt:lpstr>
      <vt:lpstr>Paper</vt:lpstr>
      <vt:lpstr>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</dc:title>
  <dc:creator>PC</dc:creator>
  <cp:lastModifiedBy>NN</cp:lastModifiedBy>
  <cp:revision>5</cp:revision>
  <dcterms:created xsi:type="dcterms:W3CDTF">2026-01-31T15:36:53Z</dcterms:created>
  <dcterms:modified xsi:type="dcterms:W3CDTF">2026-02-20T09:42:55Z</dcterms:modified>
</cp:coreProperties>
</file>