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1"/>
  </p:notesMasterIdLst>
  <p:sldIdLst>
    <p:sldId id="256" r:id="rId2"/>
    <p:sldId id="257" r:id="rId3"/>
    <p:sldId id="261" r:id="rId4"/>
    <p:sldId id="262" r:id="rId5"/>
    <p:sldId id="283" r:id="rId6"/>
    <p:sldId id="269" r:id="rId7"/>
    <p:sldId id="258" r:id="rId8"/>
    <p:sldId id="260" r:id="rId9"/>
    <p:sldId id="263" r:id="rId10"/>
    <p:sldId id="259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82" r:id="rId21"/>
    <p:sldId id="274" r:id="rId22"/>
    <p:sldId id="275" r:id="rId23"/>
    <p:sldId id="276" r:id="rId24"/>
    <p:sldId id="278" r:id="rId25"/>
    <p:sldId id="277" r:id="rId26"/>
    <p:sldId id="279" r:id="rId27"/>
    <p:sldId id="280" r:id="rId28"/>
    <p:sldId id="281" r:id="rId29"/>
    <p:sldId id="284" r:id="rId30"/>
  </p:sldIdLst>
  <p:sldSz cx="9144000" cy="5143500" type="screen16x9"/>
  <p:notesSz cx="6858000" cy="9144000"/>
  <p:embeddedFontLst>
    <p:embeddedFont>
      <p:font typeface="Roboto" charset="0"/>
      <p:regular r:id="rId32"/>
      <p:bold r:id="rId33"/>
      <p:italic r:id="rId34"/>
      <p:boldItalic r:id="rId35"/>
    </p:embeddedFont>
    <p:embeddedFont>
      <p:font typeface="Raleway" charset="0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79a648fd57e6d18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79a648fd57e6d18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44c26bbc8e04572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44c26bbc8e04572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744c26bbc8e04572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744c26bbc8e04572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5ca759a131c71e1b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5ca759a131c71e1b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79a648fd57e6d18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79a648fd57e6d18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9a648fd57e6d18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9a648fd57e6d18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669f097891f4a069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669f097891f4a069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79a648fd57e6d18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79a648fd57e6d18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9a648fd57e6d18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9a648fd57e6d18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5c04a5ca27d6c256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5c04a5ca27d6c256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79a648fd57e6d18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79a648fd57e6d18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79a648fd57e6d18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79a648fd57e6d18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625da6d2aef80a64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625da6d2aef80a64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9a648fd57e6d18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9a648fd57e6d18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9a648fd57e6d18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9a648fd57e6d18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79a648fd57e6d18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79a648fd57e6d18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744c26bbc8e0457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744c26bbc8e0457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744c26bbc8e0457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744c26bbc8e0457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744c26bbc8e04572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744c26bbc8e04572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744c26bbc8e04572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744c26bbc8e04572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744c26bbc8e04572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744c26bbc8e04572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744c26bbc8e04572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744c26bbc8e04572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744c26bbc8e04572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744c26bbc8e04572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744c26bbc8e04572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744c26bbc8e04572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744c26bbc8e04572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744c26bbc8e04572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rot="10800000" flipH="1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rot="10800000" flipH="1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rot="10800000" flipH="1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0"/>
          <p:cNvSpPr/>
          <p:nvPr/>
        </p:nvSpPr>
        <p:spPr>
          <a:xfrm rot="10800000" flipH="1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4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terial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lnSpcReduction="10000"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485000" cy="15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Месечни билтен</a:t>
            </a:r>
            <a:endParaRPr sz="3600">
              <a:latin typeface="Times New Roman" pitchFamily="18" charset="0"/>
              <a:ea typeface="Times New Roman"/>
              <a:cs typeface="Times New Roman" pitchFamily="18" charset="0"/>
              <a:sym typeface="Times New Roman"/>
            </a:endParaRPr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"/>
          </p:nvPr>
        </p:nvSpPr>
        <p:spPr>
          <a:xfrm rot="765" flipH="1">
            <a:off x="265490" y="4217452"/>
            <a:ext cx="4045200" cy="4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Times New Roman"/>
                <a:ea typeface="Times New Roman"/>
                <a:cs typeface="Times New Roman"/>
                <a:sym typeface="Times New Roman"/>
              </a:rPr>
              <a:t>Јануар 2026.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9" name="Google Shape;69;p13"/>
          <p:cNvSpPr txBox="1"/>
          <p:nvPr/>
        </p:nvSpPr>
        <p:spPr>
          <a:xfrm>
            <a:off x="1189970" y="2604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Вртић “Голуб мира”</a:t>
            </a:r>
            <a:endParaRPr sz="180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0" name="Google Shape;7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40876" y="229650"/>
            <a:ext cx="3513150" cy="468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>
            <a:off x="460950" y="0"/>
            <a:ext cx="8222100" cy="842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latin typeface="Times New Roman" pitchFamily="18" charset="0"/>
                <a:cs typeface="Times New Roman" pitchFamily="18" charset="0"/>
              </a:rPr>
              <a:t>Пројекти у вртићу</a:t>
            </a:r>
            <a:endParaRPr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2617" y="768927"/>
            <a:ext cx="5444837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Меда – Пројекат Шта се то чује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Бубамара – Пројекат Зимске радости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Зека – Пројекат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Шта све може једна обична линија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Панда – Пројекат Скаче лопте опа опа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Јагодица – Пројекат Од трубице до музике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Пчелица – Пројекат Кап по кап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Звездица - Пројекат  Шта то шушка у шуми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Јабука – Пројекат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Шта то шушка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Сунце – Пројекат  Шта ћуу бити кад порастем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Крушка – Пројекат Које боје око мене стоје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Куца – Пројекат  Како се прелази улица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Лептир – Пројекат Шеширци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деце у Читлуку – Пројекат Једна кутија – милион прича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деце у Јасици – Пројекат  Кутија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деце Глободер/Мачковац – Пројекат 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Живимо и учимо заједно Јасика – Пројекат Шта се крије у празничној кутији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Живимо и учимо заједно Чилук – Пројекат Шта се крије у празничној кутији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8"/>
          <p:cNvSpPr txBox="1"/>
          <p:nvPr/>
        </p:nvSpPr>
        <p:spPr>
          <a:xfrm flipH="1">
            <a:off x="0" y="224240"/>
            <a:ext cx="91440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solidFill>
                  <a:schemeClr val="accent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Како заједнички развијамо програм</a:t>
            </a:r>
            <a:endParaRPr sz="2400" b="1">
              <a:solidFill>
                <a:schemeClr val="accent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108" name="Google Shape;108;p18"/>
          <p:cNvSpPr txBox="1"/>
          <p:nvPr/>
        </p:nvSpPr>
        <p:spPr>
          <a:xfrm>
            <a:off x="0" y="723325"/>
            <a:ext cx="9144000" cy="892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Times New Roman" pitchFamily="18" charset="0"/>
                <a:cs typeface="Times New Roman" pitchFamily="18" charset="0"/>
              </a:rPr>
              <a:t>Подржавамо учење деце кроз игру и истраживање</a:t>
            </a:r>
            <a:endParaRPr sz="2000">
              <a:latin typeface="Times New Roman" pitchFamily="18" charset="0"/>
              <a:cs typeface="Times New Roman" pitchFamily="18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Times New Roman" pitchFamily="18" charset="0"/>
                <a:cs typeface="Times New Roman" pitchFamily="18" charset="0"/>
              </a:rPr>
              <a:t>Стварамо прилике за стваралаштво и креативност</a:t>
            </a:r>
            <a:endParaRPr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IMG_20251226_0927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7713" y="1000991"/>
            <a:ext cx="2470439" cy="3293918"/>
          </a:xfrm>
          <a:prstGeom prst="rect">
            <a:avLst/>
          </a:prstGeom>
        </p:spPr>
      </p:pic>
      <p:pic>
        <p:nvPicPr>
          <p:cNvPr id="8" name="Picture 7" descr="IMG_20260127_1432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1530929"/>
            <a:ext cx="3664527" cy="2748395"/>
          </a:xfrm>
          <a:prstGeom prst="rect">
            <a:avLst/>
          </a:prstGeom>
        </p:spPr>
      </p:pic>
      <p:pic>
        <p:nvPicPr>
          <p:cNvPr id="9" name="Picture 8" descr="IMG-bec6c9a930366dac9ca617a3069fba5a-V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744" y="1814946"/>
            <a:ext cx="1856509" cy="24753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0998" y="4551218"/>
            <a:ext cx="76200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Волим да дођем у вртић, јер ми је наааајлепше и волим да се играм. Неда 5,5, година 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9"/>
          <p:cNvSpPr txBox="1">
            <a:spLocks noGrp="1"/>
          </p:cNvSpPr>
          <p:nvPr>
            <p:ph type="title"/>
          </p:nvPr>
        </p:nvSpPr>
        <p:spPr>
          <a:xfrm flipH="1">
            <a:off x="512725" y="-173900"/>
            <a:ext cx="8412000" cy="11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Како градимо односе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4" name="Google Shape;114;p19"/>
          <p:cNvSpPr txBox="1"/>
          <p:nvPr/>
        </p:nvSpPr>
        <p:spPr>
          <a:xfrm>
            <a:off x="321975" y="979375"/>
            <a:ext cx="8826600" cy="29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Подржавамо дете да гради 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пријатељства са вршњацима 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и уважавамо дететов однос 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са њему блиским особама.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Нашој Марини, спремачици,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деца су пожелела 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срећан рођендан и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тако показала захвалност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за све </a:t>
            </a:r>
            <a:r>
              <a:rPr lang="en" sz="1800" dirty="0" smtClean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послове </a:t>
            </a: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које обавља.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Деца групе “Зека”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58375" y="1166738"/>
            <a:ext cx="5166352" cy="33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Подржавње развијања односа припадања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49381" y="1118648"/>
            <a:ext cx="2757055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Звездица и група Јабука </a:t>
            </a: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Деца су имала прилику да од сручњака из локалне заједнице слушају о животињама, препознају их, додирну препариране животиње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Повезана су два слична пројекта, те је више група пратило излагање. Деца различитог узраста имала су прилику да се друже.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10000249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2528" y="678873"/>
            <a:ext cx="2847109" cy="2135332"/>
          </a:xfrm>
          <a:prstGeom prst="rect">
            <a:avLst/>
          </a:prstGeom>
        </p:spPr>
      </p:pic>
      <p:pic>
        <p:nvPicPr>
          <p:cNvPr id="5" name="Picture 4" descr="10000249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2764" y="720436"/>
            <a:ext cx="2812472" cy="2109354"/>
          </a:xfrm>
          <a:prstGeom prst="rect">
            <a:avLst/>
          </a:prstGeom>
        </p:spPr>
      </p:pic>
      <p:pic>
        <p:nvPicPr>
          <p:cNvPr id="6" name="Picture 5" descr="10000249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6383" y="2902528"/>
            <a:ext cx="2840182" cy="2130136"/>
          </a:xfrm>
          <a:prstGeom prst="rect">
            <a:avLst/>
          </a:prstGeom>
        </p:spPr>
      </p:pic>
      <p:pic>
        <p:nvPicPr>
          <p:cNvPr id="7" name="Picture 6" descr="100002492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401" y="2921578"/>
            <a:ext cx="2810162" cy="21076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>
            <a:spLocks noGrp="1"/>
          </p:cNvSpPr>
          <p:nvPr>
            <p:ph type="title"/>
          </p:nvPr>
        </p:nvSpPr>
        <p:spPr>
          <a:xfrm>
            <a:off x="338675" y="98725"/>
            <a:ext cx="9980700" cy="6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Промене у простору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5" name="Google Shape;17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853825"/>
            <a:ext cx="2690813" cy="33467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85737" y="4293394"/>
            <a:ext cx="26646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Оплемењивање Симболичке просторне целине у сарадњи са родитељима. Група Куца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100002495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3295" y="850108"/>
            <a:ext cx="2523529" cy="33647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28987" y="4286251"/>
            <a:ext cx="292893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Како учинити видљивим еко активности?</a:t>
            </a:r>
          </a:p>
          <a:p>
            <a:r>
              <a:rPr lang="sr-Cyrl-RS" dirty="0" smtClean="0"/>
              <a:t>Промишљањем мењамо праксу.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257925" y="814387"/>
            <a:ext cx="253603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Ако је простор статичан и непроменљив и </a:t>
            </a:r>
          </a:p>
          <a:p>
            <a:r>
              <a:rPr lang="sr-Cyrl-RS" dirty="0" smtClean="0"/>
              <a:t>искуства деце су ограничена.</a:t>
            </a:r>
          </a:p>
          <a:p>
            <a:endParaRPr lang="sr-Cyrl-RS" dirty="0" smtClean="0"/>
          </a:p>
          <a:p>
            <a:r>
              <a:rPr lang="sr-Cyrl-RS" dirty="0" smtClean="0"/>
              <a:t>Ако се простор мења, мењају се и могућности за учење.</a:t>
            </a:r>
          </a:p>
          <a:p>
            <a:endParaRPr lang="sr-Cyrl-RS" dirty="0" smtClean="0"/>
          </a:p>
          <a:p>
            <a:r>
              <a:rPr lang="sr-Cyrl-RS" dirty="0" smtClean="0"/>
              <a:t>Трудимо се да промене буду смислене и деци корисне.</a:t>
            </a:r>
          </a:p>
          <a:p>
            <a:endParaRPr lang="sr-Cyrl-RS" dirty="0" smtClean="0"/>
          </a:p>
          <a:p>
            <a:r>
              <a:rPr lang="sr-Cyrl-RS" dirty="0" smtClean="0"/>
              <a:t>Многе промене у простору настају квалитетном сарадњом са породицом.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Полажајник Душан Марић</a:t>
            </a:r>
            <a:r>
              <a:rPr lang="en" dirty="0">
                <a:latin typeface="Times New Roman" pitchFamily="18" charset="0"/>
                <a:cs typeface="Times New Roman" pitchFamily="18" charset="0"/>
              </a:rPr>
              <a:t>  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" name="Google Shape;8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771450"/>
            <a:ext cx="1948952" cy="4219652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5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3094" y="771450"/>
            <a:ext cx="1948950" cy="4219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93799" y="771450"/>
            <a:ext cx="1948950" cy="4219656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/>
        </p:nvSpPr>
        <p:spPr>
          <a:xfrm rot="-1356">
            <a:off x="6642750" y="1616979"/>
            <a:ext cx="2281800" cy="240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 smtClean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Положајни</a:t>
            </a:r>
            <a:r>
              <a:rPr lang="sr-Cyrl-RS" sz="1600" dirty="0" smtClean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к</a:t>
            </a:r>
            <a:r>
              <a:rPr lang="en" sz="1600" dirty="0" smtClean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 је </a:t>
            </a:r>
            <a:r>
              <a:rPr lang="en" sz="1600" dirty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један од најважнијих ликова у српским божићним обичајима, а његова симболика је дубоко везана за срећу, напредак и благослов дома у години која долази.</a:t>
            </a:r>
            <a:endParaRPr sz="16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7"/>
          <p:cNvSpPr txBox="1">
            <a:spLocks noGrp="1"/>
          </p:cNvSpPr>
          <p:nvPr>
            <p:ph type="title"/>
          </p:nvPr>
        </p:nvSpPr>
        <p:spPr>
          <a:xfrm>
            <a:off x="0" y="0"/>
            <a:ext cx="4939500" cy="724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>
                <a:latin typeface="Times New Roman" pitchFamily="18" charset="0"/>
                <a:cs typeface="Times New Roman" pitchFamily="18" charset="0"/>
              </a:rPr>
              <a:t>Интерни састанци</a:t>
            </a:r>
            <a:endParaRPr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Google Shape;101;p17"/>
          <p:cNvSpPr txBox="1">
            <a:spLocks noGrp="1"/>
          </p:cNvSpPr>
          <p:nvPr>
            <p:ph type="subTitle" idx="1"/>
          </p:nvPr>
        </p:nvSpPr>
        <p:spPr>
          <a:xfrm>
            <a:off x="521725" y="1281450"/>
            <a:ext cx="3789000" cy="29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/>
            <a:r>
              <a:rPr lang="en" dirty="0">
                <a:latin typeface="Times New Roman" pitchFamily="18" charset="0"/>
                <a:cs typeface="Times New Roman" pitchFamily="18" charset="0"/>
              </a:rPr>
              <a:t>Интерни састанци  омогућавају јасну комуникацију и заједничко планирање ВО рада. На тим састанцима </a:t>
            </a:r>
            <a:r>
              <a:rPr lang="en" dirty="0" smtClean="0">
                <a:latin typeface="Times New Roman" pitchFamily="18" charset="0"/>
                <a:cs typeface="Times New Roman" pitchFamily="18" charset="0"/>
              </a:rPr>
              <a:t>усклађују се договори </a:t>
            </a:r>
            <a:r>
              <a:rPr lang="en" dirty="0">
                <a:latin typeface="Times New Roman" pitchFamily="18" charset="0"/>
                <a:cs typeface="Times New Roman" pitchFamily="18" charset="0"/>
              </a:rPr>
              <a:t>око организације рада, размењују идеје и </a:t>
            </a:r>
            <a:r>
              <a:rPr lang="en" dirty="0" smtClean="0">
                <a:latin typeface="Times New Roman" pitchFamily="18" charset="0"/>
                <a:cs typeface="Times New Roman" pitchFamily="18" charset="0"/>
              </a:rPr>
              <a:t>предлози </a:t>
            </a:r>
            <a:r>
              <a:rPr lang="en" dirty="0">
                <a:latin typeface="Times New Roman" pitchFamily="18" charset="0"/>
                <a:cs typeface="Times New Roman" pitchFamily="18" charset="0"/>
              </a:rPr>
              <a:t>и решавају уочени изазови у пракси. Оваква сарадња доприноси квалитетнијем раду вртића и бољем развоју и добробити деце.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" name="Google Shape;10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50018" y="315800"/>
            <a:ext cx="3383925" cy="4511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0"/>
          <p:cNvSpPr txBox="1">
            <a:spLocks noGrp="1"/>
          </p:cNvSpPr>
          <p:nvPr>
            <p:ph type="title"/>
          </p:nvPr>
        </p:nvSpPr>
        <p:spPr>
          <a:xfrm>
            <a:off x="471900" y="-277102"/>
            <a:ext cx="8222100" cy="100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solidFill>
                  <a:srgbClr val="FFFFFF"/>
                </a:solidFill>
                <a:latin typeface="Times New Roman" pitchFamily="18" charset="0"/>
                <a:ea typeface="Raleway"/>
                <a:cs typeface="Times New Roman" pitchFamily="18" charset="0"/>
                <a:sym typeface="Raleway"/>
              </a:rPr>
              <a:t>Актив за развојно планирање</a:t>
            </a:r>
            <a:endParaRPr sz="240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Google Shape;121;p20"/>
          <p:cNvSpPr txBox="1">
            <a:spLocks noGrp="1"/>
          </p:cNvSpPr>
          <p:nvPr>
            <p:ph type="body" idx="1"/>
          </p:nvPr>
        </p:nvSpPr>
        <p:spPr>
          <a:xfrm>
            <a:off x="0" y="1693345"/>
            <a:ext cx="4398000" cy="440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 dirty="0">
                <a:latin typeface="Times New Roman" pitchFamily="18" charset="0"/>
                <a:cs typeface="Times New Roman" pitchFamily="18" charset="0"/>
              </a:rPr>
              <a:t>Извештај о реализацији</a:t>
            </a:r>
            <a:r>
              <a:rPr lang="en" sz="1500" dirty="0">
                <a:latin typeface="Times New Roman" pitchFamily="18" charset="0"/>
                <a:cs typeface="Times New Roman" pitchFamily="18" charset="0"/>
              </a:rPr>
              <a:t>  Развојног плана за период септембар - децембар 2025. </a:t>
            </a:r>
            <a:endParaRPr sz="1500">
              <a:latin typeface="Times New Roman" pitchFamily="18" charset="0"/>
              <a:cs typeface="Times New Roman" pitchFamily="18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500" dirty="0">
                <a:latin typeface="Times New Roman" pitchFamily="18" charset="0"/>
                <a:cs typeface="Times New Roman" pitchFamily="18" charset="0"/>
              </a:rPr>
              <a:t>Извештај настаје у сарадњи са главним васпитачем Миланком Паунић, Јеленом Јевтић и Агатом Вребац, члановима Тима за самовредновање, Светланом Милошевић, координатором Тима за стручно усавршавање, Надицом Пршић, координатором Тима за заштиту деце од насиља, увидима у извештаје о реализацији клубова за децу и родитеље, еко активности, сарадњу са основним школама.</a:t>
            </a:r>
            <a:endParaRPr sz="1500">
              <a:latin typeface="Times New Roman" pitchFamily="18" charset="0"/>
              <a:cs typeface="Times New Roman" pitchFamily="18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4" name="Picture 3" descr="10000248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409" y="1759528"/>
            <a:ext cx="1773046" cy="2862531"/>
          </a:xfrm>
          <a:prstGeom prst="rect">
            <a:avLst/>
          </a:prstGeom>
        </p:spPr>
      </p:pic>
      <p:pic>
        <p:nvPicPr>
          <p:cNvPr id="5" name="Picture 4" descr="100002484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1819" y="1766455"/>
            <a:ext cx="2019560" cy="28678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latin typeface="Times New Roman" pitchFamily="18" charset="0"/>
                <a:cs typeface="Times New Roman" pitchFamily="18" charset="0"/>
              </a:rPr>
              <a:t>Самовредновање</a:t>
            </a:r>
            <a:endParaRPr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Google Shape;91;p16"/>
          <p:cNvSpPr txBox="1"/>
          <p:nvPr/>
        </p:nvSpPr>
        <p:spPr>
          <a:xfrm>
            <a:off x="-4575" y="178475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Фокус група са васпитачима и медицинским сестрама има за циљ испитивање ставова, искустава и идеја везано за Област 3. Професионална заједница учења</a:t>
            </a:r>
            <a:r>
              <a:rPr lang="en" sz="1800" dirty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2" name="Google Shape;92;p16"/>
          <p:cNvSpPr txBox="1"/>
          <p:nvPr/>
        </p:nvSpPr>
        <p:spPr>
          <a:xfrm flipH="1">
            <a:off x="-4550" y="835431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Водитељи фокус групе су сарадници Марија Средојевић и Далиборка Живковић.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93" name="Google Shape;9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451631"/>
            <a:ext cx="1921200" cy="3092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26000" y="1451631"/>
            <a:ext cx="2319597" cy="309279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97997" y="1451631"/>
            <a:ext cx="4123724" cy="30927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117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>
                <a:latin typeface="Times New Roman" pitchFamily="18" charset="0"/>
                <a:cs typeface="Times New Roman" pitchFamily="18" charset="0"/>
              </a:rPr>
              <a:t>Тим за информационо-комуникационе технологије</a:t>
            </a:r>
            <a:endParaRPr sz="3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7" name="Google Shape;12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5526" y="1955475"/>
            <a:ext cx="3204013" cy="240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6924" y="1955475"/>
            <a:ext cx="1806375" cy="2408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1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0" name="Google Shape;130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4625" y="1955475"/>
            <a:ext cx="1806375" cy="240852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1"/>
          <p:cNvSpPr txBox="1"/>
          <p:nvPr/>
        </p:nvSpPr>
        <p:spPr>
          <a:xfrm flipH="1">
            <a:off x="452550" y="4364000"/>
            <a:ext cx="82389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Представљање резултата истраживања ставова практичара о креирању одабраних алата у јавном деловању</a:t>
            </a:r>
            <a:endParaRPr sz="180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2"/>
          <p:cNvSpPr txBox="1">
            <a:spLocks noGrp="1"/>
          </p:cNvSpPr>
          <p:nvPr>
            <p:ph type="title"/>
          </p:nvPr>
        </p:nvSpPr>
        <p:spPr>
          <a:xfrm>
            <a:off x="0" y="-640725"/>
            <a:ext cx="3327000" cy="199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Times New Roman" pitchFamily="18" charset="0"/>
                <a:cs typeface="Times New Roman" pitchFamily="18" charset="0"/>
              </a:rPr>
              <a:t>Тим за заштиту од дискриминације, насиља, злостављања и занемаривања</a:t>
            </a:r>
            <a:endParaRPr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7" name="Google Shape;137;p22"/>
          <p:cNvSpPr txBox="1">
            <a:spLocks noGrp="1"/>
          </p:cNvSpPr>
          <p:nvPr>
            <p:ph type="body" idx="1"/>
          </p:nvPr>
        </p:nvSpPr>
        <p:spPr>
          <a:xfrm>
            <a:off x="226075" y="2265800"/>
            <a:ext cx="2808000" cy="236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Times New Roman" pitchFamily="18" charset="0"/>
                <a:cs typeface="Times New Roman" pitchFamily="18" charset="0"/>
              </a:rPr>
              <a:t>Подршка грађењу односа у вртићу међу децом различитих узраста</a:t>
            </a:r>
            <a:endParaRPr sz="1400">
              <a:latin typeface="Times New Roman" pitchFamily="18" charset="0"/>
              <a:cs typeface="Times New Roman" pitchFamily="18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400" dirty="0">
                <a:latin typeface="Times New Roman" pitchFamily="18" charset="0"/>
                <a:cs typeface="Times New Roman" pitchFamily="18" charset="0"/>
              </a:rPr>
              <a:t>Групе Јабука, Јагодица и Звездица</a:t>
            </a:r>
            <a:endParaRPr sz="1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90584" y="721213"/>
            <a:ext cx="4934780" cy="3701078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/>
        </p:nvSpPr>
        <p:spPr>
          <a:xfrm>
            <a:off x="-1" y="44223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rgbClr val="FFFFFF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Вођена игра “Залеђени обруч”</a:t>
            </a:r>
            <a:endParaRPr sz="1800">
              <a:solidFill>
                <a:srgbClr val="FFFFFF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0" y="1354575"/>
            <a:ext cx="93702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lt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Превентивне </a:t>
            </a:r>
            <a:endParaRPr sz="2400">
              <a:solidFill>
                <a:schemeClr val="lt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lt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                   активности</a:t>
            </a:r>
            <a:endParaRPr sz="2400">
              <a:solidFill>
                <a:schemeClr val="lt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Стручно усавршавање и професионални развој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6" name="Google Shape;14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475" y="835525"/>
            <a:ext cx="2598590" cy="194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63150" y="799900"/>
            <a:ext cx="1461698" cy="194895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3"/>
          <p:cNvSpPr txBox="1"/>
          <p:nvPr/>
        </p:nvSpPr>
        <p:spPr>
          <a:xfrm>
            <a:off x="2934075" y="835525"/>
            <a:ext cx="4324500" cy="1477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Компетентан васпитач  својим знањем, умењима и вештинама подстиче дечју радозналост, самосталност и самопоуздање. Кроз подстицајно окружење и квалитетну комуникацију, васпитач омогућава детету да развија способности, вештине и позитивну слику о себи. Тако се ствара основа за целоживотно учење.</a:t>
            </a:r>
            <a:endParaRPr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149" name="Google Shape;149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27025" y="3053588"/>
            <a:ext cx="2497828" cy="1877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27450" y="3055763"/>
            <a:ext cx="2497830" cy="1873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7100" y="3000950"/>
            <a:ext cx="2598600" cy="19489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Стручно усавршавање и професионални развој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7" name="Google Shape;15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85350" y="941165"/>
            <a:ext cx="2459685" cy="1892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8250" y="899588"/>
            <a:ext cx="4216300" cy="31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56607" y="2406813"/>
            <a:ext cx="2328066" cy="165949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52400" y="4509654"/>
            <a:ext cx="8811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Учење и напредовање јачају професионално самопоуздање, мотивацију и осећај компетентности васпитача, што позитивно утиче на њихов рад и односе са децом, родитељима/старатељима и колегама.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5"/>
          <p:cNvSpPr txBox="1">
            <a:spLocks noGrp="1"/>
          </p:cNvSpPr>
          <p:nvPr>
            <p:ph type="title"/>
          </p:nvPr>
        </p:nvSpPr>
        <p:spPr>
          <a:xfrm flipH="1">
            <a:off x="158710" y="-192225"/>
            <a:ext cx="8826600" cy="111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Клуб љубитеља науке у уметности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5" name="Google Shape;16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070175"/>
            <a:ext cx="4077200" cy="305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91" y="1070169"/>
            <a:ext cx="2755575" cy="367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5"/>
          <p:cNvSpPr txBox="1"/>
          <p:nvPr/>
        </p:nvSpPr>
        <p:spPr>
          <a:xfrm flipH="1">
            <a:off x="0" y="4679707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Зорица Савић, реализатор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169" name="Google Shape;169;p25"/>
          <p:cNvSpPr txBox="1"/>
          <p:nvPr/>
        </p:nvSpPr>
        <p:spPr>
          <a:xfrm rot="566" flipH="1">
            <a:off x="7327700" y="1212762"/>
            <a:ext cx="1821000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Реализатори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Нела Пантелић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Милева Бацић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Клуб љубитеља лопте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671" y="4260273"/>
            <a:ext cx="4440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Реализатори Дијана Марковић и Душан Михајловић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10000249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526" y="133349"/>
            <a:ext cx="3413608" cy="1536123"/>
          </a:xfrm>
          <a:prstGeom prst="rect">
            <a:avLst/>
          </a:prstGeom>
        </p:spPr>
      </p:pic>
      <p:pic>
        <p:nvPicPr>
          <p:cNvPr id="5" name="Picture 4" descr="100002493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167" y="1711035"/>
            <a:ext cx="1078576" cy="2396837"/>
          </a:xfrm>
          <a:prstGeom prst="rect">
            <a:avLst/>
          </a:prstGeom>
        </p:spPr>
      </p:pic>
      <p:pic>
        <p:nvPicPr>
          <p:cNvPr id="6" name="Picture 5" descr="100002493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4238" y="1717964"/>
            <a:ext cx="1074162" cy="2387026"/>
          </a:xfrm>
          <a:prstGeom prst="rect">
            <a:avLst/>
          </a:prstGeom>
        </p:spPr>
      </p:pic>
      <p:pic>
        <p:nvPicPr>
          <p:cNvPr id="7" name="Picture 6" descr="100002493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6513" y="1717964"/>
            <a:ext cx="1081087" cy="2402415"/>
          </a:xfrm>
          <a:prstGeom prst="rect">
            <a:avLst/>
          </a:prstGeom>
        </p:spPr>
      </p:pic>
      <p:pic>
        <p:nvPicPr>
          <p:cNvPr id="8" name="Picture 7" descr="1000024937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3423" y="119495"/>
            <a:ext cx="4247959" cy="1911581"/>
          </a:xfrm>
          <a:prstGeom prst="rect">
            <a:avLst/>
          </a:prstGeom>
        </p:spPr>
      </p:pic>
      <p:pic>
        <p:nvPicPr>
          <p:cNvPr id="9" name="Picture 8" descr="1000024934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05745" y="2142260"/>
            <a:ext cx="4218709" cy="18984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77691" y="4398818"/>
            <a:ext cx="3844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14 одраслих и 15 деце различитог узраста 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8"/>
          <p:cNvSpPr txBox="1"/>
          <p:nvPr/>
        </p:nvSpPr>
        <p:spPr>
          <a:xfrm>
            <a:off x="3" y="6"/>
            <a:ext cx="9144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Родитељски састанци</a:t>
            </a:r>
            <a:endParaRPr sz="3000" b="1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186" name="Google Shape;18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354" y="897811"/>
            <a:ext cx="2056366" cy="3059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10000248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983" y="2288384"/>
            <a:ext cx="3131125" cy="23483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051" y="4073886"/>
            <a:ext cx="3165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Група Сунце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888894" y="4738741"/>
            <a:ext cx="40767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dirty="0" smtClean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 Читлук</a:t>
            </a:r>
            <a:endParaRPr lang="en-US" dirty="0"/>
          </a:p>
        </p:txBody>
      </p:sp>
      <p:pic>
        <p:nvPicPr>
          <p:cNvPr id="7" name="Picture 6" descr="100002492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107" y="193314"/>
            <a:ext cx="3582940" cy="16123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55657" y="1840490"/>
            <a:ext cx="31865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Пчелица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100002497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7457" y="885825"/>
            <a:ext cx="2781300" cy="20859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43150" y="3150394"/>
            <a:ext cx="19359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Група Меда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28600" y="4679156"/>
            <a:ext cx="2121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Група Бубамара  30.1.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9"/>
          <p:cNvSpPr txBox="1">
            <a:spLocks noGrp="1"/>
          </p:cNvSpPr>
          <p:nvPr>
            <p:ph type="ctrTitle"/>
          </p:nvPr>
        </p:nvSpPr>
        <p:spPr>
          <a:xfrm>
            <a:off x="0" y="66475"/>
            <a:ext cx="9144000" cy="79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Заштита животне средине – екокоординатори и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мобилни координатори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10000249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896" y="1018309"/>
            <a:ext cx="2571750" cy="3429000"/>
          </a:xfrm>
          <a:prstGeom prst="rect">
            <a:avLst/>
          </a:prstGeom>
        </p:spPr>
      </p:pic>
      <p:pic>
        <p:nvPicPr>
          <p:cNvPr id="5" name="Picture 4" descr="100002495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4951" y="609599"/>
            <a:ext cx="2948201" cy="38654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93527" y="1717963"/>
            <a:ext cx="1600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Када на раном узрасту развијемо свест о бризи о окружењу тако  помажемо деци да израсту у одговорне појединце који поштују и чувају природу.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 Читлук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10000248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590" y="710045"/>
            <a:ext cx="2191697" cy="3896591"/>
          </a:xfrm>
          <a:prstGeom prst="rect">
            <a:avLst/>
          </a:prstGeom>
        </p:spPr>
      </p:pic>
      <p:pic>
        <p:nvPicPr>
          <p:cNvPr id="4" name="Picture 3" descr="10000248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656" y="2126676"/>
            <a:ext cx="3288144" cy="24661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63091" y="742295"/>
            <a:ext cx="298565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Вртићке групе на терену су место које повезује децу, родитеље, васпитаче и мештане.</a:t>
            </a:r>
          </a:p>
          <a:p>
            <a:endParaRPr lang="sr-Cyrl-RS" dirty="0" smtClean="0"/>
          </a:p>
          <a:p>
            <a:r>
              <a:rPr lang="sr-Cyrl-RS" dirty="0" smtClean="0"/>
              <a:t>Деца имају прилику да поред дружења, игре и учења постану темељ даљег развијања сеоске средине. </a:t>
            </a:r>
          </a:p>
          <a:p>
            <a:endParaRPr lang="sr-Cyrl-RS" dirty="0" smtClean="0"/>
          </a:p>
          <a:p>
            <a:r>
              <a:rPr lang="sr-Cyrl-RS" dirty="0" smtClean="0"/>
              <a:t>Вртићке групе на терену су улагање у будућност деце и опстанак живота у селу.</a:t>
            </a:r>
          </a:p>
          <a:p>
            <a:endParaRPr lang="sr-Cyrl-RS" dirty="0" smtClean="0"/>
          </a:p>
          <a:p>
            <a:r>
              <a:rPr lang="sr-Cyrl-RS" dirty="0" smtClean="0"/>
              <a:t>Сарадња са родитељима у Читлуку одликује ангажованост и вољност за учешће у животу вртића.	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7036" y="4675909"/>
            <a:ext cx="3075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200" dirty="0" smtClean="0">
                <a:latin typeface="Times New Roman" pitchFamily="18" charset="0"/>
                <a:cs typeface="Times New Roman" pitchFamily="18" charset="0"/>
              </a:rPr>
              <a:t>Клуб љубитеља науке и уметности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 Читлук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63091" y="742295"/>
            <a:ext cx="29856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	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627418" y="838197"/>
            <a:ext cx="25838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Поводом школске славе Свети Сава, наш вртић је угостио свештенство локалне цркве и вероучитеља, чиме настављамо да градимо вртић као отворени систем повезан са базом заједнице. Деца и васпитачи су кроз песму и радост приредили програм добродошлице, након чега су гости обрадовали малишане пригодним пакетићима. Овакви сусрети оснажују нашу сарадњу и уче децу вредностима заједништва и традиције кроз директно искуство.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10000249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568" y="727364"/>
            <a:ext cx="3148013" cy="419735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1"/>
          <p:cNvSpPr txBox="1">
            <a:spLocks noGrp="1"/>
          </p:cNvSpPr>
          <p:nvPr>
            <p:ph type="title"/>
          </p:nvPr>
        </p:nvSpPr>
        <p:spPr>
          <a:xfrm>
            <a:off x="192275" y="-315375"/>
            <a:ext cx="4045200" cy="1312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Програм Учимо и живимо заједно Јасика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3" name="Google Shape;203;p31"/>
          <p:cNvSpPr txBox="1">
            <a:spLocks noGrp="1"/>
          </p:cNvSpPr>
          <p:nvPr>
            <p:ph type="subTitle" idx="1"/>
          </p:nvPr>
        </p:nvSpPr>
        <p:spPr>
          <a:xfrm>
            <a:off x="0" y="2632363"/>
            <a:ext cx="3932427" cy="4779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Сарадња са ОШ ‘’С.Бинички’’</a:t>
            </a:r>
            <a:endParaRPr sz="1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" name="Google Shape;204;p31"/>
          <p:cNvSpPr txBox="1"/>
          <p:nvPr/>
        </p:nvSpPr>
        <p:spPr>
          <a:xfrm>
            <a:off x="1039" y="463902"/>
            <a:ext cx="2076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5" name="Google Shape;205;p31"/>
          <p:cNvSpPr txBox="1"/>
          <p:nvPr/>
        </p:nvSpPr>
        <p:spPr>
          <a:xfrm>
            <a:off x="46829" y="2262360"/>
            <a:ext cx="4722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6" name="Google Shape;206;p31"/>
          <p:cNvSpPr txBox="1"/>
          <p:nvPr/>
        </p:nvSpPr>
        <p:spPr>
          <a:xfrm>
            <a:off x="4768825" y="4547550"/>
            <a:ext cx="3847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7" name="Google Shape;207;p31"/>
          <p:cNvSpPr txBox="1"/>
          <p:nvPr/>
        </p:nvSpPr>
        <p:spPr>
          <a:xfrm>
            <a:off x="4768825" y="4246418"/>
            <a:ext cx="4321500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accent4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Програм Живимо и учимо заједно Читлук</a:t>
            </a:r>
            <a:endParaRPr sz="2400">
              <a:solidFill>
                <a:schemeClr val="accent4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8" name="Picture 7" descr="1000024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968" y="949038"/>
            <a:ext cx="2802652" cy="1660571"/>
          </a:xfrm>
          <a:prstGeom prst="rect">
            <a:avLst/>
          </a:prstGeom>
        </p:spPr>
      </p:pic>
      <p:pic>
        <p:nvPicPr>
          <p:cNvPr id="9" name="Picture 8" descr="100002486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534" y="3131127"/>
            <a:ext cx="2940703" cy="1916971"/>
          </a:xfrm>
          <a:prstGeom prst="rect">
            <a:avLst/>
          </a:prstGeom>
        </p:spPr>
      </p:pic>
      <p:pic>
        <p:nvPicPr>
          <p:cNvPr id="10" name="Picture 9" descr="IMG-ca39916f96ea977946e8e702e4addf04-V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338" y="1212273"/>
            <a:ext cx="4128281" cy="310911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794087" y="187281"/>
            <a:ext cx="36856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Сарадња са ОШ “Свети Сава”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, </a:t>
            </a:r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вероучитељем</a:t>
            </a:r>
          </a:p>
          <a:p>
            <a:pPr lvl="0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и свештеником цркве у Читлуку.</a:t>
            </a:r>
            <a:endParaRPr lang="ru-RU" dirty="0">
              <a:solidFill>
                <a:schemeClr val="bg1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2"/>
          <p:cNvSpPr txBox="1">
            <a:spLocks noGrp="1"/>
          </p:cNvSpPr>
          <p:nvPr>
            <p:ph type="title"/>
          </p:nvPr>
        </p:nvSpPr>
        <p:spPr>
          <a:xfrm>
            <a:off x="0" y="-4"/>
            <a:ext cx="8826600" cy="774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</a:t>
            </a:r>
            <a:r>
              <a:rPr lang="en" dirty="0">
                <a:latin typeface="Times New Roman" pitchFamily="18" charset="0"/>
                <a:cs typeface="Times New Roman" pitchFamily="18" charset="0"/>
              </a:rPr>
              <a:t> Глободер/Мачковац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10000247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164" y="789709"/>
            <a:ext cx="4759036" cy="35692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82089" y="4592782"/>
            <a:ext cx="351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Клуб љубитеља науке и уметности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96982" y="0"/>
            <a:ext cx="3463593" cy="114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 </a:t>
            </a:r>
            <a:endParaRPr>
              <a:latin typeface="Times New Roman" pitchFamily="18" charset="0"/>
              <a:cs typeface="Times New Roman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Јасика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8" name="Google Shape;218;p3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sr-Cyrl-RS" dirty="0" smtClean="0"/>
              <a:t>Учешће деце припремне групе у светосавској приредби.</a:t>
            </a: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sr-Cyrl-RS" dirty="0" smtClean="0"/>
              <a:t>Сарадња са школом зарад што успешније транзиције деце у наредни ниво образовања.</a:t>
            </a:r>
            <a:endParaRPr/>
          </a:p>
        </p:txBody>
      </p:sp>
      <p:pic>
        <p:nvPicPr>
          <p:cNvPr id="4" name="Picture 3" descr="10000248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318" y="256308"/>
            <a:ext cx="3055064" cy="443691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5"/>
          <p:cNvSpPr txBox="1"/>
          <p:nvPr/>
        </p:nvSpPr>
        <p:spPr>
          <a:xfrm>
            <a:off x="4575" y="-28"/>
            <a:ext cx="9144000" cy="240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Сарадња са ОШ “Свети Сава”</a:t>
            </a:r>
            <a:endParaRPr sz="24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Сарадња са ОШ “Д. Обрадовић</a:t>
            </a:r>
            <a:r>
              <a:rPr lang="en" sz="2400" dirty="0" smtClean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”</a:t>
            </a:r>
            <a:endParaRPr lang="sr-Cyrl-RS" sz="2400" dirty="0" smtClean="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r>
              <a:rPr lang="ru-RU" sz="2400" dirty="0" smtClean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Сарадња са ОШ “С. Бинички”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sr-Cyrl-RS" sz="2400" dirty="0" smtClean="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sr-Cyrl-RS" sz="2400" dirty="0" smtClean="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36472" y="900545"/>
            <a:ext cx="468283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Сарадња вртића и школе је важна јер омогућава детету лак и успешан прелаз из једног система васпитања у други.</a:t>
            </a:r>
            <a:br>
              <a:rPr lang="ru-RU" sz="1200" dirty="0" smtClean="0"/>
            </a:br>
            <a:endParaRPr lang="ru-RU" sz="1200" dirty="0" smtClean="0"/>
          </a:p>
          <a:p>
            <a:r>
              <a:rPr lang="ru-RU" sz="1200" dirty="0" smtClean="0"/>
              <a:t>Континуитет у развоју детета – вртић и школа заједно прате развој детета, па се васпитно-образовни рад логично надовезује, а не „прекида“.</a:t>
            </a:r>
          </a:p>
          <a:p>
            <a:r>
              <a:rPr lang="ru-RU" sz="1200" dirty="0" smtClean="0"/>
              <a:t>Лакша адаптација на школу – деца која су постепено упозната са школским окружењем, правилима и очекивањима осећају мање стреса и несигурности.</a:t>
            </a:r>
          </a:p>
          <a:p>
            <a:r>
              <a:rPr lang="ru-RU" sz="1200" dirty="0" smtClean="0"/>
              <a:t>Боље разумевање потреба детета– размена информација између васпитача и учитеља помаже да се уоче способности, интересовања и евентуалне тешкоће детета.</a:t>
            </a:r>
          </a:p>
          <a:p>
            <a:r>
              <a:rPr lang="ru-RU" sz="1200" dirty="0" smtClean="0"/>
              <a:t>Усклађени васпитно-образовни циљеви – сарадњом се обезбеђује да вртић припрема децу за школу на развојан, а не формалан начин (кроз игру, социјализацију, самосталност).</a:t>
            </a:r>
          </a:p>
          <a:p>
            <a:r>
              <a:rPr lang="ru-RU" sz="1200" dirty="0" smtClean="0"/>
              <a:t>Подршка родитељима – родитељи добијају јасније смернице и осећај сигурности када виде да институције делују заједно у интересу детета.</a:t>
            </a:r>
          </a:p>
          <a:p>
            <a:endParaRPr lang="ru-RU" sz="1200" dirty="0" smtClean="0"/>
          </a:p>
          <a:p>
            <a:r>
              <a:rPr lang="ru-RU" sz="1200" dirty="0" smtClean="0"/>
              <a:t>Када вртић и школа сарађују, дете добија стабилност, сигурност и боље услове за учење и развој.</a:t>
            </a:r>
            <a:endParaRPr lang="ru-RU" sz="1200" dirty="0"/>
          </a:p>
        </p:txBody>
      </p:sp>
      <p:pic>
        <p:nvPicPr>
          <p:cNvPr id="6" name="Picture 5" descr="10000248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590" y="1413164"/>
            <a:ext cx="2290337" cy="332629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4"/>
          <p:cNvSpPr txBox="1">
            <a:spLocks noGrp="1"/>
          </p:cNvSpPr>
          <p:nvPr>
            <p:ph type="title"/>
          </p:nvPr>
        </p:nvSpPr>
        <p:spPr>
          <a:xfrm>
            <a:off x="471900" y="0"/>
            <a:ext cx="8222100" cy="75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Times New Roman" pitchFamily="18" charset="0"/>
                <a:cs typeface="Times New Roman" pitchFamily="18" charset="0"/>
              </a:rPr>
              <a:t>Сарадња са локалном заједницом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4" name="Google Shape;224;p34"/>
          <p:cNvSpPr txBox="1">
            <a:spLocks noGrp="1"/>
          </p:cNvSpPr>
          <p:nvPr>
            <p:ph type="body" idx="1"/>
          </p:nvPr>
        </p:nvSpPr>
        <p:spPr>
          <a:xfrm>
            <a:off x="4668982" y="1925782"/>
            <a:ext cx="1125926" cy="28004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sr-Cyrl-RS" sz="1200" dirty="0" smtClean="0">
                <a:latin typeface="Times New Roman" pitchFamily="18" charset="0"/>
                <a:cs typeface="Times New Roman" pitchFamily="18" charset="0"/>
              </a:rPr>
              <a:t>На дан Светог Саве деца групе Сунце, родитељи и васпитачи посетили су оближњу цркву Светог Апостола Павла и Светог Николе Мириклијског Чудотворца.</a:t>
            </a:r>
            <a:endParaRPr sz="1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1000024833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9007" y="921327"/>
            <a:ext cx="2956214" cy="3941618"/>
          </a:xfrm>
          <a:prstGeom prst="rect">
            <a:avLst/>
          </a:prstGeom>
        </p:spPr>
      </p:pic>
      <p:pic>
        <p:nvPicPr>
          <p:cNvPr id="6" name="Picture 5" descr="100002488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653" y="893617"/>
            <a:ext cx="2583874" cy="1937906"/>
          </a:xfrm>
          <a:prstGeom prst="rect">
            <a:avLst/>
          </a:prstGeom>
        </p:spPr>
      </p:pic>
      <p:pic>
        <p:nvPicPr>
          <p:cNvPr id="7" name="Picture 6" descr="100002488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2672" y="2899063"/>
            <a:ext cx="2581564" cy="19361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6254" y="1901942"/>
            <a:ext cx="16209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оквиру пројекта ‘’Шта то шушка око мене’’ гост вртића је експерт инжињер шумарства, члан ловачког друштва, власник радње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Ferox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hunter,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који је говорио о важности чувања животне средине.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Сарадња са локалном заједницом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6" name="Google Shape;236;p36"/>
          <p:cNvSpPr txBox="1"/>
          <p:nvPr/>
        </p:nvSpPr>
        <p:spPr>
          <a:xfrm flipH="1">
            <a:off x="4575" y="209950"/>
            <a:ext cx="91440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24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Дечја стоматолошка амбуланта</a:t>
            </a:r>
            <a:endParaRPr sz="24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  <p:pic>
        <p:nvPicPr>
          <p:cNvPr id="237" name="Google Shape;237;p36"/>
          <p:cNvPicPr preferRelativeResize="0"/>
          <p:nvPr/>
        </p:nvPicPr>
        <p:blipFill rotWithShape="1">
          <a:blip r:embed="rId3">
            <a:alphaModFix/>
          </a:blip>
          <a:srcRect r="-3573" b="-3573"/>
          <a:stretch/>
        </p:blipFill>
        <p:spPr>
          <a:xfrm>
            <a:off x="319826" y="1351475"/>
            <a:ext cx="3909701" cy="2932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93575" y="1351475"/>
            <a:ext cx="3909700" cy="2758298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36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0" name="Google Shape;240;p36"/>
          <p:cNvSpPr txBox="1"/>
          <p:nvPr/>
        </p:nvSpPr>
        <p:spPr>
          <a:xfrm rot="-2571">
            <a:off x="98249" y="4347614"/>
            <a:ext cx="8826602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lt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Деца старијих група и деца у години пред полазак у школу имала су прилику да чују зашто је орална хигијена важна. </a:t>
            </a:r>
            <a:endParaRPr sz="1800">
              <a:solidFill>
                <a:schemeClr val="lt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Културне и јавне манифестације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 pitchFamily="18" charset="0"/>
                <a:cs typeface="Times New Roman" pitchFamily="18" charset="0"/>
              </a:rPr>
              <a:t>Обележавање Дана Светог Саве</a:t>
            </a:r>
            <a:endParaRPr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10000248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9182" y="1288473"/>
            <a:ext cx="2666999" cy="3399558"/>
          </a:xfrm>
          <a:prstGeom prst="rect">
            <a:avLst/>
          </a:prstGeom>
        </p:spPr>
      </p:pic>
      <p:pic>
        <p:nvPicPr>
          <p:cNvPr id="4" name="Picture 3" descr="10000248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189" y="1267691"/>
            <a:ext cx="2566122" cy="3421496"/>
          </a:xfrm>
          <a:prstGeom prst="rect">
            <a:avLst/>
          </a:prstGeom>
        </p:spPr>
      </p:pic>
      <p:pic>
        <p:nvPicPr>
          <p:cNvPr id="5" name="Picture 4" descr="100002480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183" y="1433945"/>
            <a:ext cx="3020290" cy="320732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000248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4017" y="0"/>
            <a:ext cx="2576947" cy="3519055"/>
          </a:xfrm>
          <a:prstGeom prst="rect">
            <a:avLst/>
          </a:prstGeom>
        </p:spPr>
      </p:pic>
      <p:pic>
        <p:nvPicPr>
          <p:cNvPr id="4" name="Picture 3" descr="10000248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0965" y="0"/>
            <a:ext cx="2382980" cy="3512127"/>
          </a:xfrm>
          <a:prstGeom prst="rect">
            <a:avLst/>
          </a:prstGeom>
        </p:spPr>
      </p:pic>
      <p:pic>
        <p:nvPicPr>
          <p:cNvPr id="6" name="Picture 5" descr="177030028356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-531668" y="531668"/>
            <a:ext cx="5143500" cy="40801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65964" y="4537364"/>
            <a:ext cx="34913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107872" y="3906981"/>
            <a:ext cx="49391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Цица Дашић,сервирка вртића ,,Голуб мира ”  један/а  је од добитника Захвалнице за велики допринос и лично залагање у унапређивању рада Установе 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Међународни дан слагалица                     </a:t>
            </a:r>
            <a:r>
              <a:rPr lang="ru-RU" sz="2700" dirty="0" smtClean="0"/>
              <a:t>Да се слажемо као слагалице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6982" y="727363"/>
            <a:ext cx="72944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Међународни дан слагалица обележава </a:t>
            </a:r>
            <a:r>
              <a:rPr lang="sr-Cyrl-RS" dirty="0" smtClean="0"/>
              <a:t>се </a:t>
            </a:r>
            <a:r>
              <a:rPr lang="ru-RU" dirty="0" smtClean="0"/>
              <a:t>широм света </a:t>
            </a:r>
          </a:p>
          <a:p>
            <a:r>
              <a:rPr lang="ru-RU" dirty="0" smtClean="0"/>
              <a:t>још од 1995. године и промовише право на игру, </a:t>
            </a:r>
            <a:endParaRPr lang="en-US" dirty="0" smtClean="0"/>
          </a:p>
          <a:p>
            <a:r>
              <a:rPr lang="ru-RU" dirty="0" smtClean="0"/>
              <a:t>али и коришћење слагалица у терапеутске и релаксационе сврхе.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10000249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037" y="540327"/>
            <a:ext cx="2161310" cy="1857375"/>
          </a:xfrm>
          <a:prstGeom prst="rect">
            <a:avLst/>
          </a:prstGeom>
        </p:spPr>
      </p:pic>
      <p:pic>
        <p:nvPicPr>
          <p:cNvPr id="5" name="Picture 4" descr="100002495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251" y="1745673"/>
            <a:ext cx="2666714" cy="2861665"/>
          </a:xfrm>
          <a:prstGeom prst="rect">
            <a:avLst/>
          </a:prstGeom>
        </p:spPr>
      </p:pic>
      <p:pic>
        <p:nvPicPr>
          <p:cNvPr id="6" name="Picture 5" descr="10000249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0388" y="1759528"/>
            <a:ext cx="2178194" cy="2904259"/>
          </a:xfrm>
          <a:prstGeom prst="rect">
            <a:avLst/>
          </a:prstGeom>
        </p:spPr>
      </p:pic>
      <p:pic>
        <p:nvPicPr>
          <p:cNvPr id="7" name="Picture 6" descr="100002495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1567" y="2542310"/>
            <a:ext cx="2149934" cy="21405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036" y="4711032"/>
            <a:ext cx="40247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Група деце у години пред полазак у школу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276109" y="4738255"/>
            <a:ext cx="2216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Група Сунце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1A237E"/>
      </a:accent5>
      <a:accent6>
        <a:srgbClr val="F4B400"/>
      </a:accent6>
      <a:hlink>
        <a:srgbClr val="1A237E"/>
      </a:hlink>
      <a:folHlink>
        <a:srgbClr val="1A23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1210</Words>
  <PresentationFormat>On-screen Show (16:9)</PresentationFormat>
  <Paragraphs>144</Paragraphs>
  <Slides>29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Times New Roman</vt:lpstr>
      <vt:lpstr>Roboto</vt:lpstr>
      <vt:lpstr>Raleway</vt:lpstr>
      <vt:lpstr>Material</vt:lpstr>
      <vt:lpstr>Месечни билтен</vt:lpstr>
      <vt:lpstr>Пројекти у вртићу</vt:lpstr>
      <vt:lpstr>Slide 3</vt:lpstr>
      <vt:lpstr>Како градимо односе</vt:lpstr>
      <vt:lpstr>Подржавње развијања односа припадања</vt:lpstr>
      <vt:lpstr>Промене у простору</vt:lpstr>
      <vt:lpstr>Полажајник Душан Марић  </vt:lpstr>
      <vt:lpstr>Интерни састанци</vt:lpstr>
      <vt:lpstr> Актив за развојно планирање</vt:lpstr>
      <vt:lpstr>Slide 10</vt:lpstr>
      <vt:lpstr>Тим за информационо-комуникационе технологије</vt:lpstr>
      <vt:lpstr>Тим за заштиту од дискриминације, насиља, злостављања и занемаривања</vt:lpstr>
      <vt:lpstr>Стручно усавршавање и професионални развој</vt:lpstr>
      <vt:lpstr>Стручно усавршавање и професионални развој</vt:lpstr>
      <vt:lpstr>Клуб љубитеља науке у уметности</vt:lpstr>
      <vt:lpstr>Slide 16</vt:lpstr>
      <vt:lpstr>Slide 17</vt:lpstr>
      <vt:lpstr>Заштита животне средине – екокоординатори и мобилни координатори</vt:lpstr>
      <vt:lpstr>Група деце у години пред полазак у школу Читлук</vt:lpstr>
      <vt:lpstr>Група деце у години пред полазак у школу Читлук</vt:lpstr>
      <vt:lpstr>Програм Учимо и живимо заједно Јасика</vt:lpstr>
      <vt:lpstr>Група деце у години пред полазак у школу Глободер/Мачковац</vt:lpstr>
      <vt:lpstr>Група деце у години пред полазак у школу  Јасика</vt:lpstr>
      <vt:lpstr>Slide 24</vt:lpstr>
      <vt:lpstr>Сарадња са локалном заједницом</vt:lpstr>
      <vt:lpstr>Сарадња са локалном заједницом</vt:lpstr>
      <vt:lpstr>Културне и јавне манифестације Обележавање Дана Светог Саве</vt:lpstr>
      <vt:lpstr>Slide 28</vt:lpstr>
      <vt:lpstr>Међународни дан слагалица                     Да се слажемо као слагалице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</dc:title>
  <dc:creator>Sistem Administrator Steva</dc:creator>
  <cp:lastModifiedBy>ASUS</cp:lastModifiedBy>
  <cp:revision>44</cp:revision>
  <dcterms:modified xsi:type="dcterms:W3CDTF">2026-02-19T11:01:12Z</dcterms:modified>
</cp:coreProperties>
</file>