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58" r:id="rId5"/>
    <p:sldId id="262" r:id="rId6"/>
    <p:sldId id="263" r:id="rId7"/>
    <p:sldId id="264" r:id="rId8"/>
    <p:sldId id="272" r:id="rId9"/>
    <p:sldId id="273" r:id="rId10"/>
    <p:sldId id="271" r:id="rId11"/>
    <p:sldId id="267" r:id="rId12"/>
    <p:sldId id="275" r:id="rId13"/>
    <p:sldId id="265" r:id="rId14"/>
    <p:sldId id="261" r:id="rId15"/>
    <p:sldId id="274" r:id="rId16"/>
    <p:sldId id="268" r:id="rId17"/>
    <p:sldId id="269" r:id="rId18"/>
    <p:sldId id="266" r:id="rId19"/>
    <p:sldId id="276" r:id="rId20"/>
    <p:sldId id="270" r:id="rId21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0763275-427B-40F1-BD4F-0F165C595264}" type="datetimeFigureOut">
              <a:rPr kumimoji="0" 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2/18/2026</a:t>
            </a:fld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4340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Notes Placeholder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GB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A508AD-CB74-4F80-8C01-6B8EA027BF01}" type="slidenum">
              <a:rPr kumimoji="0" 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.jpe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en-US" strike="noStrike" noProof="1" smtClean="0"/>
              <a:t>Click to edit Master subtitle style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469907-1C9A-49EB-ACDF-DECF794DBA20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508211C-673E-44A4-A39D-5E0DB6E90DCF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13DF520-F5AB-40AF-B40E-28A76159F710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D1014C4-54E4-4587-8798-4BC2863EEB5B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1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EACB110-D698-4E72-A4A0-E4775A9A219B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2E3EE0-F9BC-4271-A30C-60F5B26A5305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71E372D-1EE2-41E4-B8BC-9706CEFB43CE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3498517-C397-47B4-8EA9-43F36418C2D5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en-US" strike="noStrike" noProof="1" smtClean="0"/>
              <a:t>Click to edit Master text styles</a:t>
            </a:r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444D65-C3BE-4C76-8EC9-077EBE45719F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689F27B-DA31-4EE8-AE68-4D2032FB946A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en-US" strike="noStrike" noProof="1" smtClean="0"/>
              <a:t>Click to edit Master text styles</a:t>
            </a:r>
          </a:p>
          <a:p>
            <a:pPr lvl="1" fontAlgn="base"/>
            <a:r>
              <a:rPr lang="en-US" strike="noStrike" noProof="1" smtClean="0"/>
              <a:t>Second level</a:t>
            </a:r>
          </a:p>
          <a:p>
            <a:pPr lvl="2" fontAlgn="base"/>
            <a:r>
              <a:rPr lang="en-US" strike="noStrike" noProof="1" smtClean="0"/>
              <a:t>Third level</a:t>
            </a:r>
          </a:p>
          <a:p>
            <a:pPr lvl="3" fontAlgn="base"/>
            <a:r>
              <a:rPr lang="en-US" strike="noStrike" noProof="1" smtClean="0"/>
              <a:t>Fourth level</a:t>
            </a:r>
          </a:p>
          <a:p>
            <a:pPr lvl="4" fontAlgn="base"/>
            <a:r>
              <a:rPr lang="en-US" strike="noStrike" noProof="1" smtClean="0"/>
              <a:t>Fifth level</a:t>
            </a:r>
            <a:endParaRPr lang="en-US" strike="noStrike" noProof="1"/>
          </a:p>
        </p:txBody>
      </p:sp>
      <p:sp>
        <p:nvSpPr>
          <p:cNvPr id="7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F1743AF-F2F3-4F28-A0E3-EB76588BB2BB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8000"/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2400">
                <a:solidFill>
                  <a:srgbClr val="333333"/>
                </a:solidFill>
              </a:defRPr>
            </a:lvl1pPr>
          </a:lstStyle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  <p:custDataLst>
              <p:tags r:id="rId1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  <a:sym typeface="Arial" panose="020B0604020202020204" pitchFamily="34" charset="0"/>
              </a:rPr>
              <a:t>Date Area</a:t>
            </a: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3BE2A9E-E7B2-49BE-8DDC-7D668657544E}" type="slidenum">
              <a:rPr kumimoji="0" 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  <a:sym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en-GB" dirty="0"/>
              <a:t>Click to edit Master title style</a:t>
            </a:r>
          </a:p>
        </p:txBody>
      </p:sp>
      <p:sp>
        <p:nvSpPr>
          <p:cNvPr id="1027" name="Text Placeholder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en-US" altLang="en-GB" dirty="0"/>
              <a:t>Click to edit Master text styles</a:t>
            </a:r>
          </a:p>
          <a:p>
            <a:pPr lvl="1"/>
            <a:r>
              <a:rPr lang="en-US" altLang="en-GB" dirty="0"/>
              <a:t>Second level</a:t>
            </a:r>
          </a:p>
          <a:p>
            <a:pPr lvl="2"/>
            <a:r>
              <a:rPr lang="en-US" altLang="en-GB" dirty="0"/>
              <a:t>Third level</a:t>
            </a:r>
          </a:p>
          <a:p>
            <a:pPr lvl="3"/>
            <a:r>
              <a:rPr lang="en-US" altLang="en-GB" dirty="0"/>
              <a:t>Fourth level</a:t>
            </a:r>
          </a:p>
          <a:p>
            <a:pPr lvl="4"/>
            <a:r>
              <a:rPr lang="en-US" altLang="en-GB" dirty="0"/>
              <a:t>Fifth level</a:t>
            </a:r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 eaLnBrk="1" hangingPunct="1">
              <a:defRPr sz="1400" noProof="1">
                <a:ea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DB8E487-7DA4-4D32-ABCD-32D4FA881894}" type="slidenum">
              <a:rPr kumimoji="0" lang="zh-CN" alt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8000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youtu.be/OOCeNSkdh2A?feature=shared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s://www.youtube.com/watch?v=WzuONSpL97E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1763713" y="981075"/>
            <a:ext cx="5805487" cy="1846263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>
              <a:lnSpc>
                <a:spcPct val="180000"/>
              </a:lnSpc>
              <a:buClrTx/>
              <a:buSzTx/>
              <a:buFontTx/>
            </a:pPr>
            <a:r>
              <a:rPr lang="sr-Cyrl-RS" altLang="en-US" sz="5400" kern="1200" dirty="0">
                <a:latin typeface="Times New Roman" panose="02020603050405020304" pitchFamily="18" charset="0"/>
                <a:ea typeface="+mj-ea"/>
                <a:cs typeface="Arial" panose="020B0604020202020204" pitchFamily="34" charset="0"/>
              </a:rPr>
              <a:t>Вртић “Колибри”</a:t>
            </a:r>
          </a:p>
        </p:txBody>
      </p:sp>
      <p:sp>
        <p:nvSpPr>
          <p:cNvPr id="15363" name="Subtitle 2"/>
          <p:cNvSpPr>
            <a:spLocks noGrp="1"/>
          </p:cNvSpPr>
          <p:nvPr>
            <p:ph type="subTitle" idx="1"/>
          </p:nvPr>
        </p:nvSpPr>
        <p:spPr>
          <a:xfrm>
            <a:off x="1403350" y="4437063"/>
            <a:ext cx="6913563" cy="1752600"/>
          </a:xfrm>
          <a:ln/>
        </p:spPr>
        <p:txBody>
          <a:bodyPr vert="horz" wrap="square" lIns="91440" tIns="45720" rIns="91440" bIns="45720" anchor="b" anchorCtr="0"/>
          <a:lstStyle/>
          <a:p>
            <a:pPr eaLnBrk="1" hangingPunct="1">
              <a:buClrTx/>
              <a:buSzTx/>
              <a:buFontTx/>
            </a:pPr>
            <a:r>
              <a:rPr lang="sr-Cyrl-RS" altLang="en-GB" sz="2000" kern="1200" dirty="0"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Јануар 2026. године</a:t>
            </a:r>
          </a:p>
        </p:txBody>
      </p:sp>
      <p:pic>
        <p:nvPicPr>
          <p:cNvPr id="1536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0488" y="3286125"/>
            <a:ext cx="1917700" cy="1812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8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3"/>
          <p:cNvSpPr>
            <a:spLocks noGrp="1"/>
          </p:cNvSpPr>
          <p:nvPr>
            <p:ph type="title"/>
          </p:nvPr>
        </p:nvSpPr>
        <p:spPr>
          <a:xfrm>
            <a:off x="488950" y="908050"/>
            <a:ext cx="8229600" cy="1143000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8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Током месеца јануара, неки од пројеката су завршени и отпочети су нови, док за неким темама у оквиру пројеката заинтересованост деце расте тако да се они настављају и</a:t>
            </a:r>
            <a:r>
              <a:rPr lang="sr-Latn-RS" altLang="en-GB" sz="28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sr-Cyrl-RS" altLang="en-GB" sz="28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у јануару...</a:t>
            </a:r>
          </a:p>
        </p:txBody>
      </p:sp>
      <p:sp>
        <p:nvSpPr>
          <p:cNvPr id="16386" name="Text Box 4"/>
          <p:cNvSpPr txBox="1"/>
          <p:nvPr/>
        </p:nvSpPr>
        <p:spPr>
          <a:xfrm>
            <a:off x="554038" y="2781300"/>
            <a:ext cx="8099425" cy="36607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„Петлићи“, пројекат „Крени-стани“;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„Вук Караџић 1“, пројекат „Сеоско двориште“;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„Радозналци“, пројекат „Ципелице маштарице“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„Мали истраживачи“, пројекат „Велики џинови, мали зелени патуљци“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„Пуж“, пројекат „Празници нам стижу. Шта славимо?“;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„Бубамара“, пројекат „Лепи тренуци у мојој породици“;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„Пчелица“, пројекат „Шта све поклон може бити?“;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„Паче“, пројекат „Зимска чаролија“;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„Врапче“, пројекат „Шта то сија?“;</a:t>
            </a:r>
            <a:endParaRPr lang="sr-Cyrl-RS" altLang="en-GB" sz="2000" dirty="0">
              <a:latin typeface="Times New Roman" panose="02020603050405020304" pitchFamily="18" charset="0"/>
            </a:endParaRPr>
          </a:p>
          <a:p>
            <a:pPr marL="285750" indent="-285750">
              <a:buChar char="-"/>
            </a:pPr>
            <a:r>
              <a:rPr lang="sr-Cyrl-RS" altLang="en-GB" sz="2000" dirty="0">
                <a:latin typeface="Times New Roman" panose="02020603050405020304" pitchFamily="18" charset="0"/>
                <a:sym typeface="Arial" panose="020B0604020202020204" pitchFamily="34" charset="0"/>
              </a:rPr>
              <a:t>„Пиле“, пројекат „Шта то шушка“.</a:t>
            </a:r>
            <a:endParaRPr lang="sr-Cyrl-RS" altLang="en-US" sz="20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323850" y="268288"/>
            <a:ext cx="8229600" cy="5548312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Јануар је месец породичних празника и годишњих одмора. Сходно томе, у овом месецу је био смањен број деце вртићких и јаслених гупа али је вртићу одржано мноштво активности, следеће су само неке од њих...</a:t>
            </a:r>
          </a:p>
        </p:txBody>
      </p:sp>
    </p:spTree>
  </p:cSld>
  <p:clrMapOvr>
    <a:masterClrMapping/>
  </p:clrMapOvr>
  <p:transition spd="slow" advTm="8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Обележавање Светског дана образовања о заштити животне средине у вртићу „Колибри“, подижемо свест о кључној улози васпитања и образовања за заштиту животне средине.</a:t>
            </a:r>
            <a:endParaRPr lang="sr-Cyrl-RS" altLang="en-U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34" name="Content Placeholder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50825" y="1844675"/>
            <a:ext cx="3578225" cy="4332288"/>
          </a:xfrm>
          <a:ln/>
        </p:spPr>
      </p:pic>
      <p:pic>
        <p:nvPicPr>
          <p:cNvPr id="18435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016375" y="1771650"/>
            <a:ext cx="4903788" cy="4406900"/>
          </a:xfrm>
          <a:ln/>
        </p:spPr>
      </p:pic>
    </p:spTree>
  </p:cSld>
  <p:clrMapOvr>
    <a:masterClrMapping/>
  </p:clrMapOvr>
  <p:transition spd="slow" advTm="8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У оквиру пројекта “Шта све поклон може бити?”, деца и практичари средње вртићке групе “поклањају” другарима из вртића играчке које су заједно направили и поставили у заједничком простору вртића.</a:t>
            </a:r>
          </a:p>
        </p:txBody>
      </p:sp>
      <p:pic>
        <p:nvPicPr>
          <p:cNvPr id="19458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95288" y="2420938"/>
            <a:ext cx="4210050" cy="2855912"/>
          </a:xfrm>
          <a:ln/>
        </p:spPr>
      </p:pic>
      <p:pic>
        <p:nvPicPr>
          <p:cNvPr id="19459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87900" y="1917700"/>
            <a:ext cx="3857625" cy="4391025"/>
          </a:xfrm>
          <a:ln/>
        </p:spPr>
      </p:pic>
    </p:spTree>
  </p:cSld>
  <p:clrMapOvr>
    <a:masterClrMapping/>
  </p:clrMapOvr>
  <p:transition spd="slow" advTm="8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3850" y="476250"/>
            <a:ext cx="4446588" cy="2952750"/>
          </a:xfrm>
          <a:ln/>
        </p:spPr>
      </p:pic>
      <p:pic>
        <p:nvPicPr>
          <p:cNvPr id="20482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76225" y="3644900"/>
            <a:ext cx="4494213" cy="2787650"/>
          </a:xfrm>
          <a:ln/>
        </p:spPr>
      </p:pic>
      <p:pic>
        <p:nvPicPr>
          <p:cNvPr id="20483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363" y="476250"/>
            <a:ext cx="3836987" cy="5956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5219700" y="-314325"/>
            <a:ext cx="3311525" cy="3360738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Новоформирана сензорна просторна целина у заједничком простору за учење буди заинтересованост и деце и родитеља...</a:t>
            </a:r>
          </a:p>
        </p:txBody>
      </p:sp>
      <p:pic>
        <p:nvPicPr>
          <p:cNvPr id="21506" name="Picture 4"/>
          <p:cNvPicPr>
            <a:picLocks noChangeAspect="1"/>
          </p:cNvPicPr>
          <p:nvPr/>
        </p:nvPicPr>
        <p:blipFill>
          <a:blip r:embed="rId2"/>
          <a:srcRect l="27124"/>
          <a:stretch>
            <a:fillRect/>
          </a:stretch>
        </p:blipFill>
        <p:spPr>
          <a:xfrm>
            <a:off x="403225" y="333375"/>
            <a:ext cx="4897438" cy="3371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063" y="2760663"/>
            <a:ext cx="3065462" cy="3903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Picture 7"/>
          <p:cNvPicPr>
            <a:picLocks noChangeAspect="1"/>
          </p:cNvPicPr>
          <p:nvPr/>
        </p:nvPicPr>
        <p:blipFill>
          <a:blip r:embed="rId4"/>
          <a:srcRect r="10753"/>
          <a:stretch>
            <a:fillRect/>
          </a:stretch>
        </p:blipFill>
        <p:spPr>
          <a:xfrm>
            <a:off x="403225" y="3860800"/>
            <a:ext cx="4895850" cy="2803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Истраживачке активности деце у години пред полазак у школу полудневни облик рада, вртића “Вук Караџић” – у оквиру програма “Мали археолог</a:t>
            </a:r>
            <a:r>
              <a:rPr lang="en-GB" altLang="sr-Cyrl-RS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”,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тема радионице: “Чаробни пасуљ”.</a:t>
            </a:r>
          </a:p>
        </p:txBody>
      </p:sp>
      <p:pic>
        <p:nvPicPr>
          <p:cNvPr id="22530" name="Content Placeholder 4" descr="carobni pasulj12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15132" t="32449" r="14104" b="35733"/>
          <a:stretch>
            <a:fillRect/>
          </a:stretch>
        </p:blipFill>
        <p:spPr>
          <a:xfrm>
            <a:off x="341313" y="1668463"/>
            <a:ext cx="4117975" cy="4597400"/>
          </a:xfrm>
          <a:ln/>
        </p:spPr>
      </p:pic>
      <p:pic>
        <p:nvPicPr>
          <p:cNvPr id="22531" name="Content Placeholder 5" descr="čarobni pasulj2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17661" t="34048" r="18658" b="35733"/>
          <a:stretch>
            <a:fillRect/>
          </a:stretch>
        </p:blipFill>
        <p:spPr>
          <a:xfrm>
            <a:off x="4616450" y="1668463"/>
            <a:ext cx="4243388" cy="4597400"/>
          </a:xfrm>
          <a:ln/>
        </p:spPr>
      </p:pic>
    </p:spTree>
  </p:cSld>
  <p:clrMapOvr>
    <a:masterClrMapping/>
  </p:clrMapOvr>
  <p:transition spd="slow"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Истраживачке активности деце у години пред полазак у школу полудневни облик рада, вртића “Вук Караџић” – у оквиру програма “Мали археолог</a:t>
            </a:r>
            <a:r>
              <a:rPr lang="en-GB" altLang="sr-Cyrl-RS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”,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тема радионице: “Електрицитет”.</a:t>
            </a:r>
          </a:p>
        </p:txBody>
      </p:sp>
      <p:pic>
        <p:nvPicPr>
          <p:cNvPr id="23554" name="Content Placeholder 4" descr="elektricitet 1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4524" t="34048" r="7021" b="34132"/>
          <a:stretch>
            <a:fillRect/>
          </a:stretch>
        </p:blipFill>
        <p:spPr>
          <a:xfrm>
            <a:off x="395288" y="1831975"/>
            <a:ext cx="4195762" cy="4333875"/>
          </a:xfrm>
          <a:ln/>
        </p:spPr>
      </p:pic>
      <p:pic>
        <p:nvPicPr>
          <p:cNvPr id="23555" name="Content Placeholder 5" descr="elektricitet1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28268" t="32449" r="29266" b="35733"/>
          <a:stretch>
            <a:fillRect/>
          </a:stretch>
        </p:blipFill>
        <p:spPr>
          <a:xfrm>
            <a:off x="4856163" y="1806575"/>
            <a:ext cx="3830637" cy="4271963"/>
          </a:xfrm>
          <a:ln/>
        </p:spPr>
      </p:pic>
    </p:spTree>
  </p:cSld>
  <p:clrMapOvr>
    <a:masterClrMapping/>
  </p:clrMapOvr>
  <p:transition spd="slow" advTm="8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Истраживачке активности деце у години пред полазак у школу полудневни облик рада вртића “Вук Караџић” – у оквиру програма “Мали археолог</a:t>
            </a:r>
            <a:r>
              <a:rPr lang="en-GB" altLang="sr-Cyrl-R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”,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тема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радионице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: “Чај”.</a:t>
            </a:r>
          </a:p>
        </p:txBody>
      </p:sp>
      <p:pic>
        <p:nvPicPr>
          <p:cNvPr id="24578" name="Content Placeholder 1" descr="čaj 2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29298" t="34048" r="28236" b="35733"/>
          <a:stretch>
            <a:fillRect/>
          </a:stretch>
        </p:blipFill>
        <p:spPr>
          <a:xfrm>
            <a:off x="539750" y="1600200"/>
            <a:ext cx="3105150" cy="4914900"/>
          </a:xfrm>
          <a:ln/>
        </p:spPr>
      </p:pic>
      <p:pic>
        <p:nvPicPr>
          <p:cNvPr id="24579" name="Content Placeholder 2" descr="čaj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14104" t="34048" r="11575" b="34132"/>
          <a:stretch>
            <a:fillRect/>
          </a:stretch>
        </p:blipFill>
        <p:spPr>
          <a:xfrm>
            <a:off x="3924300" y="1600200"/>
            <a:ext cx="4729163" cy="4914900"/>
          </a:xfrm>
          <a:ln/>
        </p:spPr>
      </p:pic>
    </p:spTree>
  </p:cSld>
  <p:clrMapOvr>
    <a:masterClrMapping/>
  </p:clrMapOvr>
  <p:transition spd="slow"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Деца групе у години пред полазак у школу, полудневни облик рада, вртића “Вук Караџић” у оквиру пројекта воде бригу о биљкама које су посадили.</a:t>
            </a:r>
          </a:p>
        </p:txBody>
      </p:sp>
      <p:pic>
        <p:nvPicPr>
          <p:cNvPr id="25602" name="Content Placeholder 1" descr="vuk karadžić projekat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79613" y="1557338"/>
            <a:ext cx="5059362" cy="4687887"/>
          </a:xfrm>
          <a:ln/>
        </p:spPr>
      </p:pic>
    </p:spTree>
  </p:cSld>
  <p:clrMapOvr>
    <a:masterClrMapping/>
  </p:clrMapOvr>
  <p:transition spd="slow" advTm="8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Обележавање Божића у вртићу “Колибри”, В.С. је са мамом био положајник вртића.</a:t>
            </a:r>
          </a:p>
        </p:txBody>
      </p:sp>
      <p:pic>
        <p:nvPicPr>
          <p:cNvPr id="26626" name="Content Placeholder 4" descr="položajnik kolibri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4700" y="1600200"/>
            <a:ext cx="3395663" cy="4525963"/>
          </a:xfrm>
          <a:ln/>
        </p:spPr>
      </p:pic>
      <p:pic>
        <p:nvPicPr>
          <p:cNvPr id="26627" name="Content Placeholder 5" descr="položajnik u vrtiću kolibri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2050" y="1600200"/>
            <a:ext cx="3395663" cy="4525963"/>
          </a:xfrm>
          <a:ln/>
        </p:spPr>
      </p:pic>
    </p:spTree>
  </p:cSld>
  <p:clrMapOvr>
    <a:masterClrMapping/>
  </p:clrMapOvr>
  <p:transition spd="slow" advTm="8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Поводом обележавања празника Св. Саве, практичари и  деца групе у години пред полазак у школу целодневни облик рада “Вук Караџић”, приредили су пригодни програм под називом “Ми смо деца једног светца”.</a:t>
            </a:r>
          </a:p>
        </p:txBody>
      </p:sp>
      <p:pic>
        <p:nvPicPr>
          <p:cNvPr id="27650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11188" y="1876425"/>
            <a:ext cx="7840662" cy="4189413"/>
          </a:xfrm>
          <a:ln/>
        </p:spPr>
      </p:pic>
    </p:spTree>
  </p:cSld>
  <p:clrMapOvr>
    <a:masterClrMapping/>
  </p:clrMapOvr>
  <p:transition spd="slow" advTm="8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3850" y="2205038"/>
            <a:ext cx="4032250" cy="3651250"/>
          </a:xfrm>
          <a:ln/>
        </p:spPr>
      </p:pic>
      <p:pic>
        <p:nvPicPr>
          <p:cNvPr id="28674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00563" y="2205038"/>
            <a:ext cx="4508500" cy="3579812"/>
          </a:xfrm>
          <a:ln/>
        </p:spPr>
      </p:pic>
      <p:sp>
        <p:nvSpPr>
          <p:cNvPr id="28675" name="Text Box 6"/>
          <p:cNvSpPr txBox="1"/>
          <p:nvPr/>
        </p:nvSpPr>
        <p:spPr>
          <a:xfrm>
            <a:off x="292100" y="282575"/>
            <a:ext cx="8528050" cy="1938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/>
            <a:r>
              <a:rPr lang="sr-Cyrl-RS" altLang="en-GB" sz="2400" dirty="0">
                <a:latin typeface="Times New Roman" panose="02020603050405020304" pitchFamily="18" charset="0"/>
              </a:rPr>
              <a:t>У простору сале вртића “Колибри”, свештеник је пресекао колач, док су колачари колач преломили и пренели колачарство наредном колачару. Сечи славског колача и обележавању празника присуствовала је и директорка Установе Весна Живковић.</a:t>
            </a:r>
          </a:p>
        </p:txBody>
      </p:sp>
    </p:spTree>
  </p:cSld>
  <p:clrMapOvr>
    <a:masterClrMapping/>
  </p:clrMapOvr>
  <p:transition spd="slow"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Обележавање празника Св. Сава, у групи деце у години пред полазак у школу, полудневни облик рада, вртића “Вук Караџић”</a:t>
            </a:r>
          </a:p>
        </p:txBody>
      </p:sp>
      <p:pic>
        <p:nvPicPr>
          <p:cNvPr id="29698" name="Content Placeholder 4" descr="proslava sv save u vrtiću vuk karadžić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47850"/>
            <a:ext cx="4032250" cy="4032250"/>
          </a:xfrm>
          <a:ln/>
        </p:spPr>
      </p:pic>
      <p:pic>
        <p:nvPicPr>
          <p:cNvPr id="29699" name="Content Placeholder 5" descr="sv sava u vrtiću vuk karadžić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54550" y="1847850"/>
            <a:ext cx="4032250" cy="4032250"/>
          </a:xfrm>
          <a:ln/>
        </p:spPr>
      </p:pic>
    </p:spTree>
  </p:cSld>
  <p:clrMapOvr>
    <a:masterClrMapping/>
  </p:clrMapOvr>
  <p:transition spd="slow" advTm="8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sr-Cyrl-RS" altLang="en-GB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Деца и практичари старије вртићке групе посетили су цркву Лазарицу поводом празника Св. Саве.</a:t>
            </a:r>
          </a:p>
        </p:txBody>
      </p:sp>
      <p:pic>
        <p:nvPicPr>
          <p:cNvPr id="30722" name="Content Placeholder 6" descr="0-02-05-afafbaec8580dcfed2b32be1ab13df20f95fafcaab075604b0b1ddd327a041d4_737873e95896a649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b="50043"/>
          <a:stretch>
            <a:fillRect/>
          </a:stretch>
        </p:blipFill>
        <p:spPr>
          <a:xfrm>
            <a:off x="1042988" y="1600200"/>
            <a:ext cx="6964362" cy="4638675"/>
          </a:xfrm>
          <a:ln/>
        </p:spPr>
      </p:pic>
    </p:spTree>
  </p:cSld>
  <p:clrMapOvr>
    <a:masterClrMapping/>
  </p:clrMapOvr>
  <p:transition spd="slow" advTm="8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Content Placeholder 4" descr="0-02-05-04dbd0388462a3d27348e5f5334e7a3fbfb1cde45a2613d0ba1e5a4600e99878_b046f9a16c007ea6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b="50043"/>
          <a:stretch>
            <a:fillRect/>
          </a:stretch>
        </p:blipFill>
        <p:spPr>
          <a:xfrm>
            <a:off x="755650" y="981075"/>
            <a:ext cx="7610475" cy="5068888"/>
          </a:xfrm>
          <a:ln/>
        </p:spPr>
      </p:pic>
    </p:spTree>
  </p:cSld>
  <p:clrMapOvr>
    <a:masterClrMapping/>
  </p:clrMapOvr>
  <p:transition spd="slow" advTm="8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143000"/>
          </a:xfrm>
          <a:ln/>
        </p:spPr>
        <p:txBody>
          <a:bodyPr vert="horz" wrap="square" lIns="91440" tIns="45720" rIns="91440" bIns="45720" anchor="ctr" anchorCtr="0"/>
          <a:lstStyle/>
          <a:p>
            <a:pPr algn="r" eaLnBrk="1" hangingPunct="1"/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Састанак ИКТ тима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Тема састанка: Представљање резултата истраживања ставова практичара о креирању одабраних алата у јавном деловању.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Вртић “Невен”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en-US" altLang="en-GB" sz="2000" dirty="0">
                <a:solidFill>
                  <a:schemeClr val="tx1"/>
                </a:solidFill>
                <a:latin typeface="Times New Roman" panose="02020603050405020304" pitchFamily="18" charset="0"/>
                <a:hlinkClick r:id="rId2"/>
              </a:rPr>
              <a:t>https://youtu.be/OOCeNSkdh2A?feature=shared</a:t>
            </a:r>
            <a:r>
              <a:rPr lang="sr-Latn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sr-Cyrl-RS" altLang="en-US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sr-Cyrl-RS" altLang="en-GB" sz="2000" dirty="0">
                <a:latin typeface="Times New Roman" panose="02020603050405020304" pitchFamily="18" charset="0"/>
              </a:rPr>
              <a:t/>
            </a:r>
            <a:br>
              <a:rPr lang="sr-Cyrl-RS" altLang="en-GB" sz="2000" dirty="0">
                <a:latin typeface="Times New Roman" panose="02020603050405020304" pitchFamily="18" charset="0"/>
              </a:rPr>
            </a:br>
            <a:endParaRPr lang="sr-Cyrl-RS" altLang="en-GB" sz="2000" dirty="0">
              <a:latin typeface="Times New Roman" panose="02020603050405020304" pitchFamily="18" charset="0"/>
            </a:endParaRPr>
          </a:p>
        </p:txBody>
      </p:sp>
      <p:pic>
        <p:nvPicPr>
          <p:cNvPr id="32770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03239" y="1773238"/>
            <a:ext cx="4140200" cy="4608512"/>
          </a:xfrm>
          <a:ln/>
        </p:spPr>
      </p:pic>
      <p:pic>
        <p:nvPicPr>
          <p:cNvPr id="4" name="Google Shape;12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6314" y="1785926"/>
            <a:ext cx="4000528" cy="4643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algn="r"/>
            <a:r>
              <a:rPr lang="ru-RU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Практичари у процесу самовредновања квалитета рада.</a:t>
            </a:r>
            <a:br>
              <a:rPr lang="ru-RU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ru-RU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Фокус група на састанку у вртићу ,,Голуб мира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” </a:t>
            </a:r>
            <a:r>
              <a:rPr lang="ru-RU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/>
            </a:r>
            <a:br>
              <a:rPr lang="ru-RU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hlinkClick r:id="rId2"/>
              </a:rPr>
              <a:t>https://www.youtube.com/watch?v=WzuONSpL97E</a:t>
            </a:r>
            <a:r>
              <a:rPr lang="sr-Cyrl-RS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3794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7200" y="1844675"/>
            <a:ext cx="8075613" cy="4321175"/>
          </a:xfrm>
          <a:ln/>
        </p:spPr>
      </p:pic>
    </p:spTree>
  </p:cSld>
  <p:clrMapOvr>
    <a:masterClrMapping/>
  </p:clrMapOvr>
  <p:transition spd="slow" advTm="8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algn="r" eaLnBrk="1" hangingPunct="1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Интерни састанак у вртићу “Колибри”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Тема састанка: Правилник о стандардима компетенција за професију васпитача и његовог професионалног развоја</a:t>
            </a:r>
            <a:r>
              <a:rPr lang="sr-Cyrl-RS" altLang="en-GB" sz="2400" dirty="0"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34818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9388" y="1917700"/>
            <a:ext cx="4356100" cy="3124200"/>
          </a:xfrm>
          <a:ln/>
        </p:spPr>
      </p:pic>
      <p:pic>
        <p:nvPicPr>
          <p:cNvPr id="34819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54550" y="3068638"/>
            <a:ext cx="4333875" cy="3125787"/>
          </a:xfrm>
          <a:ln/>
        </p:spPr>
      </p:pic>
    </p:spTree>
  </p:cSld>
  <p:clrMapOvr>
    <a:masterClrMapping/>
  </p:clrMapOvr>
  <p:transition spd="slow" advTm="8000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heme/theme1.xml><?xml version="1.0" encoding="utf-8"?>
<a:theme xmlns:a="http://schemas.openxmlformats.org/drawingml/2006/main" name="Default Desig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FD7F6"/>
        </a:accent5>
        <a:accent6>
          <a:srgbClr val="AE4845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526</Words>
  <Application>WPS Presentation</Application>
  <PresentationFormat>On-screen Show (4:3)</PresentationFormat>
  <Paragraphs>29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Default Design</vt:lpstr>
      <vt:lpstr>Вртић “Колибри”</vt:lpstr>
      <vt:lpstr>Током месеца јануара, неки од пројеката су завршени и отпочети су нови, док за неким темама у оквиру пројеката заинтересованост деце расте тако да се они настављају и у јануару...</vt:lpstr>
      <vt:lpstr>Јануар је месец породичних празника и годишњих одмора. Сходно томе, у овом месецу је био смањен број деце вртићких и јаслених гупа али је вртићу одржано мноштво активности, следеће су само неке од њих...</vt:lpstr>
      <vt:lpstr>Обележавање Светског дана образовања о заштити животне средине у вртићу „Колибри“, подижемо свест о кључној улози васпитања и образовања за заштиту животне средине.</vt:lpstr>
      <vt:lpstr>У оквиру пројекта “Шта све поклон може бити?”, деца и практичари средње вртићке групе “поклањају” другарима из вртића играчке које су заједно направили и поставили у заједничком простору вртића.</vt:lpstr>
      <vt:lpstr>Slide 6</vt:lpstr>
      <vt:lpstr>Новоформирана сензорна просторна целина у заједничком простору за учење буди заинтересованост и деце и родитеља...</vt:lpstr>
      <vt:lpstr>Истраживачке активности деце у години пред полазак у школу полудневни облик рада, вртића “Вук Караџић” – у оквиру програма “Мали археолог”, тема радионице: “Чаробни пасуљ”.</vt:lpstr>
      <vt:lpstr>Истраживачке активности деце у години пред полазак у школу полудневни облик рада, вртића “Вук Караџић” – у оквиру програма “Мали археолог”, тема радионице: “Електрицитет”.</vt:lpstr>
      <vt:lpstr>Истраживачке активности деце у години пред полазак у школу полудневни облик рада вртића “Вук Караџић” – у оквиру програма “Мали археолог”, тема радионице: “Чај”.</vt:lpstr>
      <vt:lpstr>Деца групе у години пред полазак у школу, полудневни облик рада, вртића “Вук Караџић” у оквиру пројекта воде бригу о биљкама које су посадили.</vt:lpstr>
      <vt:lpstr>Обележавање Божића у вртићу “Колибри”, В.С. је са мамом био положајник вртића.</vt:lpstr>
      <vt:lpstr>Поводом обележавања празника Св. Саве, практичари и  деца групе у години пред полазак у школу целодневни облик рада “Вук Караџић”, приредили су пригодни програм под називом “Ми смо деца једног светца”.</vt:lpstr>
      <vt:lpstr>Slide 14</vt:lpstr>
      <vt:lpstr>Обележавање празника Св. Сава, у групи деце у години пред полазак у школу, полудневни облик рада, вртића “Вук Караџић”</vt:lpstr>
      <vt:lpstr>Деца и практичари старије вртићке групе посетили су цркву Лазарицу поводом празника Св. Саве.</vt:lpstr>
      <vt:lpstr>Slide 17</vt:lpstr>
      <vt:lpstr>Састанак ИКТ тима Тема састанка: Представљање резултата истраживања ставова практичара о креирању одабраних алата у јавном деловању. Вртић “Невен” https://youtu.be/OOCeNSkdh2A?feature=shared       </vt:lpstr>
      <vt:lpstr>Практичари у процесу самовредновања квалитета рада. Фокус група на састанку у вртићу ,,Голуб мира”  https://www.youtube.com/watch?v=WzuONSpL97E </vt:lpstr>
      <vt:lpstr>Интерни састанак у вртићу “Колибри” Тема састанка: Правилник о стандардима компетенција за професију васпитача и његовог професионалног развоја.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“Колибри”</dc:title>
  <dc:creator/>
  <cp:lastModifiedBy>NN</cp:lastModifiedBy>
  <cp:revision>4</cp:revision>
  <dcterms:created xsi:type="dcterms:W3CDTF">2026-02-03T07:37:31Z</dcterms:created>
  <dcterms:modified xsi:type="dcterms:W3CDTF">2026-02-18T11:49:16Z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2057-12.2.0.23196</vt:lpwstr>
  </property>
  <property fmtid="{D5CDD505-2E9C-101B-9397-08002B2CF9AE}" pid="3" name="ICV">
    <vt:lpwstr>0ECA582753E24D4CB277FE263D843BA6_13</vt:lpwstr>
  </property>
</Properties>
</file>