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57" r:id="rId5"/>
    <p:sldId id="261" r:id="rId6"/>
    <p:sldId id="272" r:id="rId7"/>
    <p:sldId id="286" r:id="rId8"/>
    <p:sldId id="280" r:id="rId9"/>
    <p:sldId id="278" r:id="rId10"/>
    <p:sldId id="266" r:id="rId11"/>
    <p:sldId id="282" r:id="rId12"/>
    <p:sldId id="267" r:id="rId13"/>
    <p:sldId id="268" r:id="rId14"/>
    <p:sldId id="274" r:id="rId15"/>
    <p:sldId id="275" r:id="rId16"/>
    <p:sldId id="273" r:id="rId17"/>
    <p:sldId id="270" r:id="rId18"/>
    <p:sldId id="271" r:id="rId19"/>
    <p:sldId id="279" r:id="rId20"/>
    <p:sldId id="277" r:id="rId21"/>
    <p:sldId id="269" r:id="rId22"/>
    <p:sldId id="276" r:id="rId23"/>
    <p:sldId id="258" r:id="rId24"/>
    <p:sldId id="259" r:id="rId25"/>
    <p:sldId id="260" r:id="rId26"/>
    <p:sldId id="265" r:id="rId27"/>
    <p:sldId id="283" r:id="rId28"/>
    <p:sldId id="285" r:id="rId29"/>
    <p:sldId id="284" r:id="rId30"/>
    <p:sldId id="287" r:id="rId31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691" y="-91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34" Type="http://schemas.openxmlformats.org/officeDocument/2006/relationships/theme" Target="theme/theme1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viewProps" Target="viewProp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presProps" Target="pres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tableStyles" Target="tableStyle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267096D-4E13-20EA-0BB7-F74D024C6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1BFF7BD8-EB09-1D8B-B0A3-9C0D9A2AE5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r-Latn-RS"/>
              <a:t>Kliknite da biste uredili stil podnaslova mastera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id="{9A52C882-82E3-CB3A-DAE1-3CB0F7909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4716A-E07B-6E40-9690-9841A241DB8D}" type="datetimeFigureOut">
              <a:rPr lang="sr-Latn-RS" smtClean="0"/>
              <a:pPr/>
              <a:t>5.2.2026.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id="{AC36B59A-DC86-B708-35C3-5B4C07B4FC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id="{0AAB870B-D0DE-A424-6615-41A98716C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72879-6D95-584D-9F87-06539002BB72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998350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1141D85E-C994-3EAE-CB0E-B14764C02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B5DF317D-E608-3253-FE08-F41D300B6D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id="{9ADCA9DC-EC77-1B7A-F49A-5DE7F3A3D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4716A-E07B-6E40-9690-9841A241DB8D}" type="datetimeFigureOut">
              <a:rPr lang="sr-Latn-RS" smtClean="0"/>
              <a:pPr/>
              <a:t>5.2.2026.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id="{603E26F4-2C5B-1A9A-C19A-EB0FF80AC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id="{B463BBDA-E005-C538-5392-D60C77BAC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72879-6D95-584D-9F87-06539002BB72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258925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2E30C81-87DA-E334-96CE-A63C9476F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tekst 2">
            <a:extLst>
              <a:ext uri="{FF2B5EF4-FFF2-40B4-BE49-F238E27FC236}">
                <a16:creationId xmlns:a16="http://schemas.microsoft.com/office/drawing/2014/main" id="{365A7514-57B6-CCB7-47C1-E8910E7332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id="{85C59120-9275-1A0A-72C4-4C2080330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4716A-E07B-6E40-9690-9841A241DB8D}" type="datetimeFigureOut">
              <a:rPr lang="sr-Latn-RS" smtClean="0"/>
              <a:pPr/>
              <a:t>5.2.2026.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id="{A3E91E7A-4DE6-0F3B-473C-9ECFFC00E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id="{B54C5AE1-BE46-3B0C-9EF0-D491E695F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72879-6D95-584D-9F87-06539002BB72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563388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44F22DB-FE3F-58DE-640F-9D95C7297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AE8C1B06-849A-FCED-2CF1-D2D2F46C6D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sadržaj 3">
            <a:extLst>
              <a:ext uri="{FF2B5EF4-FFF2-40B4-BE49-F238E27FC236}">
                <a16:creationId xmlns:a16="http://schemas.microsoft.com/office/drawing/2014/main" id="{C1D901EB-4C0E-18CD-68C4-7E9E3B2E54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5" name="Čuvar mesta za datum 4">
            <a:extLst>
              <a:ext uri="{FF2B5EF4-FFF2-40B4-BE49-F238E27FC236}">
                <a16:creationId xmlns:a16="http://schemas.microsoft.com/office/drawing/2014/main" id="{3116E2A0-419B-4ACC-0F95-513AF1B79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4716A-E07B-6E40-9690-9841A241DB8D}" type="datetimeFigureOut">
              <a:rPr lang="sr-Latn-RS" smtClean="0"/>
              <a:pPr/>
              <a:t>5.2.2026.</a:t>
            </a:fld>
            <a:endParaRPr lang="sr-Latn-RS"/>
          </a:p>
        </p:txBody>
      </p:sp>
      <p:sp>
        <p:nvSpPr>
          <p:cNvPr id="6" name="Čuvar mesta za podnožje 5">
            <a:extLst>
              <a:ext uri="{FF2B5EF4-FFF2-40B4-BE49-F238E27FC236}">
                <a16:creationId xmlns:a16="http://schemas.microsoft.com/office/drawing/2014/main" id="{A003DF6E-ABF8-0D84-338D-EFB683332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Čuvar mesta za broj slajda 6">
            <a:extLst>
              <a:ext uri="{FF2B5EF4-FFF2-40B4-BE49-F238E27FC236}">
                <a16:creationId xmlns:a16="http://schemas.microsoft.com/office/drawing/2014/main" id="{D30DAB4F-B87C-BE1C-F451-7A4ED55C4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72879-6D95-584D-9F87-06539002BB72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096430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05A5EC9-40E2-5DB7-F542-B68B0B8E0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tekst 2">
            <a:extLst>
              <a:ext uri="{FF2B5EF4-FFF2-40B4-BE49-F238E27FC236}">
                <a16:creationId xmlns:a16="http://schemas.microsoft.com/office/drawing/2014/main" id="{19876313-F0AB-619F-384B-D079EDDC85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Čuvar mesta za sadržaj 3">
            <a:extLst>
              <a:ext uri="{FF2B5EF4-FFF2-40B4-BE49-F238E27FC236}">
                <a16:creationId xmlns:a16="http://schemas.microsoft.com/office/drawing/2014/main" id="{8CD2B49B-05BA-0F5B-4C14-D03CB45581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5" name="Čuvar mesta za tekst 4">
            <a:extLst>
              <a:ext uri="{FF2B5EF4-FFF2-40B4-BE49-F238E27FC236}">
                <a16:creationId xmlns:a16="http://schemas.microsoft.com/office/drawing/2014/main" id="{9533ABBF-0864-2A3A-A3DB-F32827602C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6" name="Čuvar mesta za sadržaj 5">
            <a:extLst>
              <a:ext uri="{FF2B5EF4-FFF2-40B4-BE49-F238E27FC236}">
                <a16:creationId xmlns:a16="http://schemas.microsoft.com/office/drawing/2014/main" id="{C0E64759-B592-E846-1788-331E3E0B82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7" name="Čuvar mesta za datum 6">
            <a:extLst>
              <a:ext uri="{FF2B5EF4-FFF2-40B4-BE49-F238E27FC236}">
                <a16:creationId xmlns:a16="http://schemas.microsoft.com/office/drawing/2014/main" id="{DA8962AC-D84C-3C63-B589-A4338FA64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4716A-E07B-6E40-9690-9841A241DB8D}" type="datetimeFigureOut">
              <a:rPr lang="sr-Latn-RS" smtClean="0"/>
              <a:pPr/>
              <a:t>5.2.2026.</a:t>
            </a:fld>
            <a:endParaRPr lang="sr-Latn-RS"/>
          </a:p>
        </p:txBody>
      </p:sp>
      <p:sp>
        <p:nvSpPr>
          <p:cNvPr id="8" name="Čuvar mesta za podnožje 7">
            <a:extLst>
              <a:ext uri="{FF2B5EF4-FFF2-40B4-BE49-F238E27FC236}">
                <a16:creationId xmlns:a16="http://schemas.microsoft.com/office/drawing/2014/main" id="{2828EE13-0546-27A3-6BBF-8B1FA6A33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9" name="Čuvar mesta za broj slajda 8">
            <a:extLst>
              <a:ext uri="{FF2B5EF4-FFF2-40B4-BE49-F238E27FC236}">
                <a16:creationId xmlns:a16="http://schemas.microsoft.com/office/drawing/2014/main" id="{58297325-2778-42B7-E2C1-834503774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72879-6D95-584D-9F87-06539002BB72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887384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234AC27-10F4-6A54-3A3A-C8817C5D7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datum 2">
            <a:extLst>
              <a:ext uri="{FF2B5EF4-FFF2-40B4-BE49-F238E27FC236}">
                <a16:creationId xmlns:a16="http://schemas.microsoft.com/office/drawing/2014/main" id="{CC453E3C-789C-8725-A47B-495555C79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4716A-E07B-6E40-9690-9841A241DB8D}" type="datetimeFigureOut">
              <a:rPr lang="sr-Latn-RS" smtClean="0"/>
              <a:pPr/>
              <a:t>5.2.2026.</a:t>
            </a:fld>
            <a:endParaRPr lang="sr-Latn-RS"/>
          </a:p>
        </p:txBody>
      </p:sp>
      <p:sp>
        <p:nvSpPr>
          <p:cNvPr id="4" name="Čuvar mesta za podnožje 3">
            <a:extLst>
              <a:ext uri="{FF2B5EF4-FFF2-40B4-BE49-F238E27FC236}">
                <a16:creationId xmlns:a16="http://schemas.microsoft.com/office/drawing/2014/main" id="{5E1628C2-2AFC-E147-7239-F3813C226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5" name="Čuvar mesta za broj slajda 4">
            <a:extLst>
              <a:ext uri="{FF2B5EF4-FFF2-40B4-BE49-F238E27FC236}">
                <a16:creationId xmlns:a16="http://schemas.microsoft.com/office/drawing/2014/main" id="{A5CB317B-14EF-5668-8AAD-CB56185F2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72879-6D95-584D-9F87-06539002BB72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104963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datum 1">
            <a:extLst>
              <a:ext uri="{FF2B5EF4-FFF2-40B4-BE49-F238E27FC236}">
                <a16:creationId xmlns:a16="http://schemas.microsoft.com/office/drawing/2014/main" id="{59D024EE-EF99-4DCC-A677-2F274349F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4716A-E07B-6E40-9690-9841A241DB8D}" type="datetimeFigureOut">
              <a:rPr lang="sr-Latn-RS" smtClean="0"/>
              <a:pPr/>
              <a:t>5.2.2026.</a:t>
            </a:fld>
            <a:endParaRPr lang="sr-Latn-RS"/>
          </a:p>
        </p:txBody>
      </p:sp>
      <p:sp>
        <p:nvSpPr>
          <p:cNvPr id="3" name="Čuvar mesta za podnožje 2">
            <a:extLst>
              <a:ext uri="{FF2B5EF4-FFF2-40B4-BE49-F238E27FC236}">
                <a16:creationId xmlns:a16="http://schemas.microsoft.com/office/drawing/2014/main" id="{EAC36AFB-7CDC-660D-F958-B2DC93280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Čuvar mesta za broj slajda 3">
            <a:extLst>
              <a:ext uri="{FF2B5EF4-FFF2-40B4-BE49-F238E27FC236}">
                <a16:creationId xmlns:a16="http://schemas.microsoft.com/office/drawing/2014/main" id="{47B76E89-DEEC-6220-2145-40B435693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72879-6D95-584D-9F87-06539002BB72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200046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B3FB037-7E5A-5B52-4B66-6293416C34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B6791B84-5AB8-8F72-26D8-830767E238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tekst 3">
            <a:extLst>
              <a:ext uri="{FF2B5EF4-FFF2-40B4-BE49-F238E27FC236}">
                <a16:creationId xmlns:a16="http://schemas.microsoft.com/office/drawing/2014/main" id="{454E2085-CBEF-75DD-5533-648E19DE54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Čuvar mesta za datum 4">
            <a:extLst>
              <a:ext uri="{FF2B5EF4-FFF2-40B4-BE49-F238E27FC236}">
                <a16:creationId xmlns:a16="http://schemas.microsoft.com/office/drawing/2014/main" id="{308A9DC9-5C62-150F-A62E-758E2AA0C2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4716A-E07B-6E40-9690-9841A241DB8D}" type="datetimeFigureOut">
              <a:rPr lang="sr-Latn-RS" smtClean="0"/>
              <a:pPr/>
              <a:t>5.2.2026.</a:t>
            </a:fld>
            <a:endParaRPr lang="sr-Latn-RS"/>
          </a:p>
        </p:txBody>
      </p:sp>
      <p:sp>
        <p:nvSpPr>
          <p:cNvPr id="6" name="Čuvar mesta za podnožje 5">
            <a:extLst>
              <a:ext uri="{FF2B5EF4-FFF2-40B4-BE49-F238E27FC236}">
                <a16:creationId xmlns:a16="http://schemas.microsoft.com/office/drawing/2014/main" id="{95E420CC-6CE5-4BC2-0304-E98657FE3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Čuvar mesta za broj slajda 6">
            <a:extLst>
              <a:ext uri="{FF2B5EF4-FFF2-40B4-BE49-F238E27FC236}">
                <a16:creationId xmlns:a16="http://schemas.microsoft.com/office/drawing/2014/main" id="{B9A245E1-7286-9B12-7B20-D37D34723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72879-6D95-584D-9F87-06539002BB72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940684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19A79ECC-DB46-0465-8975-83B2F79C1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liku 2">
            <a:extLst>
              <a:ext uri="{FF2B5EF4-FFF2-40B4-BE49-F238E27FC236}">
                <a16:creationId xmlns:a16="http://schemas.microsoft.com/office/drawing/2014/main" id="{EB4C1EB3-C051-3686-692B-22444E54BD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r-Latn-RS"/>
          </a:p>
        </p:txBody>
      </p:sp>
      <p:sp>
        <p:nvSpPr>
          <p:cNvPr id="4" name="Čuvar mesta za tekst 3">
            <a:extLst>
              <a:ext uri="{FF2B5EF4-FFF2-40B4-BE49-F238E27FC236}">
                <a16:creationId xmlns:a16="http://schemas.microsoft.com/office/drawing/2014/main" id="{9095DF48-F3B8-84FD-A1E6-7BE2589FC7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Čuvar mesta za datum 4">
            <a:extLst>
              <a:ext uri="{FF2B5EF4-FFF2-40B4-BE49-F238E27FC236}">
                <a16:creationId xmlns:a16="http://schemas.microsoft.com/office/drawing/2014/main" id="{C2EA5BED-E39D-7255-B484-9D4391139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4716A-E07B-6E40-9690-9841A241DB8D}" type="datetimeFigureOut">
              <a:rPr lang="sr-Latn-RS" smtClean="0"/>
              <a:pPr/>
              <a:t>5.2.2026.</a:t>
            </a:fld>
            <a:endParaRPr lang="sr-Latn-RS"/>
          </a:p>
        </p:txBody>
      </p:sp>
      <p:sp>
        <p:nvSpPr>
          <p:cNvPr id="6" name="Čuvar mesta za podnožje 5">
            <a:extLst>
              <a:ext uri="{FF2B5EF4-FFF2-40B4-BE49-F238E27FC236}">
                <a16:creationId xmlns:a16="http://schemas.microsoft.com/office/drawing/2014/main" id="{E9F92C6D-6F84-47A1-953C-262413733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Čuvar mesta za broj slajda 6">
            <a:extLst>
              <a:ext uri="{FF2B5EF4-FFF2-40B4-BE49-F238E27FC236}">
                <a16:creationId xmlns:a16="http://schemas.microsoft.com/office/drawing/2014/main" id="{5DE76566-58B9-2AD5-4820-1268E4AC4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72879-6D95-584D-9F87-06539002BB72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073795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121118F-4178-E0F3-E126-12428E455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vertikalni tekst 2">
            <a:extLst>
              <a:ext uri="{FF2B5EF4-FFF2-40B4-BE49-F238E27FC236}">
                <a16:creationId xmlns:a16="http://schemas.microsoft.com/office/drawing/2014/main" id="{8924CBF0-0E03-6FE9-B897-49E7ED39E8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id="{B48A42DD-4FCA-3753-C8C2-1A4E65DF7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4716A-E07B-6E40-9690-9841A241DB8D}" type="datetimeFigureOut">
              <a:rPr lang="sr-Latn-RS" smtClean="0"/>
              <a:pPr/>
              <a:t>5.2.2026.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id="{CDEB807D-85C1-F822-E8F8-435F1E3D8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id="{C3BC0E16-AD2D-7308-6717-036ED1170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72879-6D95-584D-9F87-06539002BB72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143196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ni naslov 1">
            <a:extLst>
              <a:ext uri="{FF2B5EF4-FFF2-40B4-BE49-F238E27FC236}">
                <a16:creationId xmlns:a16="http://schemas.microsoft.com/office/drawing/2014/main" id="{744B2ED8-86D0-2761-BC73-3736F72B21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vertikalni tekst 2">
            <a:extLst>
              <a:ext uri="{FF2B5EF4-FFF2-40B4-BE49-F238E27FC236}">
                <a16:creationId xmlns:a16="http://schemas.microsoft.com/office/drawing/2014/main" id="{382B91D2-25A4-071C-D088-E0CB7E22F0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id="{FA0EA022-2F53-804E-BE27-AE3686747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4716A-E07B-6E40-9690-9841A241DB8D}" type="datetimeFigureOut">
              <a:rPr lang="sr-Latn-RS" smtClean="0"/>
              <a:pPr/>
              <a:t>5.2.2026.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id="{EFC003A8-5432-FD08-475C-4ACCA5752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id="{079257FB-C5D6-D295-5B30-C05CEA2E0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72879-6D95-584D-9F87-06539002BB72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475249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naslov 1">
            <a:extLst>
              <a:ext uri="{FF2B5EF4-FFF2-40B4-BE49-F238E27FC236}">
                <a16:creationId xmlns:a16="http://schemas.microsoft.com/office/drawing/2014/main" id="{69CA88AB-46C3-1F53-9325-95B6F78CF3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tekst 2">
            <a:extLst>
              <a:ext uri="{FF2B5EF4-FFF2-40B4-BE49-F238E27FC236}">
                <a16:creationId xmlns:a16="http://schemas.microsoft.com/office/drawing/2014/main" id="{3974F6FF-2DA9-4C3C-D681-C1A634DD1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:a16="http://schemas.microsoft.com/office/drawing/2014/main" id="{DB33F45A-0930-C95F-68E6-D0E4E5723B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464716A-E07B-6E40-9690-9841A241DB8D}" type="datetimeFigureOut">
              <a:rPr lang="sr-Latn-RS" smtClean="0"/>
              <a:pPr/>
              <a:t>5.2.2026.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:a16="http://schemas.microsoft.com/office/drawing/2014/main" id="{EACB800B-EF09-AC4F-6C7D-75654A5046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:a16="http://schemas.microsoft.com/office/drawing/2014/main" id="{DBAD20D2-1C23-7170-C590-45D5EF2A78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8472879-6D95-584D-9F87-06539002BB72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40536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 /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5.jpe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 /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8.jpe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 /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12.jpeg" /><Relationship Id="rId4" Type="http://schemas.openxmlformats.org/officeDocument/2006/relationships/image" Target="../media/image11.jpe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 /><Relationship Id="rId2" Type="http://schemas.openxmlformats.org/officeDocument/2006/relationships/image" Target="../media/image13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15.jpeg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 /><Relationship Id="rId2" Type="http://schemas.openxmlformats.org/officeDocument/2006/relationships/hyperlink" Target="https://youtu.be/sjS_HNbBRTM?feature=shared" TargetMode="External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17.jpe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 /><Relationship Id="rId2" Type="http://schemas.openxmlformats.org/officeDocument/2006/relationships/image" Target="../media/image18.jpe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 /><Relationship Id="rId2" Type="http://schemas.openxmlformats.org/officeDocument/2006/relationships/image" Target="../media/image20.jpe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 /><Relationship Id="rId2" Type="http://schemas.openxmlformats.org/officeDocument/2006/relationships/image" Target="../media/image22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24.jpeg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 /><Relationship Id="rId2" Type="http://schemas.openxmlformats.org/officeDocument/2006/relationships/image" Target="../media/image25.jpeg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 /><Relationship Id="rId7" Type="http://schemas.openxmlformats.org/officeDocument/2006/relationships/image" Target="../media/image32.jpeg" /><Relationship Id="rId2" Type="http://schemas.openxmlformats.org/officeDocument/2006/relationships/image" Target="../media/image27.jpe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31.jpeg" /><Relationship Id="rId5" Type="http://schemas.openxmlformats.org/officeDocument/2006/relationships/image" Target="../media/image30.jpeg" /><Relationship Id="rId4" Type="http://schemas.openxmlformats.org/officeDocument/2006/relationships/image" Target="../media/image29.jpeg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 /><Relationship Id="rId2" Type="http://schemas.openxmlformats.org/officeDocument/2006/relationships/image" Target="../media/image33.jpe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36.jpeg" /><Relationship Id="rId4" Type="http://schemas.openxmlformats.org/officeDocument/2006/relationships/image" Target="../media/image35.jpeg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 /><Relationship Id="rId2" Type="http://schemas.openxmlformats.org/officeDocument/2006/relationships/image" Target="../media/image37.jpeg" /><Relationship Id="rId1" Type="http://schemas.openxmlformats.org/officeDocument/2006/relationships/slideLayout" Target="../slideLayouts/slideLayout2.xml" /><Relationship Id="rId5" Type="http://schemas.openxmlformats.org/officeDocument/2006/relationships/hyperlink" Target="https://youtube.com/shorts/eV_vfyXVfRE?feature=shared" TargetMode="External" /><Relationship Id="rId4" Type="http://schemas.openxmlformats.org/officeDocument/2006/relationships/image" Target="../media/image39.jpeg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 /><Relationship Id="rId7" Type="http://schemas.openxmlformats.org/officeDocument/2006/relationships/image" Target="../media/image44.jpeg" /><Relationship Id="rId2" Type="http://schemas.openxmlformats.org/officeDocument/2006/relationships/image" Target="../media/image40.jpeg" /><Relationship Id="rId1" Type="http://schemas.openxmlformats.org/officeDocument/2006/relationships/slideLayout" Target="../slideLayouts/slideLayout2.xml" /><Relationship Id="rId6" Type="http://schemas.openxmlformats.org/officeDocument/2006/relationships/hyperlink" Target="https://youtu.be/wHtwdzj_Rbg?feature=shared" TargetMode="External" /><Relationship Id="rId5" Type="http://schemas.openxmlformats.org/officeDocument/2006/relationships/image" Target="../media/image43.jpeg" /><Relationship Id="rId4" Type="http://schemas.openxmlformats.org/officeDocument/2006/relationships/image" Target="../media/image42.jpeg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 /><Relationship Id="rId2" Type="http://schemas.openxmlformats.org/officeDocument/2006/relationships/image" Target="../media/image45.jpeg" /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 /><Relationship Id="rId2" Type="http://schemas.openxmlformats.org/officeDocument/2006/relationships/image" Target="../media/image47.jpeg" /><Relationship Id="rId1" Type="http://schemas.openxmlformats.org/officeDocument/2006/relationships/slideLayout" Target="../slideLayouts/slideLayout2.xml" /><Relationship Id="rId6" Type="http://schemas.openxmlformats.org/officeDocument/2006/relationships/hyperlink" Target="https://youtube.com/shorts/PjnqiAE5DNs?feature=shared" TargetMode="External" /><Relationship Id="rId5" Type="http://schemas.openxmlformats.org/officeDocument/2006/relationships/image" Target="../media/image50.jpeg" /><Relationship Id="rId4" Type="http://schemas.openxmlformats.org/officeDocument/2006/relationships/image" Target="../media/image49.jpeg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 /><Relationship Id="rId2" Type="http://schemas.openxmlformats.org/officeDocument/2006/relationships/image" Target="../media/image51.jpeg" /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 /><Relationship Id="rId2" Type="http://schemas.openxmlformats.org/officeDocument/2006/relationships/image" Target="../media/image53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55.jpeg" 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 /><Relationship Id="rId1" Type="http://schemas.openxmlformats.org/officeDocument/2006/relationships/slideLayout" Target="../slideLayouts/slideLayout2.xml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 /><Relationship Id="rId2" Type="http://schemas.openxmlformats.org/officeDocument/2006/relationships/image" Target="../media/image57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59.jpeg" 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 /><Relationship Id="rId1" Type="http://schemas.openxmlformats.org/officeDocument/2006/relationships/slideLayout" Target="../slideLayouts/slideLayout2.xml" 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 /><Relationship Id="rId1" Type="http://schemas.openxmlformats.org/officeDocument/2006/relationships/slideLayout" Target="../slideLayouts/slideLayout2.xml" 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 /><Relationship Id="rId2" Type="http://schemas.openxmlformats.org/officeDocument/2006/relationships/image" Target="../media/image62.jpeg" /><Relationship Id="rId1" Type="http://schemas.openxmlformats.org/officeDocument/2006/relationships/slideLayout" Target="../slideLayouts/slideLayout2.xml" /><Relationship Id="rId5" Type="http://schemas.openxmlformats.org/officeDocument/2006/relationships/hyperlink" Target="https://youtu.be/WzuONSpL97E?feature=shared" TargetMode="External" /><Relationship Id="rId4" Type="http://schemas.openxmlformats.org/officeDocument/2006/relationships/image" Target="../media/image64.jpeg" 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 /><Relationship Id="rId2" Type="http://schemas.openxmlformats.org/officeDocument/2006/relationships/image" Target="../media/image65.jpeg" /><Relationship Id="rId1" Type="http://schemas.openxmlformats.org/officeDocument/2006/relationships/slideLayout" Target="../slideLayouts/slideLayout2.xml" /><Relationship Id="rId5" Type="http://schemas.openxmlformats.org/officeDocument/2006/relationships/hyperlink" Target="https://youtu.be/OOCeNSkdh2A?feature=shared" TargetMode="External" /><Relationship Id="rId4" Type="http://schemas.openxmlformats.org/officeDocument/2006/relationships/image" Target="../media/image67.jpeg" 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 /><Relationship Id="rId2" Type="http://schemas.openxmlformats.org/officeDocument/2006/relationships/image" Target="../media/image68.jpeg" /><Relationship Id="rId1" Type="http://schemas.openxmlformats.org/officeDocument/2006/relationships/slideLayout" Target="../slideLayouts/slideLayout2.xml" 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 /><Relationship Id="rId2" Type="http://schemas.openxmlformats.org/officeDocument/2006/relationships/image" Target="../media/image70.jpeg" /><Relationship Id="rId1" Type="http://schemas.openxmlformats.org/officeDocument/2006/relationships/slideLayout" Target="../slideLayouts/slideLayout2.xml" 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 /><Relationship Id="rId2" Type="http://schemas.openxmlformats.org/officeDocument/2006/relationships/image" Target="../media/image72.jpe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75.jpeg" /><Relationship Id="rId4" Type="http://schemas.openxmlformats.org/officeDocument/2006/relationships/image" Target="../media/image74.jpeg" 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 /><Relationship Id="rId2" Type="http://schemas.openxmlformats.org/officeDocument/2006/relationships/image" Target="../media/image76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504BAA7-F3C8-19AD-B8FF-77F818CAA1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56734"/>
            <a:ext cx="8617857" cy="1109208"/>
          </a:xfrm>
        </p:spPr>
        <p:txBody>
          <a:bodyPr>
            <a:normAutofit fontScale="90000"/>
          </a:bodyPr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Месечни билтен вртића</a:t>
            </a:r>
            <a:br>
              <a:rPr lang="x-none" dirty="0">
                <a:latin typeface="Times New Roman" pitchFamily="18" charset="0"/>
                <a:cs typeface="Times New Roman" pitchFamily="18" charset="0"/>
              </a:rPr>
            </a:br>
            <a:r>
              <a:rPr lang="x-none" dirty="0">
                <a:latin typeface="Times New Roman" pitchFamily="18" charset="0"/>
                <a:cs typeface="Times New Roman" pitchFamily="18" charset="0"/>
              </a:rPr>
              <a:t>Лептирић и Лане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26D4DB26-B5BD-5899-6CA1-4B35BB5775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140857"/>
            <a:ext cx="9144000" cy="3220357"/>
          </a:xfrm>
        </p:spPr>
        <p:txBody>
          <a:bodyPr/>
          <a:lstStyle/>
          <a:p>
            <a:r>
              <a:rPr lang="x-none" dirty="0">
                <a:latin typeface="Times New Roman" pitchFamily="18" charset="0"/>
                <a:cs typeface="Times New Roman" pitchFamily="18" charset="0"/>
              </a:rPr>
              <a:t>ЈАНУАР, 2026</a:t>
            </a:r>
            <a:r>
              <a:rPr lang="x-none" dirty="0"/>
              <a:t>.</a:t>
            </a:r>
            <a:endParaRPr lang="sr-Latn-RS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A6102E7B-93A5-C5E0-FD09-B2A8E6CF50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00234"/>
            <a:ext cx="6096000" cy="39577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E615D260-0857-A571-3780-7362FD586B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143" y="2900234"/>
            <a:ext cx="5817371" cy="38669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58206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8C28B53-79AA-C4DD-EFBB-72D4E8AA1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616857"/>
            <a:ext cx="10437586" cy="2307545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Актуелни пројекти у ЈАНУАРУ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CADEB10A-7F88-CB32-3CD6-AF723CA12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909" y="1121739"/>
            <a:ext cx="5929084" cy="536976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ептирић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
1.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Млађа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јаслена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x-non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Трагови наших лоптица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
2. Средња јаслена група 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Звук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чује, а деца бруј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
3. Старија јаслена група 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Вози, воз</a:t>
            </a:r>
            <a:r>
              <a:rPr lang="x-non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
4.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Млађа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вртићка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x-non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нас спаја</a:t>
            </a: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
5. Млађа вртићка група 2 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 што расте, хтело би да расте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
6.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Средња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вртићка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x-non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Где живи музика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
7.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Старија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вртићка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x-non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Безбедно у саобраћају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
8. Група у години пред полазак у школу 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Позориште Лептирић</a:t>
            </a:r>
            <a:endParaRPr lang="sr-Latn-RS" sz="2400" dirty="0"/>
          </a:p>
        </p:txBody>
      </p:sp>
      <p:sp>
        <p:nvSpPr>
          <p:cNvPr id="5" name="Okvir za tekst 4">
            <a:extLst>
              <a:ext uri="{FF2B5EF4-FFF2-40B4-BE49-F238E27FC236}">
                <a16:creationId xmlns:a16="http://schemas.microsoft.com/office/drawing/2014/main" id="{866CCBBF-A3E5-57B7-8B21-C183DB4F1FF3}"/>
              </a:ext>
            </a:extLst>
          </p:cNvPr>
          <p:cNvSpPr txBox="1"/>
          <p:nvPr/>
        </p:nvSpPr>
        <p:spPr>
          <a:xfrm>
            <a:off x="5953577" y="1228521"/>
            <a:ext cx="603250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Лане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
1. Мешовита јаслена група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Пронашли смо лоптиц</a:t>
            </a:r>
            <a:r>
              <a:rPr lang="x-non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
2. Средња – Старија вртићка група 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 се у шуми крије сем лије?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
3.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години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полазак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школу</a:t>
            </a: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x-non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Боје града</a:t>
            </a: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
Групе на сеоском подручју:
Паруновац 1 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Светлост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
Паруновац 2 </a:t>
            </a:r>
            <a:r>
              <a:rPr lang="x-none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x-non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светлу светлости </a:t>
            </a:r>
            <a:r>
              <a:rPr lang="x-none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и сенке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
Драгомир Марковић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ресторану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
Жабаре 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Шта би било да смо градитељи?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
Бела Вода</a:t>
            </a: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x-non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Истраживачи традиције</a:t>
            </a:r>
            <a:endParaRPr lang="sr-Latn-RS" sz="2400" dirty="0"/>
          </a:p>
        </p:txBody>
      </p:sp>
    </p:spTree>
    <p:extLst>
      <p:ext uri="{BB962C8B-B14F-4D97-AF65-F5344CB8AC3E}">
        <p14:creationId xmlns:p14="http://schemas.microsoft.com/office/powerpoint/2010/main" val="1599058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F81AB992-2F3F-C35B-9712-06FBC333C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428514" cy="6120946"/>
          </a:xfrm>
        </p:spPr>
        <p:txBody>
          <a:bodyPr>
            <a:noAutofit/>
          </a:bodyPr>
          <a:lstStyle/>
          <a:p>
            <a:pPr algn="ctr"/>
            <a:r>
              <a:rPr lang="x-none" b="1" dirty="0">
                <a:latin typeface="Times New Roman" pitchFamily="18" charset="0"/>
                <a:cs typeface="Times New Roman" pitchFamily="18" charset="0"/>
              </a:rPr>
              <a:t>У  вртићу су током месеца јануара реализоване планиране  активности, пр</a:t>
            </a:r>
            <a:r>
              <a:rPr lang="srp" b="1" dirty="0">
                <a:latin typeface="Times New Roman" pitchFamily="18" charset="0"/>
                <a:cs typeface="Times New Roman" pitchFamily="18" charset="0"/>
              </a:rPr>
              <a:t>едстављамо</a:t>
            </a:r>
            <a:r>
              <a:rPr lang="x-none" b="1" dirty="0">
                <a:latin typeface="Times New Roman" pitchFamily="18" charset="0"/>
                <a:cs typeface="Times New Roman" pitchFamily="18" charset="0"/>
              </a:rPr>
              <a:t> неке од њих...</a:t>
            </a:r>
            <a:endParaRPr lang="sr-Latn-R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06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3E849F6-1655-B6C5-7E9B-BD966F1FD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Срећан Божић!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41B26E5B-1D5D-15B4-3D64-3EAA4A275F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2363" y="1509655"/>
            <a:ext cx="10936514" cy="1072321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Прво дете које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је дошло у вртић 8.јануара је било наш положајник.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B99301A1-43CB-7B3D-5B32-5E1482A887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58787"/>
            <a:ext cx="4351339" cy="4643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EEEA9D93-B450-B784-C648-415151F9FB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098" y="2258786"/>
            <a:ext cx="3667804" cy="45787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71A30EBE-AE8F-ACFE-BADE-54284D9057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9901" y="2258786"/>
            <a:ext cx="4262097" cy="45787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24665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2502C6A-4C4A-E2D7-4AE1-2687CEDCC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00" y="106263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Светски дан загрљаја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Slika 2">
            <a:extLst>
              <a:ext uri="{FF2B5EF4-FFF2-40B4-BE49-F238E27FC236}">
                <a16:creationId xmlns:a16="http://schemas.microsoft.com/office/drawing/2014/main" id="{CDCC3DD4-6CD6-1864-F5D1-CA9A3D15FF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15381"/>
            <a:ext cx="3991429" cy="41426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Slika 3">
            <a:extLst>
              <a:ext uri="{FF2B5EF4-FFF2-40B4-BE49-F238E27FC236}">
                <a16:creationId xmlns:a16="http://schemas.microsoft.com/office/drawing/2014/main" id="{C4BB3CB7-7C3E-A4D0-DB17-189AAFA2DD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429" y="2715380"/>
            <a:ext cx="3471074" cy="4202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EA17E661-BB76-12B6-A0DA-4259890D60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503" y="2715380"/>
            <a:ext cx="4493640" cy="40363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kvir za tekst 6">
            <a:extLst>
              <a:ext uri="{FF2B5EF4-FFF2-40B4-BE49-F238E27FC236}">
                <a16:creationId xmlns:a16="http://schemas.microsoft.com/office/drawing/2014/main" id="{5644B452-425C-6482-F8B8-248ABDB12669}"/>
              </a:ext>
            </a:extLst>
          </p:cNvPr>
          <p:cNvSpPr txBox="1"/>
          <p:nvPr/>
        </p:nvSpPr>
        <p:spPr>
          <a:xfrm>
            <a:off x="317501" y="1387929"/>
            <a:ext cx="11547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Превентивна активност </a:t>
            </a:r>
            <a:r>
              <a:rPr lang="x-none" sz="2400" i="1" dirty="0">
                <a:latin typeface="Times New Roman" pitchFamily="18" charset="0"/>
                <a:cs typeface="Times New Roman" pitchFamily="18" charset="0"/>
              </a:rPr>
              <a:t>ПОДЕЛИ ЗАГРЉАЈ. 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Светски дан загрљаја обележава се као дан посвећен блискости, подршци и лепим емоцијама. Загрљај симболизује пријатељство, разумевање и бригу о другима.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8747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601614F6-5F38-74A0-5513-39E4134B6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0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Безбедно у саобраћају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8A9C9754-34A9-16DB-B60E-9488FD5A03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90600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У оквиру теме „Безбедност у саобраћају“, деца су кроз игру истраживала значај видљивости у саобраћају. Играјући се светлећим коцкама у </a:t>
            </a:r>
            <a:r>
              <a:rPr lang="srp" sz="2400" dirty="0">
                <a:latin typeface="Times New Roman" pitchFamily="18" charset="0"/>
                <a:cs typeface="Times New Roman" pitchFamily="18" charset="0"/>
              </a:rPr>
              <a:t>просторној целини</a:t>
            </a: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, деца су уочавала светлосне сигнале и њихову улогу у безбедном кретању</a:t>
            </a:r>
            <a:r>
              <a:rPr lang="x-none" sz="2400" dirty="0"/>
              <a:t>.</a:t>
            </a:r>
            <a:endParaRPr lang="sr-Latn-RS" sz="2400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455F978C-D90E-D714-DDDF-FCB7791EBF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226" y="2434773"/>
            <a:ext cx="2444773" cy="32620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8CBDDAF4-1A0E-3D0B-602A-C030FD233A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2362201"/>
            <a:ext cx="2562883" cy="449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73F10358-7209-4624-73BD-5775C74AD1E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56644"/>
            <a:ext cx="2889225" cy="3546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70D88BD2-E0A3-E201-CA38-D9BD678EE5B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5849" y="2362201"/>
            <a:ext cx="4107551" cy="44406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958939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9F9BC58-7922-3E14-DCF6-DAC974402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Тајни свет поларних животиња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8C6AB302-31BE-2B84-2813-E673BA0AB8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571" y="1623786"/>
            <a:ext cx="12182929" cy="5134427"/>
          </a:xfrm>
        </p:spPr>
        <p:txBody>
          <a:bodyPr>
            <a:norm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Радионица са родитељима реализована је на тему „Тајни свет поларних животиња“, кроз заједничке активности и истраживање карактеристика живота у поларним пределима.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6A16E97B-B9E9-FADF-580B-9E240D7E7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071" y="2661710"/>
            <a:ext cx="4463143" cy="4149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78D0FDB0-04D6-D3C8-0819-609E4F729A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94808"/>
            <a:ext cx="3438071" cy="416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5892579C-7A2C-801D-B2D5-6472384486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3785" y="2608416"/>
            <a:ext cx="4157300" cy="4149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703435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494F95E-A02C-9C7C-717C-64FCC854D3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Зоо-врт у нашем Шаренграду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84997C05-3ADA-88FE-1461-9B1E1AEED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4002" y="1124857"/>
            <a:ext cx="11439070" cy="58782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Клуб љубитеља науке и уметности - група у години пред полазак у школу, у сарадњи са предшколцима из полудневног облика рада „Драгомир Марковић“, вртић „Лане“. Реализована је заједничка активност са децом и родитељима. </a:t>
            </a: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https://youtu.be/sjS_HNbBRTM?feature=shared</a:t>
            </a: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371F6BE9-3A49-68DA-0305-1C843AC691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1" y="2450420"/>
            <a:ext cx="6322786" cy="4315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5563A054-4B08-F403-20FC-9ADDF5BBD5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0927" y="2450420"/>
            <a:ext cx="5851073" cy="4315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23613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307B7226-584A-6FF5-E744-E678CE96A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Мој град кроз боје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72AF7FD2-F777-F930-3D3C-DA248EF8FF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5857"/>
            <a:ext cx="10446657" cy="46711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„Мој град кроз боје — игра светлости и сенке“
</a:t>
            </a:r>
            <a:r>
              <a:rPr lang="srp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 истраживање и стваралаштво </a:t>
            </a:r>
            <a:r>
              <a:rPr lang="srp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оквиру програма мали археолог деца упознају град маште осликан светлошћу различитих боја.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A58F93F4-3190-B76E-BF64-019F83E2E4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0977"/>
            <a:ext cx="6168571" cy="40070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67E16480-7BA8-E867-90A1-B95A797448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571" y="2850977"/>
            <a:ext cx="5908257" cy="40070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113365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1AB60993-B70D-0737-507D-7BF73CDD6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Еко</a:t>
            </a:r>
            <a:r>
              <a:rPr lang="srp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активност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6088C0D8-D055-1168-5A4C-C09C4F7BAB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5553"/>
            <a:ext cx="10515600" cy="4351338"/>
          </a:xfrm>
        </p:spPr>
        <p:txBody>
          <a:bodyPr>
            <a:norm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Светски дан пингвина 20. јануар.  Обележавањем овог дана подстиче се интересовање деце за природу, као и развијање еколошке свести и бриге о живим бићима</a:t>
            </a:r>
            <a:r>
              <a:rPr lang="x-none" sz="2400" dirty="0"/>
              <a:t>.</a:t>
            </a:r>
            <a:endParaRPr lang="sr-Latn-RS" sz="2400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D628A841-6591-97A3-42CC-F10169A4D5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666999"/>
            <a:ext cx="5823855" cy="40436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400F6F7E-7749-0F2D-ED43-E8C4C301FA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87" y="2667000"/>
            <a:ext cx="5932713" cy="40436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895633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F088A704-E9C3-1A48-2FB0-2B196B27D5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64586" cy="1040946"/>
          </a:xfrm>
        </p:spPr>
        <p:txBody>
          <a:bodyPr/>
          <a:lstStyle/>
          <a:p>
            <a:pPr algn="ctr"/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Заштита животне средине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3F413ED4-7EC4-FBD9-C84C-8B8E5677A5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786" y="1260929"/>
            <a:ext cx="12001500" cy="491603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Светски дан образовања о заштити животне средине обележава се са циљем подизања свести о значају очувања природе и одговорног односа према окружењу. Кроз разговоре, радионице и практичне активности деца уче како да чувају воду, ваздух, земљиште и биљни и животињски свет. Развијају се еколошке навике, одговорност и брига за свет у коме живимо.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305B4C46-126B-1852-E958-7713D584CB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0518" y="2222876"/>
            <a:ext cx="3854605" cy="54156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70ACA5BF-3FA4-28A6-DA49-0B42CCD010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5642" y="3078420"/>
            <a:ext cx="3057071" cy="37795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59206A36-4D22-9B1C-314C-FAC5ABE00B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713" y="3003394"/>
            <a:ext cx="3728359" cy="38546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791118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0584954-A4C0-4BAA-B053-AC420C54E9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5986" y="-115661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Прослава рођендана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1C6951D8-C702-6EEB-06B2-A9AE52946B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3057" y="1122589"/>
            <a:ext cx="10515600" cy="4351338"/>
          </a:xfrm>
        </p:spPr>
        <p:txBody>
          <a:bodyPr>
            <a:norm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Славимо рођендан заједно. Деца рођена истог дана и иду у исту вртићку групу прослављају рођендан заједно у вртићу.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4FFE3F63-C638-3653-CC42-0B339FEEF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056" y="1901976"/>
            <a:ext cx="5439231" cy="48804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A47A0B90-EFB4-E7F3-2469-DBA87EEAAC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436" y="1970844"/>
            <a:ext cx="4892221" cy="48115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479846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1033BD11-8750-6772-AB2B-E1E9A19C4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"/>
            <a:ext cx="10712809" cy="1690688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Прослава рођендана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id="{6DE77858-27E9-DFFD-F437-A758DA43A6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15" y="1569358"/>
            <a:ext cx="3674670" cy="3121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09C36987-D583-B8B6-C361-14C4D4AD47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708070"/>
            <a:ext cx="3946071" cy="21499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0B93D65A-EFDC-C466-9263-C2CF4BB561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7545" y="4271046"/>
            <a:ext cx="3727749" cy="2586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Slika 2">
            <a:extLst>
              <a:ext uri="{FF2B5EF4-FFF2-40B4-BE49-F238E27FC236}">
                <a16:creationId xmlns:a16="http://schemas.microsoft.com/office/drawing/2014/main" id="{D3FDA848-7C20-4EE1-E12D-48FB415C03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513" y="1569359"/>
            <a:ext cx="4026974" cy="29661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Slika 7">
            <a:extLst>
              <a:ext uri="{FF2B5EF4-FFF2-40B4-BE49-F238E27FC236}">
                <a16:creationId xmlns:a16="http://schemas.microsoft.com/office/drawing/2014/main" id="{48A44DBF-D72A-7F1B-562F-C8D1C95810D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144" y="4535462"/>
            <a:ext cx="3941401" cy="2367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Slika 8">
            <a:extLst>
              <a:ext uri="{FF2B5EF4-FFF2-40B4-BE49-F238E27FC236}">
                <a16:creationId xmlns:a16="http://schemas.microsoft.com/office/drawing/2014/main" id="{CE8BE85B-0EB2-6325-D7F9-CEE7DB4BC3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5840" y="1569358"/>
            <a:ext cx="3941400" cy="2746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931875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38054667-5D03-F63B-4DA6-2696E970B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Припреме за прославу Светог Саве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A19BB2A6-EE77-E4DF-DE4A-C86866BA0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8308" y="4158401"/>
            <a:ext cx="3700426" cy="27023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F560E688-6B63-0147-B88C-5392E8AE39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8307" y="1280579"/>
            <a:ext cx="3700427" cy="28778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B03F40CA-EA4E-268B-2364-D7730509EA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65" y="2948215"/>
            <a:ext cx="3853694" cy="39655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32DDB615-5FAF-5276-BA7C-64D156C133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959" y="2948215"/>
            <a:ext cx="4331349" cy="39097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Okvir za tekst 7">
            <a:extLst>
              <a:ext uri="{FF2B5EF4-FFF2-40B4-BE49-F238E27FC236}">
                <a16:creationId xmlns:a16="http://schemas.microsoft.com/office/drawing/2014/main" id="{DDACBC4A-EE63-6045-320C-7E9933B4AF5C}"/>
              </a:ext>
            </a:extLst>
          </p:cNvPr>
          <p:cNvSpPr txBox="1"/>
          <p:nvPr/>
        </p:nvSpPr>
        <p:spPr>
          <a:xfrm>
            <a:off x="275588" y="1690688"/>
            <a:ext cx="78420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Израда колача и свеће поводом прославе школске славе Светог Саве. Мозаик храма и лик Светог Саве, осликавање цртежа и уређење сале.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41435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5E2167D-5AE4-EB4E-1DFD-34B94C944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986" y="0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Припреме за прославу Светог Саве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D35EAAB1-9402-05FE-D8F7-3E540D93F9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86207"/>
            <a:ext cx="4602676" cy="47313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26EDC99B-3F6F-D3B6-52CC-63BE4AB0E3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194" y="2045797"/>
            <a:ext cx="3982322" cy="4812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1FAE9907-125E-847D-C2DE-381900A7E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3995" y="2045797"/>
            <a:ext cx="3828005" cy="48122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kvir za tekst 6">
            <a:extLst>
              <a:ext uri="{FF2B5EF4-FFF2-40B4-BE49-F238E27FC236}">
                <a16:creationId xmlns:a16="http://schemas.microsoft.com/office/drawing/2014/main" id="{F6F92C97-BF6D-2E4F-1869-F10F8F9C16F8}"/>
              </a:ext>
            </a:extLst>
          </p:cNvPr>
          <p:cNvSpPr txBox="1"/>
          <p:nvPr/>
        </p:nvSpPr>
        <p:spPr>
          <a:xfrm>
            <a:off x="207394" y="1174387"/>
            <a:ext cx="93176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https://youtube.com/shorts/eV_vfyXVfRE?feature=shared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Израда портрета Светог Саве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78580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9948CDA-448C-1BE2-CB26-1AA479AEA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0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Светосавска радосница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6BAA55D7-9396-BE70-49CD-3B442821CB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143000"/>
            <a:ext cx="10515600" cy="7712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Свети Сава наша слава, радионица са децом и родитељима у Паруновцу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.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1B5683EC-6A00-4865-1223-F38CE53C0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010" y="2078586"/>
            <a:ext cx="4308929" cy="26042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DFC6F7E1-7427-20FE-24C3-9F26977085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593" y="4719693"/>
            <a:ext cx="3035215" cy="21383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B702D67C-37BD-96B0-7DFE-1F4F0CEFC9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112" y="3601099"/>
            <a:ext cx="3538612" cy="31706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47B6DFB3-4651-E0A6-26BC-B912A1DB96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3939" y="1996788"/>
            <a:ext cx="3312271" cy="22639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Okvir za tekst 7">
            <a:extLst>
              <a:ext uri="{FF2B5EF4-FFF2-40B4-BE49-F238E27FC236}">
                <a16:creationId xmlns:a16="http://schemas.microsoft.com/office/drawing/2014/main" id="{DD62301A-43EA-E1BC-C79F-A960EF7B5A5C}"/>
              </a:ext>
            </a:extLst>
          </p:cNvPr>
          <p:cNvSpPr txBox="1"/>
          <p:nvPr/>
        </p:nvSpPr>
        <p:spPr>
          <a:xfrm>
            <a:off x="1786304" y="2335893"/>
            <a:ext cx="256344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z-Cyrl-AZ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Клик за линк радионице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sr-Latn-RS" dirty="0"/>
          </a:p>
        </p:txBody>
      </p:sp>
      <p:pic>
        <p:nvPicPr>
          <p:cNvPr id="9" name="Slika 8">
            <a:extLst>
              <a:ext uri="{FF2B5EF4-FFF2-40B4-BE49-F238E27FC236}">
                <a16:creationId xmlns:a16="http://schemas.microsoft.com/office/drawing/2014/main" id="{E8DF1121-0EC3-97FF-CF81-284C5C2DEF7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808" y="4104764"/>
            <a:ext cx="5544624" cy="2753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898299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1A68B345-FCFA-3CB3-DE94-74CED071E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Обележавање Савиндана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1411C8A1-4F35-81AF-E66C-ED67DFAC66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7910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нашем вртићу свечано је обележен Савиндан – празник посвећен Светом Сави. Том приликом је, уз пригодан програм, пресечен славски колач.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E373921D-84DE-2FBB-9302-C3F738F7E7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2763" y="2503714"/>
            <a:ext cx="5871024" cy="4181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6E4B65C7-1D8B-D3FD-673D-1045AF23BC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57" y="2503714"/>
            <a:ext cx="5687302" cy="42091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611915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id="{A8796D4E-C470-EE38-487F-4675FB14E2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5768" y="204681"/>
            <a:ext cx="4674892" cy="32243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14AC7EEC-D032-60B9-FD61-E621B80CD6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683" y="3363214"/>
            <a:ext cx="6999130" cy="334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Slika 1">
            <a:extLst>
              <a:ext uri="{FF2B5EF4-FFF2-40B4-BE49-F238E27FC236}">
                <a16:creationId xmlns:a16="http://schemas.microsoft.com/office/drawing/2014/main" id="{F4A82CAC-AFD9-48C2-EBE5-18357D563C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4" y="138895"/>
            <a:ext cx="5381724" cy="36166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Slika 2">
            <a:extLst>
              <a:ext uri="{FF2B5EF4-FFF2-40B4-BE49-F238E27FC236}">
                <a16:creationId xmlns:a16="http://schemas.microsoft.com/office/drawing/2014/main" id="{2327B5BC-9F33-B2AE-2682-C0B264F8EE8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76" y="3651670"/>
            <a:ext cx="4306982" cy="30674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kvir za tekst 6">
            <a:extLst>
              <a:ext uri="{FF2B5EF4-FFF2-40B4-BE49-F238E27FC236}">
                <a16:creationId xmlns:a16="http://schemas.microsoft.com/office/drawing/2014/main" id="{E4044D8C-88B4-ACF1-F036-52F1C176A969}"/>
              </a:ext>
            </a:extLst>
          </p:cNvPr>
          <p:cNvSpPr txBox="1"/>
          <p:nvPr/>
        </p:nvSpPr>
        <p:spPr>
          <a:xfrm>
            <a:off x="10154014" y="1551213"/>
            <a:ext cx="203798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z-Cyrl-AZ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клик овде за приказ </a:t>
            </a: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видеа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42204407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37A676EC-E7BB-231C-E5A5-07C4A681B2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17929"/>
            <a:ext cx="10628086" cy="1324429"/>
          </a:xfrm>
        </p:spPr>
        <p:txBody>
          <a:bodyPr/>
          <a:lstStyle/>
          <a:p>
            <a:pPr algn="ctr"/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Свети Сава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717BD8AB-425A-EB24-0ECA-D9A54DB3AF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81643" y="979714"/>
            <a:ext cx="12174007" cy="15512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Обележавање Светог Саве у вртићу „Лане“. Деца су се упознала са значајем лика и дела Светог Саве, учествовала у пригодним радионицама и ликовним активностима. Посебан акценат стављен је на међувршњачку сарадњу — деца су заједно радила, помагала једни другима и размењивала идеје, чиме су подстицани заједништво, поштовање и тимски дух. 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326632E4-297E-E02A-EF88-A0C5477F76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86" y="2648857"/>
            <a:ext cx="5932714" cy="40166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93B3FE70-324C-ED3E-9B2E-1ABD92292A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243" y="2648857"/>
            <a:ext cx="5940123" cy="40166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405879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14F263CE-34E0-23E4-8645-0061915813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-507999"/>
            <a:ext cx="10515601" cy="2198688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Свети Сава – прослава и приредба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B1AE756D-14AB-0A07-6363-526A8DDC0F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9670" y="1095393"/>
            <a:ext cx="10192657" cy="5015820"/>
          </a:xfrm>
        </p:spPr>
        <p:txBody>
          <a:bodyPr/>
          <a:lstStyle/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Остварена је успешна сарадња између ОШ „Владислав Савић Јан“ и вртићких група из Паруноваца поводом обележавања школске славе Светог Саве. Заједничком приредбом деца су кроз песму, игру и рецитације обележила овај значајан дан.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7E0A6257-7B20-432C-92EE-06A69E0A23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60405"/>
            <a:ext cx="5515603" cy="42975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665287D2-EB7C-2CFA-C326-286E858064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5603" y="2560404"/>
            <a:ext cx="6572560" cy="2085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1053EE29-6FE1-FDD9-D4D1-8EBE3FE24F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5515" y="4574231"/>
            <a:ext cx="6532648" cy="22452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421840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3948675-C3F1-ACE1-353B-98EBA96ED9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843" y="169876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Сарадња са породицом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76FE05BD-DD0A-EA9B-98D9-F6CD37D9C2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642" y="1233715"/>
            <a:ext cx="11665857" cy="480785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itchFamily="18" charset="0"/>
                <a:cs typeface="Times New Roman" pitchFamily="18" charset="0"/>
              </a:rPr>
              <a:t>У оквиру пројекта „Где живи музика?“ остварена је сарадња са породицом детета Саве. Васпитној групи у посету су дошле Савине сестре, ученице музичке школе. Оне су деци приближиле свет музике кроз разговор о инструментима, музици и свом искуству школовања.</a:t>
            </a:r>
            <a:endParaRPr lang="sr-Latn-R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7BF66CC3-366D-1DC1-9737-C4E2AAD55C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0" y="2806901"/>
            <a:ext cx="8128000" cy="37479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569020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958B96B-9D78-DF13-632C-A57E5CEA81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63071"/>
            <a:ext cx="10746014" cy="1953759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Захвалница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9D4FE5F9-8107-FCE1-A643-5C23EAFAD9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7786" y="1378856"/>
            <a:ext cx="10900228" cy="4888821"/>
          </a:xfrm>
        </p:spPr>
        <p:txBody>
          <a:bodyPr/>
          <a:lstStyle/>
          <a:p>
            <a:pPr marL="0" indent="0" algn="ctr">
              <a:buNone/>
            </a:pPr>
            <a:r>
              <a:rPr lang="x-none" dirty="0">
                <a:latin typeface="Times New Roman" pitchFamily="18" charset="0"/>
                <a:cs typeface="Times New Roman" pitchFamily="18" charset="0"/>
              </a:rPr>
              <a:t>Главни васпитач Јелена Трипковић је добила захвалницу за велики допринос, личну посвећеност и несебично залагање у унапређивању васпитно-образовног рада и развоју Предшколске установе</a:t>
            </a:r>
            <a:r>
              <a:rPr lang="x-none" dirty="0"/>
              <a:t>.</a:t>
            </a:r>
            <a:endParaRPr lang="sr-Latn-RS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94811CE7-4296-340A-3665-7540D4E941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6620" y="2902857"/>
            <a:ext cx="3268176" cy="39551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2A1F4DC9-B797-78EF-6AC6-53FB4EF6B1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06" y="2946140"/>
            <a:ext cx="3752113" cy="39551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BF6D2559-4A0D-A048-C919-E10570980A5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796" y="3110653"/>
            <a:ext cx="5062698" cy="3747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445666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114E3728-8BCA-5193-7E9E-F2A602B60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Године узлета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3E2F2AF8-FE64-7100-DA45-C05F8988F7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857" y="1406071"/>
            <a:ext cx="11430000" cy="534279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Одржан је састанак приправника у вези са полагањем обуке „Године узлета“. На састанку су размењене информације о току обуке, начину припреме и обавезама приправника. Кроз разговор и договор појашњени су кораци за успешно завршавање обуке и даље професионално напредовање.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A6389D56-AB2B-4F2D-DB50-94A3092431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515" y="2849564"/>
            <a:ext cx="5886970" cy="38104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328124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CF1F1A7-2E59-5CCF-2B0A-E8BBCC3BC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Тродневна размена практичара посвећена унапређивању квалитета документовања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id="{7F2DE2E8-8257-39D0-1B56-E80A5F5C04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271" y="1926545"/>
            <a:ext cx="10098261" cy="48021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457326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3A16C32-FE15-47FF-C76C-478A10756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0800000" flipV="1">
            <a:off x="158431" y="-1273969"/>
            <a:ext cx="12232498" cy="4544786"/>
          </a:xfrm>
        </p:spPr>
        <p:txBody>
          <a:bodyPr>
            <a:normAutofit/>
          </a:bodyPr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Практичари у процесу самовредновања квалитета рада. Фокус група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id="{414ED6D4-C07A-81E0-C60E-484540DF18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179" y="1690688"/>
            <a:ext cx="5162597" cy="23032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0358E40B-AF68-4AE6-CD39-A36C00DB04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8" y="3938382"/>
            <a:ext cx="6027642" cy="291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A27BB9ED-0DFD-9DBF-514F-C1BBB62817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938382"/>
            <a:ext cx="5950857" cy="291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kvir za tekst 6">
            <a:extLst>
              <a:ext uri="{FF2B5EF4-FFF2-40B4-BE49-F238E27FC236}">
                <a16:creationId xmlns:a16="http://schemas.microsoft.com/office/drawing/2014/main" id="{3C1B0CB2-6129-CD6D-F4D6-6ECB3294321F}"/>
              </a:ext>
            </a:extLst>
          </p:cNvPr>
          <p:cNvSpPr txBox="1"/>
          <p:nvPr/>
        </p:nvSpPr>
        <p:spPr>
          <a:xfrm>
            <a:off x="8770276" y="2813936"/>
            <a:ext cx="30951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z-Cyrl-AZ" dirty="0">
                <a:hlinkClick r:id="rId5"/>
              </a:rPr>
              <a:t>Кликните овде за приказ састанка</a:t>
            </a:r>
            <a:endParaRPr lang="sr-Latn-RS" dirty="0"/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34958371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D668248-818B-93BB-60C0-13C0E1C3D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Састанак тима за информационо комуникационе технологије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1B0EFEC6-8557-DBB6-21C7-C1336166A2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52700" y="1861910"/>
            <a:ext cx="10515600" cy="4351338"/>
          </a:xfrm>
        </p:spPr>
        <p:txBody>
          <a:bodyPr/>
          <a:lstStyle/>
          <a:p>
            <a:r>
              <a:rPr lang="az-Cyrl-AZ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азмена увида практичара у вртићу </a:t>
            </a:r>
            <a:r>
              <a:rPr lang="x-none" i="1" dirty="0">
                <a:latin typeface="Times New Roman" pitchFamily="18" charset="0"/>
                <a:cs typeface="Times New Roman" pitchFamily="18" charset="0"/>
              </a:rPr>
              <a:t>Невен.</a:t>
            </a:r>
            <a:endParaRPr lang="sr-Latn-RS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5288D5F6-CA65-E9EF-5FA1-1AC70ADDEC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6213" y="3211286"/>
            <a:ext cx="4925787" cy="36467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D0B61542-19D9-1219-B6B7-03FBF968F4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10594"/>
            <a:ext cx="3847659" cy="41474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4542577D-EBFC-70DE-0C45-69508CA403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658" y="3340206"/>
            <a:ext cx="3308325" cy="35177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kvir za tekst 6">
            <a:extLst>
              <a:ext uri="{FF2B5EF4-FFF2-40B4-BE49-F238E27FC236}">
                <a16:creationId xmlns:a16="http://schemas.microsoft.com/office/drawing/2014/main" id="{4CB7A167-E77A-5521-CCAE-5B33A3CECA5D}"/>
              </a:ext>
            </a:extLst>
          </p:cNvPr>
          <p:cNvSpPr txBox="1"/>
          <p:nvPr/>
        </p:nvSpPr>
        <p:spPr>
          <a:xfrm>
            <a:off x="5501820" y="2693875"/>
            <a:ext cx="5732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dirty="0">
                <a:hlinkClick r:id="rId5"/>
              </a:rPr>
              <a:t>https://youtu.be/OOCeNSkdh2A?feature=shared</a:t>
            </a:r>
            <a:endParaRPr lang="sr-Latn-RS" dirty="0"/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25379654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A61B68D-B3D5-6C08-5A08-FB45517EA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Хоризонтална размена 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приказ радионице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D54BDEE1-5FCE-EF45-595C-5685B7220F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000" y="1825625"/>
            <a:ext cx="119380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Радионица „Добаци, ухвати, убаци“ реализована је као приказ хоризонталне размене искустава и примера добре праксе.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32DAE2CA-101E-54C1-0E7C-B4D42FBDC1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99" y="3002643"/>
            <a:ext cx="5823857" cy="38553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CF4076D0-2FAA-C751-40CF-43ABC5E654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357" y="2940183"/>
            <a:ext cx="6177643" cy="38553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924758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62FE5877-515B-4B45-00CF-44BDA47F2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ХР </a:t>
            </a:r>
            <a:r>
              <a:rPr lang="sr-Latn-RS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x-none" dirty="0">
                <a:latin typeface="Times New Roman" pitchFamily="18" charset="0"/>
                <a:cs typeface="Times New Roman" pitchFamily="18" charset="0"/>
              </a:rPr>
              <a:t> Клуб љубитеља  науке и уметности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4FA03A9D-600B-1BD2-C4BE-2A313EB273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Хоризонтална размена са темом „Музичке играчке“, са циљем размене искустава и примера добре праксе.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6D8A515C-F884-8B40-3BA6-F401E1B070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30287"/>
            <a:ext cx="6331857" cy="40277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5B877FFC-6065-FEA7-0F58-8001BC2EE4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857" y="2784930"/>
            <a:ext cx="5923643" cy="40277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132201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A20A955-9A66-79C1-DEFF-AB0155631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8057" y="156482"/>
            <a:ext cx="10515600" cy="1325563"/>
          </a:xfrm>
        </p:spPr>
        <p:txBody>
          <a:bodyPr/>
          <a:lstStyle/>
          <a:p>
            <a:pPr algn="ctr"/>
            <a:r>
              <a:rPr lang="x-none" dirty="0">
                <a:latin typeface="Times New Roman" pitchFamily="18" charset="0"/>
                <a:cs typeface="Times New Roman" pitchFamily="18" charset="0"/>
              </a:rPr>
              <a:t>Донација родитеља</a:t>
            </a:r>
            <a:endParaRPr lang="sr-Latn-R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id="{A58FA7CA-32CB-60ED-C32C-FFDC7A4A5C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08856" y="1351643"/>
            <a:ext cx="11674928" cy="514123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У групу у Паруновцу стигла су три сточића у боји, чиме је простор додатно структуриран и формирани су центри интересовања. На овај начин материјали су постали доступнији деци и подстичу њихову самосталност у игри и учењу.</a:t>
            </a:r>
            <a:endParaRPr lang="sr-Latn-R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38B8D1E2-AC1E-D25E-AD11-E34CE00D39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376" y="4574617"/>
            <a:ext cx="5182053" cy="20394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4242A957-7FEA-8B03-039F-6CB1E44890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03" y="2649235"/>
            <a:ext cx="2785210" cy="40522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E588CFBD-CD69-E5BB-DF99-1D51657A97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670" y="2510255"/>
            <a:ext cx="4915245" cy="20859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C3810AEB-A826-A48B-CD2A-30A6F77345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0" y="2594429"/>
            <a:ext cx="3873500" cy="42459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506155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10515600" cy="1325563"/>
          </a:xfrm>
        </p:spPr>
        <p:txBody>
          <a:bodyPr/>
          <a:lstStyle/>
          <a:p>
            <a:pPr algn="ctr"/>
            <a:r>
              <a:rPr lang="srp" dirty="0">
                <a:latin typeface="Times New Roman" pitchFamily="18" charset="0"/>
                <a:cs typeface="Times New Roman" pitchFamily="18" charset="0"/>
              </a:rPr>
              <a:t>Донација родитеља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11963400" cy="5110163"/>
          </a:xfrm>
        </p:spPr>
        <p:txBody>
          <a:bodyPr/>
          <a:lstStyle/>
          <a:p>
            <a:pPr algn="ctr"/>
            <a:r>
              <a:rPr lang="sr-Cyrl-RS" dirty="0">
                <a:latin typeface="Times New Roman" pitchFamily="18" charset="0"/>
                <a:cs typeface="Times New Roman" pitchFamily="18" charset="0"/>
              </a:rPr>
              <a:t>Захваљујемо се родитељима из вртићке групе на донацији телевизора који ће значајн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sr-Cyrl-RS" dirty="0">
                <a:latin typeface="Times New Roman" pitchFamily="18" charset="0"/>
                <a:cs typeface="Times New Roman" pitchFamily="18" charset="0"/>
              </a:rPr>
              <a:t>допринети квалитетнијем и савременијем раду са децом.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IMG-b9c93cccf155bbb5f20b45b06c43f61e-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0" y="2362200"/>
            <a:ext cx="3761025" cy="3998700"/>
          </a:xfrm>
          <a:prstGeom prst="rect">
            <a:avLst/>
          </a:prstGeom>
        </p:spPr>
      </p:pic>
      <p:pic>
        <p:nvPicPr>
          <p:cNvPr id="5" name="Picture 4" descr="IMG-bf21ca2064dee10f61668d9abfd89042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800" y="2133600"/>
            <a:ext cx="5994400" cy="4495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817</Words>
  <Application>Microsoft Office PowerPoint</Application>
  <PresentationFormat>Široki ekran</PresentationFormat>
  <Paragraphs>62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slajdova</vt:lpstr>
      </vt:variant>
      <vt:variant>
        <vt:i4>30</vt:i4>
      </vt:variant>
    </vt:vector>
  </HeadingPairs>
  <TitlesOfParts>
    <vt:vector size="31" baseType="lpstr">
      <vt:lpstr>Office tema</vt:lpstr>
      <vt:lpstr>Месечни билтен вртића Лептирић и Лане</vt:lpstr>
      <vt:lpstr>Актуелни пројекти у ЈАНУАРУ</vt:lpstr>
      <vt:lpstr>У  вртићу су током месеца јануара реализоване планиране  активности, представљамо неке од њих...</vt:lpstr>
      <vt:lpstr>Срећан Божић!</vt:lpstr>
      <vt:lpstr>Светски дан загрљаја</vt:lpstr>
      <vt:lpstr>Безбедно у саобраћају</vt:lpstr>
      <vt:lpstr>Тајни свет поларних животиња</vt:lpstr>
      <vt:lpstr>Зоо-врт у нашем Шаренграду</vt:lpstr>
      <vt:lpstr>Мој град кроз боје</vt:lpstr>
      <vt:lpstr>Еко - активност</vt:lpstr>
      <vt:lpstr>Заштита животне средине</vt:lpstr>
      <vt:lpstr>Прослава рођендана</vt:lpstr>
      <vt:lpstr>Прослава рођендана</vt:lpstr>
      <vt:lpstr>Припреме за прославу Светог Саве</vt:lpstr>
      <vt:lpstr>Припреме за прославу Светог Саве</vt:lpstr>
      <vt:lpstr>Светосавска радосница</vt:lpstr>
      <vt:lpstr>Обележавање Савиндана</vt:lpstr>
      <vt:lpstr>PowerPoint prezentacija</vt:lpstr>
      <vt:lpstr>Свети Сава</vt:lpstr>
      <vt:lpstr>Свети Сава – прослава и приредба</vt:lpstr>
      <vt:lpstr>Сарадња са породицом</vt:lpstr>
      <vt:lpstr>Захвалница</vt:lpstr>
      <vt:lpstr>Године узлета</vt:lpstr>
      <vt:lpstr>Тродневна размена практичара посвећена унапређивању квалитета документовања</vt:lpstr>
      <vt:lpstr>Практичари у процесу самовредновања квалитета рада. Фокус група</vt:lpstr>
      <vt:lpstr>Састанак тима за информационо комуникационе технологије</vt:lpstr>
      <vt:lpstr>Хоризонтална размена – приказ радионице</vt:lpstr>
      <vt:lpstr>ХР – Клуб љубитеља  науке и уметности</vt:lpstr>
      <vt:lpstr>Донација родитеља</vt:lpstr>
      <vt:lpstr>Донација родитеља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Месечни билтен вртића Лептирић и Лане</dc:title>
  <dc:creator>Jelena Manojlović</dc:creator>
  <cp:lastModifiedBy>Jelena Manojlović</cp:lastModifiedBy>
  <cp:revision>16</cp:revision>
  <dcterms:created xsi:type="dcterms:W3CDTF">2026-01-08T20:59:04Z</dcterms:created>
  <dcterms:modified xsi:type="dcterms:W3CDTF">2026-02-05T07:13:43Z</dcterms:modified>
</cp:coreProperties>
</file>