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7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2" r:id="rId7"/>
    <p:sldId id="276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3" r:id="rId17"/>
    <p:sldId id="274" r:id="rId18"/>
    <p:sldId id="275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orisnik" initials="k" lastIdx="0" clrIdx="0">
    <p:extLst>
      <p:ext uri="{19B8F6BF-5375-455C-9EA6-DF929625EA0E}">
        <p15:presenceInfo xmlns="" xmlns:p15="http://schemas.microsoft.com/office/powerpoint/2012/main" userId="korisnik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588" autoAdjust="0"/>
    <p:restoredTop sz="94624" autoAdjust="0"/>
  </p:normalViewPr>
  <p:slideViewPr>
    <p:cSldViewPr>
      <p:cViewPr varScale="1">
        <p:scale>
          <a:sx n="72" d="100"/>
          <a:sy n="72" d="100"/>
        </p:scale>
        <p:origin x="-132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8040B1-017B-4AFA-8E87-57FD180D4AFC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4D7D4C-82CB-4F5C-A9A9-9D6B351268A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D7D4C-82CB-4F5C-A9A9-9D6B351268A9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47" y="1122363"/>
            <a:ext cx="777330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347" y="3602038"/>
            <a:ext cx="777330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510731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734157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1933" y="657227"/>
            <a:ext cx="7300134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1933" y="3602039"/>
            <a:ext cx="7300134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221515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346" y="2088320"/>
            <a:ext cx="3829503" cy="370288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0052" y="2088320"/>
            <a:ext cx="3820616" cy="370288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115595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5427" y="2088320"/>
            <a:ext cx="3600326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346" y="2912232"/>
            <a:ext cx="3830406" cy="287896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9230" y="2088320"/>
            <a:ext cx="3591437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912232"/>
            <a:ext cx="3821518" cy="287896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99118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513152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2162419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2949178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8548" y="609600"/>
            <a:ext cx="4642119" cy="5181600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7921" y="2971801"/>
            <a:ext cx="2949178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356800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416760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49932" y="758881"/>
            <a:ext cx="2966938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971800"/>
            <a:ext cx="4171242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668939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4289373"/>
            <a:ext cx="7775673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355" y="621322"/>
            <a:ext cx="7775673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5108728"/>
            <a:ext cx="7774499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998768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4204820"/>
            <a:ext cx="776532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611186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5" y="4204821"/>
            <a:ext cx="776532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05245" y="641749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46721" y="307337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2041867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2126943"/>
            <a:ext cx="7766495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650556"/>
            <a:ext cx="776532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8703986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45" y="609601"/>
            <a:ext cx="7765322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88320"/>
            <a:ext cx="2474217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46" y="2911624"/>
            <a:ext cx="2474217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3658" y="2088320"/>
            <a:ext cx="2473919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3659" y="2911624"/>
            <a:ext cx="247486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088320"/>
            <a:ext cx="246840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2260" y="2911624"/>
            <a:ext cx="2468408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7881163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47" y="3989147"/>
            <a:ext cx="247421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19015" y="2092235"/>
            <a:ext cx="2205038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47" y="4565409"/>
            <a:ext cx="2474216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26" y="3989147"/>
            <a:ext cx="247423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2092235"/>
            <a:ext cx="2197894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565408"/>
            <a:ext cx="2475252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0067" y="3989147"/>
            <a:ext cx="246742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14603" y="2092235"/>
            <a:ext cx="219908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973" y="4565410"/>
            <a:ext cx="2470694" cy="122579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9786570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7011249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0"/>
            <a:ext cx="1906993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346" y="609600"/>
            <a:ext cx="5744029" cy="518160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015170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96064"/>
            <a:ext cx="776532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BBD54C-0D9D-4139-A0A5-B714EE772FEA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F33DBA-4DE9-4C35-86A1-5872A42E9C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279868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8" r:id="rId1"/>
    <p:sldLayoutId id="2147483789" r:id="rId2"/>
    <p:sldLayoutId id="2147483790" r:id="rId3"/>
    <p:sldLayoutId id="2147483791" r:id="rId4"/>
    <p:sldLayoutId id="2147483792" r:id="rId5"/>
    <p:sldLayoutId id="2147483793" r:id="rId6"/>
    <p:sldLayoutId id="2147483794" r:id="rId7"/>
    <p:sldLayoutId id="2147483795" r:id="rId8"/>
    <p:sldLayoutId id="2147483796" r:id="rId9"/>
    <p:sldLayoutId id="2147483797" r:id="rId10"/>
    <p:sldLayoutId id="2147483798" r:id="rId11"/>
    <p:sldLayoutId id="2147483799" r:id="rId12"/>
    <p:sldLayoutId id="2147483800" r:id="rId13"/>
    <p:sldLayoutId id="2147483801" r:id="rId14"/>
    <p:sldLayoutId id="2147483802" r:id="rId15"/>
    <p:sldLayoutId id="2147483803" r:id="rId16"/>
    <p:sldLayoutId id="214748380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47" y="838200"/>
            <a:ext cx="7773308" cy="4495799"/>
          </a:xfrm>
        </p:spPr>
        <p:txBody>
          <a:bodyPr>
            <a:normAutofit/>
          </a:bodyPr>
          <a:lstStyle/>
          <a:p>
            <a:r>
              <a:rPr lang="sr-Cyrl-RS" dirty="0" smtClean="0"/>
              <a:t>ЖИВИМО И УЧИМО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sr-Cyrl-RS" dirty="0" smtClean="0"/>
              <a:t>ЗАЈЕДНО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sr-Cyrl-RS" sz="3200" dirty="0" smtClean="0"/>
              <a:t>“ВРТЕШКА”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sr-Cyrl-RS" sz="3200" dirty="0" smtClean="0"/>
              <a:t> ВЕЛИКИ ШИЉЕГОВАЦ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52800" y="8534400"/>
            <a:ext cx="5105400" cy="457200"/>
          </a:xfrm>
        </p:spPr>
        <p:txBody>
          <a:bodyPr>
            <a:normAutofit fontScale="92500" lnSpcReduction="20000"/>
          </a:bodyPr>
          <a:lstStyle/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5568"/>
    </mc:Choice>
    <mc:Fallback>
      <p:transition spd="slow" advTm="5568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0800000" flipV="1">
            <a:off x="0" y="152400"/>
            <a:ext cx="8839200" cy="1143000"/>
          </a:xfrm>
        </p:spPr>
        <p:txBody>
          <a:bodyPr>
            <a:normAutofit/>
          </a:bodyPr>
          <a:lstStyle/>
          <a:p>
            <a:r>
              <a:rPr lang="sr-Cyrl-RS" sz="1800" b="0" dirty="0" smtClean="0">
                <a:effectLst/>
              </a:rPr>
              <a:t>ОВАКО ЈЕ СВЕ ПОЧЕЛО </a:t>
            </a:r>
            <a:endParaRPr lang="en-US" sz="1800" b="0" dirty="0">
              <a:effectLst/>
            </a:endParaRPr>
          </a:p>
        </p:txBody>
      </p:sp>
      <p:pic>
        <p:nvPicPr>
          <p:cNvPr id="7" name="Content Placeholder 6" descr="273202358_977936816184472_8426865418250767959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600" y="1295400"/>
            <a:ext cx="2771775" cy="3962400"/>
          </a:xfrm>
        </p:spPr>
      </p:pic>
      <p:pic>
        <p:nvPicPr>
          <p:cNvPr id="8" name="Picture 7" descr="271301253_1647410332268347_8626384508229524313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4200" y="1828800"/>
            <a:ext cx="2743200" cy="4495800"/>
          </a:xfrm>
          <a:prstGeom prst="rect">
            <a:avLst/>
          </a:prstGeom>
        </p:spPr>
      </p:pic>
      <p:pic>
        <p:nvPicPr>
          <p:cNvPr id="9" name="Picture 8" descr="271427762_447477066876009_4197048389552875988_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9800" y="1371600"/>
            <a:ext cx="2895600" cy="441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4488"/>
    </mc:Choice>
    <mc:Fallback>
      <p:transition spd="slow" advTm="4488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0800000" flipV="1">
            <a:off x="762000" y="-1600200"/>
            <a:ext cx="6963078" cy="3779252"/>
          </a:xfrm>
        </p:spPr>
        <p:txBody>
          <a:bodyPr>
            <a:normAutofit/>
          </a:bodyPr>
          <a:lstStyle/>
          <a:p>
            <a:pPr algn="l"/>
            <a:r>
              <a:rPr lang="sr-Cyrl-RS" sz="1800" b="0" dirty="0" smtClean="0">
                <a:effectLst/>
              </a:rPr>
              <a:t/>
            </a:r>
            <a:br>
              <a:rPr lang="sr-Cyrl-RS" sz="1800" b="0" dirty="0" smtClean="0">
                <a:effectLst/>
              </a:rPr>
            </a:br>
            <a:r>
              <a:rPr lang="sr-Cyrl-RS" sz="1800" b="0" dirty="0">
                <a:effectLst/>
              </a:rPr>
              <a:t/>
            </a:r>
            <a:br>
              <a:rPr lang="sr-Cyrl-RS" sz="1800" b="0" dirty="0">
                <a:effectLst/>
              </a:rPr>
            </a:br>
            <a:r>
              <a:rPr lang="sr-Cyrl-RS" sz="1800" b="0" dirty="0" smtClean="0">
                <a:effectLst/>
              </a:rPr>
              <a:t/>
            </a:r>
            <a:br>
              <a:rPr lang="sr-Cyrl-RS" sz="1800" b="0" dirty="0" smtClean="0">
                <a:effectLst/>
              </a:rPr>
            </a:br>
            <a:r>
              <a:rPr lang="sr-Cyrl-RS" sz="1800" b="0" dirty="0" smtClean="0">
                <a:effectLst/>
              </a:rPr>
              <a:t>КОЛАЖ ЈАБУКЕ</a:t>
            </a:r>
            <a:endParaRPr lang="en-US" sz="1800" dirty="0">
              <a:effectLst/>
            </a:endParaRPr>
          </a:p>
        </p:txBody>
      </p:sp>
      <p:pic>
        <p:nvPicPr>
          <p:cNvPr id="7" name="Content Placeholder 6" descr="272328170_1118338082042961_375813305874714634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" y="1752600"/>
            <a:ext cx="2771775" cy="4381500"/>
          </a:xfrm>
        </p:spPr>
      </p:pic>
      <p:pic>
        <p:nvPicPr>
          <p:cNvPr id="8" name="Picture 7" descr="273055709_672512497254775_4982852590260920171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762000"/>
            <a:ext cx="4648200" cy="5638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3945"/>
    </mc:Choice>
    <mc:Fallback>
      <p:transition spd="slow" advTm="3945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0800000" flipV="1">
            <a:off x="457200" y="152400"/>
            <a:ext cx="7315200" cy="1752600"/>
          </a:xfrm>
        </p:spPr>
        <p:txBody>
          <a:bodyPr>
            <a:normAutofit fontScale="90000"/>
          </a:bodyPr>
          <a:lstStyle/>
          <a:p>
            <a:r>
              <a:rPr lang="sr-Cyrl-RS" sz="1800" b="0" dirty="0" smtClean="0"/>
              <a:t/>
            </a:r>
            <a:br>
              <a:rPr lang="sr-Cyrl-RS" sz="1800" b="0" dirty="0" smtClean="0"/>
            </a:br>
            <a:r>
              <a:rPr lang="sr-Cyrl-RS" sz="1800" b="0" dirty="0"/>
              <a:t/>
            </a:r>
            <a:br>
              <a:rPr lang="sr-Cyrl-RS" sz="1800" b="0" dirty="0"/>
            </a:br>
            <a:r>
              <a:rPr lang="sr-Cyrl-RS" sz="1800" b="0" dirty="0" smtClean="0"/>
              <a:t/>
            </a:r>
            <a:br>
              <a:rPr lang="sr-Cyrl-RS" sz="1800" b="0" dirty="0" smtClean="0"/>
            </a:br>
            <a:r>
              <a:rPr lang="sr-Cyrl-RS" sz="1800" b="0" dirty="0" smtClean="0"/>
              <a:t/>
            </a:r>
            <a:br>
              <a:rPr lang="sr-Cyrl-RS" sz="1800" b="0" dirty="0" smtClean="0"/>
            </a:br>
            <a:r>
              <a:rPr lang="sr-Cyrl-RS" sz="1800" b="0" dirty="0"/>
              <a:t/>
            </a:r>
            <a:br>
              <a:rPr lang="sr-Cyrl-RS" sz="1800" b="0" dirty="0"/>
            </a:br>
            <a:r>
              <a:rPr lang="sr-Cyrl-RS" sz="1800" b="0" dirty="0" smtClean="0"/>
              <a:t/>
            </a:r>
            <a:br>
              <a:rPr lang="sr-Cyrl-RS" sz="1800" b="0" dirty="0" smtClean="0"/>
            </a:br>
            <a:r>
              <a:rPr lang="sr-Cyrl-RS" sz="1800" b="0" dirty="0"/>
              <a:t/>
            </a:r>
            <a:br>
              <a:rPr lang="sr-Cyrl-RS" sz="1800" b="0" dirty="0"/>
            </a:br>
            <a:endParaRPr lang="en-US" sz="1800" b="0" dirty="0">
              <a:effectLst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85346" y="228600"/>
            <a:ext cx="7772854" cy="5562600"/>
          </a:xfrm>
        </p:spPr>
        <p:txBody>
          <a:bodyPr/>
          <a:lstStyle/>
          <a:p>
            <a:pPr algn="ctr">
              <a:buNone/>
            </a:pPr>
            <a:r>
              <a:rPr lang="sr-Cyrl-RS" dirty="0" smtClean="0"/>
              <a:t> </a:t>
            </a:r>
            <a:r>
              <a:rPr lang="sr-Cyrl-RS" sz="1800" dirty="0" smtClean="0">
                <a:effectLst/>
                <a:latin typeface="+mj-lt"/>
              </a:rPr>
              <a:t>БЕРЕМО</a:t>
            </a:r>
            <a:r>
              <a:rPr lang="sr-Cyrl-RS" sz="1800" dirty="0" smtClean="0">
                <a:latin typeface="+mj-lt"/>
              </a:rPr>
              <a:t> </a:t>
            </a:r>
            <a:r>
              <a:rPr lang="sr-Cyrl-RS" sz="1800" dirty="0" smtClean="0">
                <a:effectLst/>
                <a:latin typeface="+mj-lt"/>
              </a:rPr>
              <a:t>ЈАБУКЕ</a:t>
            </a:r>
            <a:endParaRPr lang="en-US" sz="1800" dirty="0">
              <a:effectLst/>
              <a:latin typeface="+mj-lt"/>
            </a:endParaRPr>
          </a:p>
        </p:txBody>
      </p:sp>
      <p:pic>
        <p:nvPicPr>
          <p:cNvPr id="8" name="Picture 7" descr="274588152_918664052155319_87788427887435459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5400" y="914400"/>
            <a:ext cx="3600450" cy="5715000"/>
          </a:xfrm>
          <a:prstGeom prst="rect">
            <a:avLst/>
          </a:prstGeom>
        </p:spPr>
      </p:pic>
      <p:pic>
        <p:nvPicPr>
          <p:cNvPr id="10" name="Picture 9" descr="274555207_423643765820050_5362436154512967583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838200"/>
            <a:ext cx="4114800" cy="548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4176"/>
    </mc:Choice>
    <mc:Fallback>
      <p:transition spd="slow" advTm="4176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-762000"/>
            <a:ext cx="6096000" cy="1981200"/>
          </a:xfrm>
        </p:spPr>
        <p:txBody>
          <a:bodyPr>
            <a:normAutofit/>
          </a:bodyPr>
          <a:lstStyle/>
          <a:p>
            <a:pPr algn="l"/>
            <a:r>
              <a:rPr lang="sr-Cyrl-RS" sz="1800" dirty="0" smtClean="0"/>
              <a:t/>
            </a:r>
            <a:br>
              <a:rPr lang="sr-Cyrl-RS" sz="1800" dirty="0" smtClean="0"/>
            </a:br>
            <a:r>
              <a:rPr lang="sr-Cyrl-RS" sz="1800" dirty="0"/>
              <a:t/>
            </a:r>
            <a:br>
              <a:rPr lang="sr-Cyrl-RS" sz="1800" dirty="0"/>
            </a:br>
            <a:endParaRPr lang="en-US" sz="1800" b="0" dirty="0">
              <a:effectLst/>
            </a:endParaRPr>
          </a:p>
        </p:txBody>
      </p:sp>
      <p:pic>
        <p:nvPicPr>
          <p:cNvPr id="7" name="Content Placeholder 6" descr="274465748_3215471525397105_5611997593571104486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82144" y="1219200"/>
            <a:ext cx="2771775" cy="4876800"/>
          </a:xfrm>
        </p:spPr>
      </p:pic>
      <p:pic>
        <p:nvPicPr>
          <p:cNvPr id="8" name="Picture 7" descr="274725907_665822414461638_2492362760255000228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1447800"/>
            <a:ext cx="2286000" cy="3048000"/>
          </a:xfrm>
          <a:prstGeom prst="rect">
            <a:avLst/>
          </a:prstGeom>
        </p:spPr>
      </p:pic>
      <p:pic>
        <p:nvPicPr>
          <p:cNvPr id="9" name="Picture 8" descr="274642397_1076293919606113_7295122310112187874_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4600" y="1524000"/>
            <a:ext cx="2209800" cy="3505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4000"/>
    </mc:Choice>
    <mc:Fallback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484119"/>
            <a:ext cx="8153400" cy="3246119"/>
          </a:xfrm>
        </p:spPr>
        <p:txBody>
          <a:bodyPr>
            <a:noAutofit/>
          </a:bodyPr>
          <a:lstStyle/>
          <a:p>
            <a:r>
              <a:rPr lang="sr-Cyrl-RS" sz="1800" b="0" dirty="0" smtClean="0">
                <a:effectLst/>
              </a:rPr>
              <a:t/>
            </a:r>
            <a:br>
              <a:rPr lang="sr-Cyrl-RS" sz="1800" b="0" dirty="0" smtClean="0">
                <a:effectLst/>
              </a:rPr>
            </a:br>
            <a:r>
              <a:rPr lang="sr-Cyrl-RS" sz="1800" b="0" dirty="0">
                <a:effectLst/>
              </a:rPr>
              <a:t/>
            </a:r>
            <a:br>
              <a:rPr lang="sr-Cyrl-RS" sz="1800" b="0" dirty="0">
                <a:effectLst/>
              </a:rPr>
            </a:br>
            <a:r>
              <a:rPr lang="sr-Cyrl-RS" sz="1800" b="0" dirty="0" smtClean="0">
                <a:effectLst/>
              </a:rPr>
              <a:t/>
            </a:r>
            <a:br>
              <a:rPr lang="sr-Cyrl-RS" sz="1800" b="0" dirty="0" smtClean="0">
                <a:effectLst/>
              </a:rPr>
            </a:br>
            <a:r>
              <a:rPr lang="sr-Cyrl-RS" sz="1800" b="0" dirty="0">
                <a:effectLst/>
              </a:rPr>
              <a:t/>
            </a:r>
            <a:br>
              <a:rPr lang="sr-Cyrl-RS" sz="1800" b="0" dirty="0">
                <a:effectLst/>
              </a:rPr>
            </a:br>
            <a:r>
              <a:rPr lang="sr-Cyrl-RS" sz="1800" b="0" dirty="0" smtClean="0">
                <a:effectLst/>
              </a:rPr>
              <a:t/>
            </a:r>
            <a:br>
              <a:rPr lang="sr-Cyrl-RS" sz="1800" b="0" dirty="0" smtClean="0">
                <a:effectLst/>
              </a:rPr>
            </a:br>
            <a:r>
              <a:rPr lang="sr-Cyrl-RS" sz="1800" b="0" dirty="0">
                <a:effectLst/>
              </a:rPr>
              <a:t/>
            </a:r>
            <a:br>
              <a:rPr lang="sr-Cyrl-RS" sz="1800" b="0" dirty="0">
                <a:effectLst/>
              </a:rPr>
            </a:br>
            <a:r>
              <a:rPr lang="sr-Cyrl-RS" sz="1800" b="0" dirty="0" smtClean="0">
                <a:effectLst/>
              </a:rPr>
              <a:t/>
            </a:r>
            <a:br>
              <a:rPr lang="sr-Cyrl-RS" sz="1800" b="0" dirty="0" smtClean="0">
                <a:effectLst/>
              </a:rPr>
            </a:br>
            <a:r>
              <a:rPr lang="sr-Cyrl-RS" sz="1800" b="0" dirty="0">
                <a:effectLst/>
              </a:rPr>
              <a:t/>
            </a:r>
            <a:br>
              <a:rPr lang="sr-Cyrl-RS" sz="1800" b="0" dirty="0">
                <a:effectLst/>
              </a:rPr>
            </a:br>
            <a:r>
              <a:rPr lang="sr-Cyrl-RS" sz="1800" b="0" dirty="0" smtClean="0">
                <a:effectLst/>
              </a:rPr>
              <a:t/>
            </a:r>
            <a:br>
              <a:rPr lang="sr-Cyrl-RS" sz="1800" b="0" dirty="0" smtClean="0">
                <a:effectLst/>
              </a:rPr>
            </a:br>
            <a:r>
              <a:rPr lang="sr-Cyrl-RS" sz="1800" b="0" dirty="0">
                <a:effectLst/>
              </a:rPr>
              <a:t> </a:t>
            </a:r>
            <a:r>
              <a:rPr lang="sr-Cyrl-RS" sz="1800" b="0" dirty="0" smtClean="0">
                <a:effectLst/>
              </a:rPr>
              <a:t>       </a:t>
            </a:r>
            <a:br>
              <a:rPr lang="sr-Cyrl-RS" sz="1800" b="0" dirty="0" smtClean="0">
                <a:effectLst/>
              </a:rPr>
            </a:br>
            <a:r>
              <a:rPr lang="sr-Cyrl-RS" sz="1800" b="0" dirty="0">
                <a:effectLst/>
              </a:rPr>
              <a:t/>
            </a:r>
            <a:br>
              <a:rPr lang="sr-Cyrl-RS" sz="1800" b="0" dirty="0">
                <a:effectLst/>
              </a:rPr>
            </a:br>
            <a:r>
              <a:rPr lang="sr-Cyrl-RS" sz="1800" b="0" dirty="0" smtClean="0">
                <a:effectLst/>
              </a:rPr>
              <a:t>                       СЛАЖЕМО ЈАБУКУ (СЛАГАЛИЦА)</a:t>
            </a:r>
            <a:endParaRPr lang="en-US" sz="1800" b="0" dirty="0">
              <a:effectLst/>
            </a:endParaRPr>
          </a:p>
        </p:txBody>
      </p:sp>
      <p:pic>
        <p:nvPicPr>
          <p:cNvPr id="8" name="Content Placeholder 7" descr="274882476_370308118248542_1469669029450216278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04800"/>
            <a:ext cx="2771775" cy="4038600"/>
          </a:xfrm>
        </p:spPr>
      </p:pic>
      <p:pic>
        <p:nvPicPr>
          <p:cNvPr id="9" name="Picture 8" descr="274801336_655478988891393_1616927841949607672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0" y="1066800"/>
            <a:ext cx="2895600" cy="5638800"/>
          </a:xfrm>
          <a:prstGeom prst="rect">
            <a:avLst/>
          </a:prstGeom>
        </p:spPr>
      </p:pic>
      <p:pic>
        <p:nvPicPr>
          <p:cNvPr id="10" name="Picture 9" descr="273269853_498548705164357_2491111443281064769_n (1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9800" y="762000"/>
            <a:ext cx="2895600" cy="4953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4289"/>
    </mc:Choice>
    <mc:Fallback>
      <p:transition spd="slow" advTm="4289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228601"/>
            <a:ext cx="7765321" cy="990599"/>
          </a:xfrm>
        </p:spPr>
        <p:txBody>
          <a:bodyPr>
            <a:normAutofit/>
          </a:bodyPr>
          <a:lstStyle/>
          <a:p>
            <a:r>
              <a:rPr lang="sr-Cyrl-RS" sz="1800" b="0" dirty="0" smtClean="0">
                <a:effectLst/>
              </a:rPr>
              <a:t>ВАЈАМО</a:t>
            </a:r>
            <a:r>
              <a:rPr lang="sr-Cyrl-RS" sz="1800" dirty="0" smtClean="0"/>
              <a:t> </a:t>
            </a:r>
            <a:r>
              <a:rPr lang="sr-Cyrl-RS" sz="1800" b="0" dirty="0" smtClean="0">
                <a:effectLst/>
              </a:rPr>
              <a:t>ЈАБУКУ</a:t>
            </a:r>
            <a:r>
              <a:rPr lang="sr-Cyrl-RS" sz="1800" dirty="0" smtClean="0"/>
              <a:t> </a:t>
            </a:r>
            <a:r>
              <a:rPr lang="sr-Cyrl-RS" sz="1800" b="0" dirty="0" smtClean="0">
                <a:effectLst/>
              </a:rPr>
              <a:t>ОД</a:t>
            </a:r>
            <a:r>
              <a:rPr lang="sr-Cyrl-RS" sz="1800" b="0" dirty="0" smtClean="0"/>
              <a:t> </a:t>
            </a:r>
            <a:r>
              <a:rPr lang="sr-Cyrl-RS" sz="1800" dirty="0" smtClean="0"/>
              <a:t> </a:t>
            </a:r>
            <a:r>
              <a:rPr lang="sr-Cyrl-RS" sz="1800" b="0" dirty="0" smtClean="0">
                <a:effectLst/>
              </a:rPr>
              <a:t>ПЛАСТЕЛИНА</a:t>
            </a:r>
            <a:endParaRPr lang="en-US" sz="1800" b="0" dirty="0">
              <a:effectLst/>
            </a:endParaRPr>
          </a:p>
        </p:txBody>
      </p:sp>
      <p:pic>
        <p:nvPicPr>
          <p:cNvPr id="4" name="Content Placeholder 3" descr="274488664_323036309852260_4205027035027749626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000" y="1524000"/>
            <a:ext cx="2771775" cy="3695700"/>
          </a:xfrm>
        </p:spPr>
      </p:pic>
      <p:pic>
        <p:nvPicPr>
          <p:cNvPr id="5" name="Picture 4" descr="274849760_434000551852083_7884307463335285738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6600" y="1905000"/>
            <a:ext cx="3276600" cy="4343400"/>
          </a:xfrm>
          <a:prstGeom prst="rect">
            <a:avLst/>
          </a:prstGeom>
        </p:spPr>
      </p:pic>
      <p:pic>
        <p:nvPicPr>
          <p:cNvPr id="6" name="Picture 5" descr="274603114_340753707811711_1289572785558696260_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9400" y="1219200"/>
            <a:ext cx="2286000" cy="37338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1800" b="0" dirty="0" smtClean="0">
                <a:effectLst/>
              </a:rPr>
              <a:t/>
            </a:r>
            <a:br>
              <a:rPr lang="sr-Cyrl-RS" sz="1800" b="0" dirty="0" smtClean="0">
                <a:effectLst/>
              </a:rPr>
            </a:br>
            <a:r>
              <a:rPr lang="sr-Cyrl-RS" sz="1800" b="0" dirty="0">
                <a:effectLst/>
              </a:rPr>
              <a:t/>
            </a:r>
            <a:br>
              <a:rPr lang="sr-Cyrl-RS" sz="1800" b="0" dirty="0">
                <a:effectLst/>
              </a:rPr>
            </a:br>
            <a:r>
              <a:rPr lang="sr-Cyrl-RS" sz="1800" b="0" dirty="0" smtClean="0">
                <a:effectLst/>
              </a:rPr>
              <a:t/>
            </a:r>
            <a:br>
              <a:rPr lang="sr-Cyrl-RS" sz="1800" b="0" dirty="0" smtClean="0">
                <a:effectLst/>
              </a:rPr>
            </a:br>
            <a:r>
              <a:rPr lang="sr-Cyrl-RS" sz="1800" b="0" dirty="0">
                <a:effectLst/>
              </a:rPr>
              <a:t/>
            </a:r>
            <a:br>
              <a:rPr lang="sr-Cyrl-RS" sz="1800" b="0" dirty="0">
                <a:effectLst/>
              </a:rPr>
            </a:br>
            <a:r>
              <a:rPr lang="sr-Cyrl-RS" sz="1800" b="0" dirty="0" smtClean="0">
                <a:effectLst/>
              </a:rPr>
              <a:t/>
            </a:r>
            <a:br>
              <a:rPr lang="sr-Cyrl-RS" sz="1800" b="0" dirty="0" smtClean="0">
                <a:effectLst/>
              </a:rPr>
            </a:br>
            <a:endParaRPr lang="en-US" sz="1800" b="0" dirty="0">
              <a:effectLst/>
            </a:endParaRPr>
          </a:p>
        </p:txBody>
      </p:sp>
      <p:pic>
        <p:nvPicPr>
          <p:cNvPr id="7" name="Content Placeholder 6" descr="273476903_1717686461925883_7805962339067908459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600" y="228600"/>
            <a:ext cx="2771775" cy="3695700"/>
          </a:xfrm>
        </p:spPr>
      </p:pic>
      <p:pic>
        <p:nvPicPr>
          <p:cNvPr id="8" name="Picture 7" descr="272652771_313755420803950_7690942118365278802_n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4200" y="2743200"/>
            <a:ext cx="2667000" cy="3581400"/>
          </a:xfrm>
          <a:prstGeom prst="rect">
            <a:avLst/>
          </a:prstGeom>
        </p:spPr>
      </p:pic>
      <p:pic>
        <p:nvPicPr>
          <p:cNvPr id="9" name="Picture 8" descr="273054475_1270727866772355_4353980820443669684_n (1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7400" y="228600"/>
            <a:ext cx="3028950" cy="3581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4768"/>
    </mc:Choice>
    <mc:Fallback>
      <p:transition spd="slow" advTm="4768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37" y="-1341119"/>
            <a:ext cx="7604762" cy="3017519"/>
          </a:xfrm>
        </p:spPr>
        <p:txBody>
          <a:bodyPr>
            <a:normAutofit/>
          </a:bodyPr>
          <a:lstStyle/>
          <a:p>
            <a:r>
              <a:rPr lang="sr-Cyrl-RS" sz="1800" b="0" dirty="0" smtClean="0">
                <a:effectLst/>
              </a:rPr>
              <a:t>              </a:t>
            </a:r>
            <a:br>
              <a:rPr lang="sr-Cyrl-RS" sz="1800" b="0" dirty="0" smtClean="0">
                <a:effectLst/>
              </a:rPr>
            </a:br>
            <a:r>
              <a:rPr lang="sr-Cyrl-RS" sz="1800" b="0" dirty="0">
                <a:effectLst/>
              </a:rPr>
              <a:t/>
            </a:r>
            <a:br>
              <a:rPr lang="sr-Cyrl-RS" sz="1800" b="0" dirty="0">
                <a:effectLst/>
              </a:rPr>
            </a:br>
            <a:r>
              <a:rPr lang="sr-Cyrl-RS" sz="1800" b="0" dirty="0" smtClean="0">
                <a:effectLst/>
              </a:rPr>
              <a:t/>
            </a:r>
            <a:br>
              <a:rPr lang="sr-Cyrl-RS" sz="1800" b="0" dirty="0" smtClean="0">
                <a:effectLst/>
              </a:rPr>
            </a:br>
            <a:r>
              <a:rPr lang="sr-Cyrl-RS" sz="1800" b="0" dirty="0">
                <a:effectLst/>
              </a:rPr>
              <a:t/>
            </a:r>
            <a:br>
              <a:rPr lang="sr-Cyrl-RS" sz="1800" b="0" dirty="0">
                <a:effectLst/>
              </a:rPr>
            </a:br>
            <a:r>
              <a:rPr lang="sr-Cyrl-RS" sz="1800" b="0" dirty="0" smtClean="0">
                <a:effectLst/>
              </a:rPr>
              <a:t/>
            </a:r>
            <a:br>
              <a:rPr lang="sr-Cyrl-RS" sz="1800" b="0" dirty="0" smtClean="0">
                <a:effectLst/>
              </a:rPr>
            </a:br>
            <a:r>
              <a:rPr lang="sr-Cyrl-RS" sz="1800" b="0" dirty="0" smtClean="0">
                <a:effectLst/>
              </a:rPr>
              <a:t>ПРАВИМО СОК ОД ВОЋА</a:t>
            </a:r>
            <a:endParaRPr lang="en-US" sz="1800" b="0" dirty="0">
              <a:effectLst/>
            </a:endParaRPr>
          </a:p>
        </p:txBody>
      </p:sp>
      <p:pic>
        <p:nvPicPr>
          <p:cNvPr id="8" name="Content Placeholder 7" descr="259474232_623318768938420_2123781260755360808_n (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" y="1219200"/>
            <a:ext cx="2771775" cy="4610100"/>
          </a:xfrm>
        </p:spPr>
      </p:pic>
      <p:pic>
        <p:nvPicPr>
          <p:cNvPr id="9" name="Picture 8" descr="272923361_481405793384167_4166655972599485140_n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3600" y="228600"/>
            <a:ext cx="2895600" cy="3200400"/>
          </a:xfrm>
          <a:prstGeom prst="rect">
            <a:avLst/>
          </a:prstGeom>
        </p:spPr>
      </p:pic>
      <p:pic>
        <p:nvPicPr>
          <p:cNvPr id="10" name="Picture 9" descr="273025607_3036380306622769_7716018652970017062_n (1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8000" y="2743200"/>
            <a:ext cx="2800350" cy="3733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4744"/>
    </mc:Choice>
    <mc:Fallback>
      <p:transition spd="slow" advTm="4744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-1371600"/>
            <a:ext cx="7162800" cy="2362200"/>
          </a:xfrm>
        </p:spPr>
        <p:txBody>
          <a:bodyPr>
            <a:normAutofit/>
          </a:bodyPr>
          <a:lstStyle/>
          <a:p>
            <a:r>
              <a:rPr lang="sr-Cyrl-RS" sz="1800" b="0" dirty="0" smtClean="0">
                <a:effectLst/>
              </a:rPr>
              <a:t/>
            </a:r>
            <a:br>
              <a:rPr lang="sr-Cyrl-RS" sz="1800" b="0" dirty="0" smtClean="0">
                <a:effectLst/>
              </a:rPr>
            </a:br>
            <a:r>
              <a:rPr lang="sr-Cyrl-RS" sz="1800" b="0" dirty="0">
                <a:effectLst/>
              </a:rPr>
              <a:t/>
            </a:r>
            <a:br>
              <a:rPr lang="sr-Cyrl-RS" sz="1800" b="0" dirty="0">
                <a:effectLst/>
              </a:rPr>
            </a:br>
            <a:r>
              <a:rPr lang="sr-Cyrl-RS" sz="1800" b="0" dirty="0" smtClean="0">
                <a:effectLst/>
              </a:rPr>
              <a:t/>
            </a:r>
            <a:br>
              <a:rPr lang="sr-Cyrl-RS" sz="1800" b="0" dirty="0" smtClean="0">
                <a:effectLst/>
              </a:rPr>
            </a:br>
            <a:r>
              <a:rPr lang="sr-Cyrl-RS" sz="1800" b="0" dirty="0" smtClean="0">
                <a:effectLst/>
              </a:rPr>
              <a:t/>
            </a:r>
            <a:br>
              <a:rPr lang="sr-Cyrl-RS" sz="1800" b="0" dirty="0" smtClean="0">
                <a:effectLst/>
              </a:rPr>
            </a:br>
            <a:r>
              <a:rPr lang="sr-Cyrl-RS" sz="1800" b="0" dirty="0">
                <a:effectLst/>
              </a:rPr>
              <a:t/>
            </a:r>
            <a:br>
              <a:rPr lang="sr-Cyrl-RS" sz="1800" b="0" dirty="0">
                <a:effectLst/>
              </a:rPr>
            </a:br>
            <a:r>
              <a:rPr lang="sr-Cyrl-RS" sz="1800" b="0" dirty="0" smtClean="0">
                <a:effectLst/>
              </a:rPr>
              <a:t/>
            </a:r>
            <a:br>
              <a:rPr lang="sr-Cyrl-RS" sz="1800" b="0" dirty="0" smtClean="0">
                <a:effectLst/>
              </a:rPr>
            </a:br>
            <a:endParaRPr lang="en-US" sz="1800" b="0" dirty="0">
              <a:effectLst/>
            </a:endParaRPr>
          </a:p>
        </p:txBody>
      </p:sp>
      <p:pic>
        <p:nvPicPr>
          <p:cNvPr id="8" name="Content Placeholder 7" descr="272656090_483808836465703_6574733377783046125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5800" y="838200"/>
            <a:ext cx="3429000" cy="5562600"/>
          </a:xfrm>
        </p:spPr>
      </p:pic>
      <p:pic>
        <p:nvPicPr>
          <p:cNvPr id="9" name="Picture 8" descr="273160287_235061448825929_4927821235197474168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685800"/>
            <a:ext cx="3790950" cy="5791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4264"/>
    </mc:Choice>
    <mc:Fallback>
      <p:transition spd="slow" advTm="4264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273056851_1257542221434522_2461580753407108832_n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990600"/>
            <a:ext cx="3657600" cy="4876800"/>
          </a:xfrm>
          <a:prstGeom prst="rect">
            <a:avLst/>
          </a:prstGeom>
        </p:spPr>
      </p:pic>
      <p:pic>
        <p:nvPicPr>
          <p:cNvPr id="7" name="Picture 6" descr="272639932_1081569275966069_4398396225473793973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5800" y="381000"/>
            <a:ext cx="3771900" cy="5562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4897"/>
    </mc:Choice>
    <mc:Fallback>
      <p:transition spd="slow" advTm="4897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47" y="1122363"/>
            <a:ext cx="2362653" cy="173037"/>
          </a:xfrm>
        </p:spPr>
        <p:txBody>
          <a:bodyPr>
            <a:normAutofit fontScale="90000"/>
          </a:bodyPr>
          <a:lstStyle/>
          <a:p>
            <a:r>
              <a:rPr lang="sr-Cyrl-RS" sz="1800" b="0" dirty="0" smtClean="0">
                <a:effectLst/>
              </a:rPr>
              <a:t>                                                                           </a:t>
            </a:r>
            <a:endParaRPr lang="en-US" sz="1800" b="0" dirty="0">
              <a:effectLst/>
            </a:endParaRPr>
          </a:p>
        </p:txBody>
      </p:sp>
      <p:pic>
        <p:nvPicPr>
          <p:cNvPr id="10" name="Picture 9" descr="273470350_239115748410937_4166907095750050268_n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362200"/>
            <a:ext cx="3810000" cy="4038600"/>
          </a:xfrm>
          <a:prstGeom prst="rect">
            <a:avLst/>
          </a:prstGeom>
        </p:spPr>
      </p:pic>
      <p:pic>
        <p:nvPicPr>
          <p:cNvPr id="11" name="Picture 10" descr="273063103_1009933916538722_5860853037042390245_n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838200"/>
            <a:ext cx="3829050" cy="5105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3911"/>
    </mc:Choice>
    <mc:Fallback>
      <p:transition spd="slow" advTm="3911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272638310_1171345773400890_789611025750931574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0"/>
            <a:ext cx="3429000" cy="5410200"/>
          </a:xfrm>
          <a:prstGeom prst="rect">
            <a:avLst/>
          </a:prstGeom>
        </p:spPr>
      </p:pic>
      <p:pic>
        <p:nvPicPr>
          <p:cNvPr id="7" name="Picture 6" descr="258948210_616863829417041_5817895468706356069_n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5200" y="1066800"/>
            <a:ext cx="2743200" cy="5562600"/>
          </a:xfrm>
          <a:prstGeom prst="rect">
            <a:avLst/>
          </a:prstGeom>
        </p:spPr>
      </p:pic>
      <p:pic>
        <p:nvPicPr>
          <p:cNvPr id="8" name="Picture 7" descr="272819313_524620605484677_7188672791041812460_n (1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4600" y="1219200"/>
            <a:ext cx="2628900" cy="4648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4617"/>
    </mc:Choice>
    <mc:Fallback>
      <p:transition spd="slow" advTm="4617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152400"/>
            <a:ext cx="7924800" cy="838200"/>
          </a:xfrm>
        </p:spPr>
        <p:txBody>
          <a:bodyPr>
            <a:normAutofit/>
          </a:bodyPr>
          <a:lstStyle/>
          <a:p>
            <a:pPr algn="l"/>
            <a:r>
              <a:rPr lang="sr-Cyrl-RS" sz="1800" b="0" dirty="0" smtClean="0">
                <a:effectLst/>
              </a:rPr>
              <a:t>                                     </a:t>
            </a:r>
            <a:br>
              <a:rPr lang="sr-Cyrl-RS" sz="1800" b="0" dirty="0" smtClean="0">
                <a:effectLst/>
              </a:rPr>
            </a:br>
            <a:r>
              <a:rPr lang="sr-Cyrl-RS" sz="1800" b="0" dirty="0">
                <a:effectLst/>
              </a:rPr>
              <a:t> </a:t>
            </a:r>
            <a:r>
              <a:rPr lang="sr-Cyrl-RS" sz="1800" b="0" dirty="0" smtClean="0">
                <a:effectLst/>
              </a:rPr>
              <a:t>        </a:t>
            </a:r>
            <a:br>
              <a:rPr lang="sr-Cyrl-RS" sz="1800" b="0" dirty="0" smtClean="0">
                <a:effectLst/>
              </a:rPr>
            </a:br>
            <a:endParaRPr lang="en-US" sz="1800" b="0" dirty="0">
              <a:effectLst/>
            </a:endParaRPr>
          </a:p>
        </p:txBody>
      </p:sp>
      <p:pic>
        <p:nvPicPr>
          <p:cNvPr id="7" name="Content Placeholder 6" descr="273195193_994169801178735_2985985329531571887_n (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" y="1143000"/>
            <a:ext cx="3733800" cy="5257800"/>
          </a:xfrm>
        </p:spPr>
      </p:pic>
      <p:pic>
        <p:nvPicPr>
          <p:cNvPr id="8" name="Picture 7" descr="259110757_320246676785201_6866473700272649700_n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200" y="1066800"/>
            <a:ext cx="4114800" cy="5410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4831"/>
    </mc:Choice>
    <mc:Fallback>
      <p:transition spd="slow" advTm="4831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1"/>
            <a:ext cx="7765321" cy="1447799"/>
          </a:xfrm>
        </p:spPr>
        <p:txBody>
          <a:bodyPr>
            <a:normAutofit/>
          </a:bodyPr>
          <a:lstStyle/>
          <a:p>
            <a:r>
              <a:rPr lang="sr-Cyrl-RS" sz="1800" b="0" dirty="0" smtClean="0">
                <a:effectLst/>
              </a:rPr>
              <a:t>ПРЕПОЗНАЈ ПО ДОДИРУ</a:t>
            </a:r>
            <a:endParaRPr lang="en-US" sz="1800" b="0" dirty="0">
              <a:effectLst/>
            </a:endParaRPr>
          </a:p>
        </p:txBody>
      </p:sp>
      <p:pic>
        <p:nvPicPr>
          <p:cNvPr id="7" name="Content Placeholder 6" descr="273007199_1158121231611398_7913984945773820374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" y="1219200"/>
            <a:ext cx="3581400" cy="4800600"/>
          </a:xfrm>
        </p:spPr>
      </p:pic>
      <p:pic>
        <p:nvPicPr>
          <p:cNvPr id="8" name="Picture 7" descr="272624842_1022789581782124_5511795645779027151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3000" y="1600200"/>
            <a:ext cx="3352800" cy="4800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4097"/>
    </mc:Choice>
    <mc:Fallback>
      <p:transition spd="slow" advTm="4097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685346" y="152400"/>
            <a:ext cx="7696654" cy="56388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sr-Cyrl-RS" sz="1800" dirty="0" smtClean="0">
                <a:effectLst/>
                <a:latin typeface="+mj-lt"/>
              </a:rPr>
              <a:t>ЗИМСКЕ</a:t>
            </a:r>
            <a:r>
              <a:rPr lang="sr-Cyrl-RS" sz="1800" dirty="0" smtClean="0">
                <a:latin typeface="+mj-lt"/>
              </a:rPr>
              <a:t> </a:t>
            </a:r>
            <a:r>
              <a:rPr lang="sr-Cyrl-RS" sz="1800" dirty="0" smtClean="0">
                <a:effectLst/>
                <a:latin typeface="+mj-lt"/>
              </a:rPr>
              <a:t>ЧАРОЛИЈЕ</a:t>
            </a:r>
            <a:endParaRPr lang="en-US" sz="1800" dirty="0">
              <a:effectLst/>
              <a:latin typeface="+mj-lt"/>
            </a:endParaRPr>
          </a:p>
        </p:txBody>
      </p:sp>
      <p:pic>
        <p:nvPicPr>
          <p:cNvPr id="8" name="Picture 7" descr="273057324_652245726108946_7401568595296320705_n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152400"/>
            <a:ext cx="3048000" cy="5562600"/>
          </a:xfrm>
          <a:prstGeom prst="rect">
            <a:avLst/>
          </a:prstGeom>
        </p:spPr>
      </p:pic>
      <p:pic>
        <p:nvPicPr>
          <p:cNvPr id="10" name="Picture 9" descr="273180890_334240955287751_93282759696762369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00" y="1219200"/>
            <a:ext cx="2590800" cy="5181600"/>
          </a:xfrm>
          <a:prstGeom prst="rect">
            <a:avLst/>
          </a:prstGeom>
        </p:spPr>
      </p:pic>
      <p:pic>
        <p:nvPicPr>
          <p:cNvPr id="11" name="Picture 10" descr="269612596_1299852313829766_7801971553566225575_n (1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2200" y="304800"/>
            <a:ext cx="2743200" cy="4191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3601675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4127"/>
    </mc:Choice>
    <mc:Fallback>
      <p:transition spd="slow" advTm="4127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0800000" flipH="1" flipV="1">
            <a:off x="731066" y="1"/>
            <a:ext cx="5593534" cy="457200"/>
          </a:xfrm>
        </p:spPr>
        <p:txBody>
          <a:bodyPr>
            <a:normAutofit/>
          </a:bodyPr>
          <a:lstStyle/>
          <a:p>
            <a:pPr algn="r"/>
            <a:r>
              <a:rPr lang="sr-Cyrl-RS" sz="1800" b="0" dirty="0" smtClean="0">
                <a:effectLst/>
              </a:rPr>
              <a:t>          ПОСЕТА ПИЈАЦИ</a:t>
            </a:r>
            <a:endParaRPr lang="en-US" sz="1800" b="0" dirty="0">
              <a:effectLst/>
            </a:endParaRPr>
          </a:p>
        </p:txBody>
      </p:sp>
      <p:pic>
        <p:nvPicPr>
          <p:cNvPr id="9" name="Content Placeholder 8" descr="274462478_1211571966039431_4773133824203092848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81000"/>
            <a:ext cx="2771775" cy="3695700"/>
          </a:xfrm>
        </p:spPr>
      </p:pic>
      <p:pic>
        <p:nvPicPr>
          <p:cNvPr id="10" name="Picture 9" descr="274637991_494253822278162_6565341115201362557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914400"/>
            <a:ext cx="2705100" cy="3810000"/>
          </a:xfrm>
          <a:prstGeom prst="rect">
            <a:avLst/>
          </a:prstGeom>
        </p:spPr>
      </p:pic>
      <p:pic>
        <p:nvPicPr>
          <p:cNvPr id="11" name="Picture 10" descr="274494577_644548920152175_8933773900392017332_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1800" y="914400"/>
            <a:ext cx="3011632" cy="54102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924014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4137"/>
    </mc:Choice>
    <mc:Fallback>
      <p:transition spd="slow" advTm="4137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85347" y="76201"/>
            <a:ext cx="7765321" cy="1105463"/>
          </a:xfrm>
        </p:spPr>
        <p:txBody>
          <a:bodyPr>
            <a:normAutofit/>
          </a:bodyPr>
          <a:lstStyle/>
          <a:p>
            <a:r>
              <a:rPr lang="sr-Cyrl-RS" sz="18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ДРУЖЕЊЕ СА ПРЕДШКОЛЦИМА                                                                  </a:t>
            </a:r>
            <a:endParaRPr lang="en-US" sz="1800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Content Placeholder 7" descr="274856870_496047331915189_2837496087395429766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4801" y="1110282"/>
            <a:ext cx="3733800" cy="5442918"/>
          </a:xfrm>
        </p:spPr>
      </p:pic>
      <p:pic>
        <p:nvPicPr>
          <p:cNvPr id="9" name="Picture 8" descr="274478013_297342755897225_4799401310478714326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914400"/>
            <a:ext cx="4191000" cy="56388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541894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4327"/>
    </mc:Choice>
    <mc:Fallback>
      <p:transition spd="slow" advTm="4327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Times New Roman-Arial">
      <a:maj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Damask" id="{F9A299A0-33D0-4E0F-9F3F-7163E3744208}" vid="{746EEEEA-FB6A-406B-B510-531588D5481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Damask</Template>
  <TotalTime>321</TotalTime>
  <Words>29</Words>
  <Application>Microsoft Office PowerPoint</Application>
  <PresentationFormat>On-screen Show (4:3)</PresentationFormat>
  <Paragraphs>18</Paragraphs>
  <Slides>18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Damask</vt:lpstr>
      <vt:lpstr>ЖИВИМО И УЧИМО  ЗАЈЕДНО   “ВРТЕШКА”   ВЕЛИКИ ШИЉЕГОВАЦ</vt:lpstr>
      <vt:lpstr>ОВАКО ЈЕ СВЕ ПОЧЕЛО </vt:lpstr>
      <vt:lpstr>   КОЛАЖ ЈАБУКЕ</vt:lpstr>
      <vt:lpstr>       </vt:lpstr>
      <vt:lpstr>  </vt:lpstr>
      <vt:lpstr>                                          СЛАЖЕМО ЈАБУКУ (СЛАГАЛИЦА)</vt:lpstr>
      <vt:lpstr>ВАЈАМО ЈАБУКУ ОД  ПЛАСТЕЛИНА</vt:lpstr>
      <vt:lpstr>     </vt:lpstr>
      <vt:lpstr>                   ПРАВИМО СОК ОД ВОЋА</vt:lpstr>
      <vt:lpstr>      </vt:lpstr>
      <vt:lpstr>Slide 11</vt:lpstr>
      <vt:lpstr>                                                                           </vt:lpstr>
      <vt:lpstr>Slide 13</vt:lpstr>
      <vt:lpstr>                                                </vt:lpstr>
      <vt:lpstr>ПРЕПОЗНАЈ ПО ДОДИРУ</vt:lpstr>
      <vt:lpstr>Slide 16</vt:lpstr>
      <vt:lpstr>          ПОСЕТА ПИЈАЦИ</vt:lpstr>
      <vt:lpstr>ДРУЖЕЊЕ СА ПРЕДШКОЛЦИМА                                                               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ЖИВИМО И УЧИМО ЗАЈЕДНО “ВРТЕШКА” ВЕЛИКИ ШИЉЕГОВАЦ</dc:title>
  <dc:creator>Veliki Šiljegovac</dc:creator>
  <cp:lastModifiedBy>ASUS</cp:lastModifiedBy>
  <cp:revision>43</cp:revision>
  <dcterms:created xsi:type="dcterms:W3CDTF">2021-04-13T06:00:44Z</dcterms:created>
  <dcterms:modified xsi:type="dcterms:W3CDTF">2022-03-02T12:47:10Z</dcterms:modified>
</cp:coreProperties>
</file>