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257" r:id="rId3"/>
    <p:sldId id="260" r:id="rId4"/>
    <p:sldId id="259" r:id="rId5"/>
    <p:sldId id="264" r:id="rId6"/>
    <p:sldId id="274" r:id="rId7"/>
    <p:sldId id="275" r:id="rId8"/>
    <p:sldId id="277" r:id="rId9"/>
    <p:sldId id="278" r:id="rId10"/>
    <p:sldId id="279" r:id="rId11"/>
    <p:sldId id="281" r:id="rId12"/>
    <p:sldId id="284" r:id="rId13"/>
    <p:sldId id="282" r:id="rId14"/>
    <p:sldId id="283" r:id="rId15"/>
    <p:sldId id="271" r:id="rId16"/>
    <p:sldId id="263"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300"/>
    <a:srgbClr val="00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90" d="100"/>
          <a:sy n="90" d="100"/>
        </p:scale>
        <p:origin x="-594" y="6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9" name="Subtitle 8"/>
          <p:cNvSpPr>
            <a:spLocks noGrp="1"/>
          </p:cNvSpPr>
          <p:nvPr>
            <p:ph type="subTitle" idx="1"/>
          </p:nvPr>
        </p:nvSpPr>
        <p:spPr>
          <a:xfrm>
            <a:off x="457200" y="3699804"/>
            <a:ext cx="8305800" cy="1143000"/>
          </a:xfrm>
        </p:spPr>
        <p:txBody>
          <a:bodyPr>
            <a:noAutofit/>
          </a:bodyPr>
          <a:lstStyle>
            <a:lvl1pPr marL="0" indent="0" algn="ctr">
              <a:buNone/>
              <a:defRPr sz="2200" spc="10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Title 27"/>
          <p:cNvSpPr>
            <a:spLocks noGrp="1"/>
          </p:cNvSpPr>
          <p:nvPr>
            <p:ph type="ctrTitle"/>
          </p:nvPr>
        </p:nvSpPr>
        <p:spPr>
          <a:xfrm>
            <a:off x="457200" y="1433732"/>
            <a:ext cx="8305800" cy="1981200"/>
          </a:xfrm>
          <a:ln w="6350" cap="rnd">
            <a:noFill/>
          </a:ln>
        </p:spPr>
        <p:txBody>
          <a:bodyPr anchor="b" anchorCtr="0">
            <a:noAutofit/>
          </a:bodyPr>
          <a:lstStyle>
            <a:lvl1pPr algn="ctr">
              <a:defRPr lang="en-US" sz="4800" b="0" dirty="0">
                <a:ln w="3200">
                  <a:solidFill>
                    <a:schemeClr val="bg2">
                      <a:shade val="75000"/>
                      <a:alpha val="25000"/>
                    </a:schemeClr>
                  </a:solidFill>
                  <a:prstDash val="solid"/>
                  <a:round/>
                </a:ln>
                <a:solidFill>
                  <a:srgbClr val="F9F9F9"/>
                </a:solidFill>
                <a:effectLst>
                  <a:innerShdw blurRad="50800" dist="25400" dir="13500000">
                    <a:srgbClr val="000000">
                      <a:alpha val="70000"/>
                    </a:srgbClr>
                  </a:innerShdw>
                </a:effectLst>
              </a:defRPr>
            </a:lvl1pPr>
          </a:lstStyle>
          <a:p>
            <a:r>
              <a:rPr kumimoji="0" lang="en-US" smtClean="0"/>
              <a:t>Click to edit Master title style</a:t>
            </a:r>
            <a:endParaRPr kumimoji="0" lang="en-US"/>
          </a:p>
        </p:txBody>
      </p:sp>
      <p:cxnSp>
        <p:nvCxnSpPr>
          <p:cNvPr id="8" name="Straight Connector 7"/>
          <p:cNvCxnSpPr/>
          <p:nvPr/>
        </p:nvCxnSpPr>
        <p:spPr>
          <a:xfrm>
            <a:off x="1463626" y="3550126"/>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4708574" y="3550126"/>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
        <p:nvSpPr>
          <p:cNvPr id="14" name="Oval 13"/>
          <p:cNvSpPr/>
          <p:nvPr/>
        </p:nvSpPr>
        <p:spPr>
          <a:xfrm>
            <a:off x="4540348" y="3526302"/>
            <a:ext cx="45720" cy="45720"/>
          </a:xfrm>
          <a:prstGeom prst="ellipse">
            <a:avLst/>
          </a:prstGeom>
          <a:effectLst>
            <a:outerShdw blurRad="31750" dir="2700000" algn="tl" rotWithShape="0">
              <a:srgbClr val="000000">
                <a:alpha val="55000"/>
              </a:srgbClr>
            </a:outerShdw>
          </a:effectLst>
        </p:spPr>
        <p:style>
          <a:lnRef idx="2">
            <a:schemeClr val="accent2"/>
          </a:lnRef>
          <a:fillRef idx="1">
            <a:schemeClr val="accent2"/>
          </a:fillRef>
          <a:effectRef idx="0">
            <a:schemeClr val="accent2"/>
          </a:effectRef>
          <a:fontRef idx="minor">
            <a:schemeClr val="lt1"/>
          </a:fontRef>
        </p:style>
        <p:txBody>
          <a:bodyPr rtlCol="0" anchor="ctr"/>
          <a:lstStyle/>
          <a:p>
            <a:pPr algn="ctr" eaLnBrk="1" latinLnBrk="0" hangingPunct="1"/>
            <a:endParaRPr kumimoji="0" lang="en-US"/>
          </a:p>
        </p:txBody>
      </p:sp>
      <p:sp>
        <p:nvSpPr>
          <p:cNvPr id="15" name="Date Placeholder 14"/>
          <p:cNvSpPr>
            <a:spLocks noGrp="1"/>
          </p:cNvSpPr>
          <p:nvPr>
            <p:ph type="dt" sz="half" idx="10"/>
          </p:nvPr>
        </p:nvSpPr>
        <p:spPr/>
        <p:txBody>
          <a:bodyPr/>
          <a:lstStyle/>
          <a:p>
            <a:fld id="{3B1F9200-6284-485B-B205-5660DCD04B93}" type="datetimeFigureOut">
              <a:rPr lang="en-US" smtClean="0"/>
              <a:pPr/>
              <a:t>11/14/2016</a:t>
            </a:fld>
            <a:endParaRPr lang="en-US"/>
          </a:p>
        </p:txBody>
      </p:sp>
      <p:sp>
        <p:nvSpPr>
          <p:cNvPr id="16" name="Slide Number Placeholder 15"/>
          <p:cNvSpPr>
            <a:spLocks noGrp="1"/>
          </p:cNvSpPr>
          <p:nvPr>
            <p:ph type="sldNum" sz="quarter" idx="11"/>
          </p:nvPr>
        </p:nvSpPr>
        <p:spPr/>
        <p:txBody>
          <a:bodyPr/>
          <a:lstStyle/>
          <a:p>
            <a:fld id="{FB6C96C2-8D2C-42FB-BAE2-B36983BD305D}" type="slidenum">
              <a:rPr lang="en-US" smtClean="0"/>
              <a:pPr/>
              <a:t>‹#›</a:t>
            </a:fld>
            <a:endParaRPr lang="en-US"/>
          </a:p>
        </p:txBody>
      </p:sp>
      <p:sp>
        <p:nvSpPr>
          <p:cNvPr id="17" name="Footer Placeholder 16"/>
          <p:cNvSpPr>
            <a:spLocks noGrp="1"/>
          </p:cNvSpPr>
          <p:nvPr>
            <p:ph type="ftr" sz="quarter" idx="12"/>
          </p:nvPr>
        </p:nvSpPr>
        <p:spPr/>
        <p:txBody>
          <a:bodyPr/>
          <a:lstStyle/>
          <a:p>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9" name="Content Placeholder 8"/>
          <p:cNvSpPr>
            <a:spLocks noGrp="1"/>
          </p:cNvSpPr>
          <p:nvPr>
            <p:ph idx="1"/>
          </p:nvPr>
        </p:nvSpPr>
        <p:spPr>
          <a:xfrm>
            <a:off x="457200" y="1524000"/>
            <a:ext cx="8229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4" name="Date Placeholder 13"/>
          <p:cNvSpPr>
            <a:spLocks noGrp="1"/>
          </p:cNvSpPr>
          <p:nvPr>
            <p:ph type="dt" sz="half" idx="14"/>
          </p:nvPr>
        </p:nvSpPr>
        <p:spPr/>
        <p:txBody>
          <a:bodyPr/>
          <a:lstStyle/>
          <a:p>
            <a:fld id="{3B1F9200-6284-485B-B205-5660DCD04B93}" type="datetimeFigureOut">
              <a:rPr lang="en-US" smtClean="0"/>
              <a:pPr/>
              <a:t>11/14/2016</a:t>
            </a:fld>
            <a:endParaRPr lang="en-US"/>
          </a:p>
        </p:txBody>
      </p:sp>
      <p:sp>
        <p:nvSpPr>
          <p:cNvPr id="15" name="Slide Number Placeholder 14"/>
          <p:cNvSpPr>
            <a:spLocks noGrp="1"/>
          </p:cNvSpPr>
          <p:nvPr>
            <p:ph type="sldNum" sz="quarter" idx="15"/>
          </p:nvPr>
        </p:nvSpPr>
        <p:spPr/>
        <p:txBody>
          <a:bodyPr/>
          <a:lstStyle>
            <a:lvl1pPr algn="ctr">
              <a:defRPr/>
            </a:lvl1pPr>
          </a:lstStyle>
          <a:p>
            <a:fld id="{FB6C96C2-8D2C-42FB-BAE2-B36983BD305D}" type="slidenum">
              <a:rPr lang="en-US" smtClean="0"/>
              <a:pPr/>
              <a:t>‹#›</a:t>
            </a:fld>
            <a:endParaRPr lang="en-US"/>
          </a:p>
        </p:txBody>
      </p:sp>
      <p:sp>
        <p:nvSpPr>
          <p:cNvPr id="16" name="Footer Placeholder 15"/>
          <p:cNvSpPr>
            <a:spLocks noGrp="1"/>
          </p:cNvSpPr>
          <p:nvPr>
            <p:ph type="ftr" sz="quarter" idx="16"/>
          </p:nvPr>
        </p:nvSpPr>
        <p:spPr/>
        <p:txBody>
          <a:bodyPr/>
          <a:lstStyle/>
          <a:p>
            <a:endParaRPr lang="en-US"/>
          </a:p>
        </p:txBody>
      </p:sp>
      <p:sp>
        <p:nvSpPr>
          <p:cNvPr id="17" name="Title 16"/>
          <p:cNvSpPr>
            <a:spLocks noGrp="1"/>
          </p:cNvSpPr>
          <p:nvPr>
            <p:ph type="title"/>
          </p:nvPr>
        </p:nvSpPr>
        <p:spPr/>
        <p:txBody>
          <a:bodyPr rtlCol="0" anchor="b" anchorCtr="0"/>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3B1F9200-6284-485B-B205-5660DCD04B93}" type="datetimeFigureOut">
              <a:rPr lang="en-US" smtClean="0"/>
              <a:pPr/>
              <a:t>11/14/2016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B6C96C2-8D2C-42FB-BAE2-B36983BD305D}" type="slidenum">
              <a:rPr lang="en-US" smtClean="0"/>
              <a:pPr/>
              <a:t>‹#›</a:t>
            </a:fld>
            <a:endParaRPr lang="en-US"/>
          </a:p>
        </p:txBody>
      </p:sp>
      <p:sp>
        <p:nvSpPr>
          <p:cNvPr id="2" name="Title 1"/>
          <p:cNvSpPr>
            <a:spLocks noGrp="1"/>
          </p:cNvSpPr>
          <p:nvPr>
            <p:ph type="title"/>
          </p:nvPr>
        </p:nvSpPr>
        <p:spPr>
          <a:xfrm>
            <a:off x="685800" y="3505200"/>
            <a:ext cx="7924800" cy="1371600"/>
          </a:xfrm>
        </p:spPr>
        <p:txBody>
          <a:bodyPr>
            <a:noAutofit/>
          </a:bodyPr>
          <a:lstStyle>
            <a:lvl1pPr algn="l" rtl="0">
              <a:spcBef>
                <a:spcPct val="0"/>
              </a:spcBef>
              <a:buNone/>
              <a:defRPr lang="en-US" sz="4800" b="0" dirty="0">
                <a:ln w="3200">
                  <a:solidFill>
                    <a:schemeClr val="bg2">
                      <a:shade val="25000"/>
                      <a:alpha val="25000"/>
                    </a:schemeClr>
                  </a:solidFill>
                  <a:prstDash val="solid"/>
                  <a:round/>
                </a:ln>
                <a:solidFill>
                  <a:srgbClr val="F9F9F9"/>
                </a:solidFill>
                <a:effectLst>
                  <a:innerShdw blurRad="38100" dist="25400" dir="13500000">
                    <a:prstClr val="black">
                      <a:alpha val="70000"/>
                    </a:prstClr>
                  </a:innerShdw>
                </a:effectLst>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685800" y="4958864"/>
            <a:ext cx="7924800" cy="984736"/>
          </a:xfrm>
        </p:spPr>
        <p:txBody>
          <a:bodyPr anchor="t"/>
          <a:lstStyle>
            <a:lvl1pPr marL="0" indent="0">
              <a:buNone/>
              <a:defRPr sz="2000" spc="10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cxnSp>
        <p:nvCxnSpPr>
          <p:cNvPr id="7" name="Straight Connector 6"/>
          <p:cNvCxnSpPr/>
          <p:nvPr/>
        </p:nvCxnSpPr>
        <p:spPr>
          <a:xfrm>
            <a:off x="685800" y="4916992"/>
            <a:ext cx="7924800" cy="4301"/>
          </a:xfrm>
          <a:prstGeom prst="line">
            <a:avLst/>
          </a:prstGeom>
          <a:noFill/>
          <a:ln w="9525" cap="flat" cmpd="sng" algn="ctr">
            <a:solidFill>
              <a:srgbClr val="E9E9E8"/>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3B1F9200-6284-485B-B205-5660DCD04B93}" type="datetimeFigureOut">
              <a:rPr lang="en-US" smtClean="0"/>
              <a:pPr/>
              <a:t>11/14/2016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B6C96C2-8D2C-42FB-BAE2-B36983BD305D}" type="slidenum">
              <a:rPr lang="en-US" smtClean="0"/>
              <a:pPr/>
              <a:t>‹#›</a:t>
            </a:fld>
            <a:endParaRPr lang="en-US"/>
          </a:p>
        </p:txBody>
      </p:sp>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11" name="Content Placeholder 10"/>
          <p:cNvSpPr>
            <a:spLocks noGrp="1"/>
          </p:cNvSpPr>
          <p:nvPr>
            <p:ph sz="half" idx="1"/>
          </p:nvPr>
        </p:nvSpPr>
        <p:spPr>
          <a:xfrm>
            <a:off x="457200" y="1524000"/>
            <a:ext cx="4059936"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2"/>
          </p:nvPr>
        </p:nvSpPr>
        <p:spPr>
          <a:xfrm>
            <a:off x="4648200" y="1524000"/>
            <a:ext cx="4059936"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9" name="Slide Number Placeholder 8"/>
          <p:cNvSpPr>
            <a:spLocks noGrp="1"/>
          </p:cNvSpPr>
          <p:nvPr>
            <p:ph type="sldNum" sz="quarter" idx="12"/>
          </p:nvPr>
        </p:nvSpPr>
        <p:spPr/>
        <p:txBody>
          <a:bodyPr/>
          <a:lstStyle/>
          <a:p>
            <a:fld id="{FB6C96C2-8D2C-42FB-BAE2-B36983BD305D}" type="slidenum">
              <a:rPr lang="en-US" smtClean="0"/>
              <a:pPr/>
              <a:t>‹#›</a:t>
            </a:fld>
            <a:endParaRPr lang="en-US"/>
          </a:p>
        </p:txBody>
      </p:sp>
      <p:sp>
        <p:nvSpPr>
          <p:cNvPr id="8" name="Footer Placeholder 7"/>
          <p:cNvSpPr>
            <a:spLocks noGrp="1"/>
          </p:cNvSpPr>
          <p:nvPr>
            <p:ph type="ftr" sz="quarter" idx="11"/>
          </p:nvPr>
        </p:nvSpPr>
        <p:spPr/>
        <p:txBody>
          <a:bodyPr/>
          <a:lstStyle/>
          <a:p>
            <a:endParaRPr lang="en-US"/>
          </a:p>
        </p:txBody>
      </p:sp>
      <p:sp>
        <p:nvSpPr>
          <p:cNvPr id="7" name="Date Placeholder 6"/>
          <p:cNvSpPr>
            <a:spLocks noGrp="1"/>
          </p:cNvSpPr>
          <p:nvPr>
            <p:ph type="dt" sz="half" idx="10"/>
          </p:nvPr>
        </p:nvSpPr>
        <p:spPr/>
        <p:txBody>
          <a:bodyPr/>
          <a:lstStyle/>
          <a:p>
            <a:fld id="{3B1F9200-6284-485B-B205-5660DCD04B93}" type="datetimeFigureOut">
              <a:rPr lang="en-US" smtClean="0"/>
              <a:pPr/>
              <a:t>11/14/2016</a:t>
            </a:fld>
            <a:endParaRPr lang="en-US"/>
          </a:p>
        </p:txBody>
      </p:sp>
      <p:sp>
        <p:nvSpPr>
          <p:cNvPr id="3" name="Text Placeholder 2"/>
          <p:cNvSpPr>
            <a:spLocks noGrp="1"/>
          </p:cNvSpPr>
          <p:nvPr>
            <p:ph type="body" idx="1"/>
          </p:nvPr>
        </p:nvSpPr>
        <p:spPr>
          <a:xfrm>
            <a:off x="457200" y="1399593"/>
            <a:ext cx="4040188" cy="762000"/>
          </a:xfrm>
          <a:noFill/>
          <a:ln w="25400" cap="rnd" cmpd="sng" algn="ctr">
            <a:noFill/>
            <a:prstDash val="solid"/>
          </a:ln>
          <a:effectLst>
            <a:softEdge rad="63500"/>
          </a:effectLst>
          <a:sp3d prstMaterial="fla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ts val="0"/>
              </a:spcBef>
              <a:buNone/>
              <a:defRPr sz="2600" b="1">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32" name="Content Placeholder 31"/>
          <p:cNvSpPr>
            <a:spLocks noGrp="1"/>
          </p:cNvSpPr>
          <p:nvPr>
            <p:ph sz="half" idx="2"/>
          </p:nvPr>
        </p:nvSpPr>
        <p:spPr>
          <a:xfrm>
            <a:off x="457200" y="2201896"/>
            <a:ext cx="4038600" cy="391363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34" name="Content Placeholder 33"/>
          <p:cNvSpPr>
            <a:spLocks noGrp="1"/>
          </p:cNvSpPr>
          <p:nvPr>
            <p:ph sz="quarter" idx="4"/>
          </p:nvPr>
        </p:nvSpPr>
        <p:spPr>
          <a:xfrm>
            <a:off x="4649788" y="2201896"/>
            <a:ext cx="4038600" cy="391363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 name="Title 1"/>
          <p:cNvSpPr>
            <a:spLocks noGrp="1"/>
          </p:cNvSpPr>
          <p:nvPr>
            <p:ph type="title"/>
          </p:nvPr>
        </p:nvSpPr>
        <p:spPr>
          <a:xfrm>
            <a:off x="457200" y="155448"/>
            <a:ext cx="8229600" cy="1143000"/>
          </a:xfrm>
        </p:spPr>
        <p:txBody>
          <a:bodyPr anchor="b" anchorCtr="0"/>
          <a:lstStyle>
            <a:lvl1pPr>
              <a:defRPr/>
            </a:lvl1pPr>
          </a:lstStyle>
          <a:p>
            <a:r>
              <a:rPr kumimoji="0" lang="en-US" smtClean="0"/>
              <a:t>Click to edit Master title style</a:t>
            </a:r>
            <a:endParaRPr kumimoji="0" lang="en-US"/>
          </a:p>
        </p:txBody>
      </p:sp>
      <p:sp>
        <p:nvSpPr>
          <p:cNvPr id="12" name="Text Placeholder 11"/>
          <p:cNvSpPr>
            <a:spLocks noGrp="1"/>
          </p:cNvSpPr>
          <p:nvPr>
            <p:ph type="body" idx="3"/>
          </p:nvPr>
        </p:nvSpPr>
        <p:spPr>
          <a:xfrm>
            <a:off x="4648200" y="1399593"/>
            <a:ext cx="4040188" cy="762000"/>
          </a:xfrm>
          <a:noFill/>
          <a:ln w="25400" cap="rnd" cmpd="sng" algn="ctr">
            <a:noFill/>
            <a:prstDash val="solid"/>
          </a:ln>
          <a:effectLst>
            <a:softEdge rad="63500"/>
          </a:effectLs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ts val="0"/>
              </a:spcBef>
              <a:buNone/>
              <a:defRPr sz="2600" b="1" baseline="0">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cxnSp>
        <p:nvCxnSpPr>
          <p:cNvPr id="10" name="Straight Connector 9"/>
          <p:cNvCxnSpPr/>
          <p:nvPr/>
        </p:nvCxnSpPr>
        <p:spPr>
          <a:xfrm>
            <a:off x="562945" y="2180219"/>
            <a:ext cx="3749040" cy="1588"/>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4754880" y="2180219"/>
            <a:ext cx="3749040" cy="1588"/>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3B1F9200-6284-485B-B205-5660DCD04B93}" type="datetimeFigureOut">
              <a:rPr lang="en-US" smtClean="0"/>
              <a:pPr/>
              <a:t>11/14/2016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B6C96C2-8D2C-42FB-BAE2-B36983BD305D}" type="slidenum">
              <a:rPr lang="en-US" smtClean="0"/>
              <a:pPr/>
              <a:t>‹#›</a:t>
            </a:fld>
            <a:endParaRPr lang="en-US"/>
          </a:p>
        </p:txBody>
      </p:sp>
      <p:sp>
        <p:nvSpPr>
          <p:cNvPr id="2" name="Title 1"/>
          <p:cNvSpPr>
            <a:spLocks noGrp="1"/>
          </p:cNvSpPr>
          <p:nvPr>
            <p:ph type="title"/>
          </p:nvPr>
        </p:nvSpPr>
        <p:spPr/>
        <p:txBody>
          <a:bodyPr/>
          <a:lstStyle/>
          <a:p>
            <a:r>
              <a:rPr kumimoji="0" lang="en-US" smtClean="0"/>
              <a:t>Click to edit Master title style</a:t>
            </a:r>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B1F9200-6284-485B-B205-5660DCD04B93}" type="datetimeFigureOut">
              <a:rPr lang="en-US" smtClean="0"/>
              <a:pPr/>
              <a:t>11/14/2016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B6C96C2-8D2C-42FB-BAE2-B36983BD305D}"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9" name="Content Placeholder 28"/>
          <p:cNvSpPr>
            <a:spLocks noGrp="1"/>
          </p:cNvSpPr>
          <p:nvPr>
            <p:ph sz="quarter" idx="1"/>
          </p:nvPr>
        </p:nvSpPr>
        <p:spPr>
          <a:xfrm>
            <a:off x="457200" y="457200"/>
            <a:ext cx="6248400" cy="5715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3" name="Text Placeholder 2"/>
          <p:cNvSpPr>
            <a:spLocks noGrp="1"/>
          </p:cNvSpPr>
          <p:nvPr>
            <p:ph type="body" idx="2"/>
          </p:nvPr>
        </p:nvSpPr>
        <p:spPr>
          <a:xfrm>
            <a:off x="6781800" y="1600200"/>
            <a:ext cx="1984248" cy="3733800"/>
          </a:xfrm>
        </p:spPr>
        <p:txBody>
          <a:bodyPr tIns="45720" bIns="45720" anchor="t" anchorCtr="0"/>
          <a:lstStyle>
            <a:lvl1pPr marL="0" indent="0">
              <a:lnSpc>
                <a:spcPct val="1250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31" name="Title 30"/>
          <p:cNvSpPr>
            <a:spLocks noGrp="1"/>
          </p:cNvSpPr>
          <p:nvPr>
            <p:ph type="title"/>
          </p:nvPr>
        </p:nvSpPr>
        <p:spPr>
          <a:xfrm>
            <a:off x="6781800" y="457200"/>
            <a:ext cx="1981200" cy="10668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en-US" smtClean="0"/>
              <a:t>Click to edit Master title style</a:t>
            </a:r>
            <a:endParaRPr kumimoji="0" lang="en-US"/>
          </a:p>
        </p:txBody>
      </p:sp>
      <p:sp>
        <p:nvSpPr>
          <p:cNvPr id="8" name="Date Placeholder 7"/>
          <p:cNvSpPr>
            <a:spLocks noGrp="1"/>
          </p:cNvSpPr>
          <p:nvPr>
            <p:ph type="dt" sz="half" idx="14"/>
          </p:nvPr>
        </p:nvSpPr>
        <p:spPr/>
        <p:txBody>
          <a:bodyPr/>
          <a:lstStyle/>
          <a:p>
            <a:fld id="{3B1F9200-6284-485B-B205-5660DCD04B93}" type="datetimeFigureOut">
              <a:rPr lang="en-US" smtClean="0"/>
              <a:pPr/>
              <a:t>11/14/2016</a:t>
            </a:fld>
            <a:endParaRPr lang="en-US"/>
          </a:p>
        </p:txBody>
      </p:sp>
      <p:sp>
        <p:nvSpPr>
          <p:cNvPr id="9" name="Slide Number Placeholder 8"/>
          <p:cNvSpPr>
            <a:spLocks noGrp="1"/>
          </p:cNvSpPr>
          <p:nvPr>
            <p:ph type="sldNum" sz="quarter" idx="15"/>
          </p:nvPr>
        </p:nvSpPr>
        <p:spPr/>
        <p:txBody>
          <a:bodyPr/>
          <a:lstStyle/>
          <a:p>
            <a:fld id="{FB6C96C2-8D2C-42FB-BAE2-B36983BD305D}" type="slidenum">
              <a:rPr lang="en-US" smtClean="0"/>
              <a:pPr/>
              <a:t>‹#›</a:t>
            </a:fld>
            <a:endParaRPr lang="en-US"/>
          </a:p>
        </p:txBody>
      </p:sp>
      <p:sp>
        <p:nvSpPr>
          <p:cNvPr id="10" name="Footer Placeholder 9"/>
          <p:cNvSpPr>
            <a:spLocks noGrp="1"/>
          </p:cNvSpPr>
          <p:nvPr>
            <p:ph type="ftr" sz="quarter" idx="16"/>
          </p:nvPr>
        </p:nvSpPr>
        <p:spPr/>
        <p:txBody>
          <a:bodyPr/>
          <a:lstStyle/>
          <a:p>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629400" y="457200"/>
            <a:ext cx="2057400" cy="10668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457200" y="457200"/>
            <a:ext cx="6019800" cy="5562600"/>
          </a:xfrm>
          <a:solidFill>
            <a:schemeClr val="tx2">
              <a:tint val="40000"/>
            </a:schemeClr>
          </a:solidFill>
          <a:effectLst>
            <a:outerShdw blurRad="88900" sx="103000" sy="103000" algn="ctr" rotWithShape="0">
              <a:prstClr val="black">
                <a:alpha val="32000"/>
              </a:prstClr>
            </a:outerShdw>
            <a:softEdge rad="127000"/>
          </a:effectLst>
        </p:spPr>
        <p:txBody>
          <a:bodyPr/>
          <a:lstStyle>
            <a:lvl1pPr marL="0" indent="0">
              <a:buNone/>
              <a:defRPr sz="3200">
                <a:solidFill>
                  <a:schemeClr val="bg1"/>
                </a:solidFill>
              </a:defRPr>
            </a:lvl1pPr>
          </a:lstStyle>
          <a:p>
            <a:r>
              <a:rPr kumimoji="0" lang="en-US" smtClean="0"/>
              <a:t>Click icon to add picture</a:t>
            </a:r>
            <a:endParaRPr kumimoji="0" lang="en-US"/>
          </a:p>
        </p:txBody>
      </p:sp>
      <p:sp>
        <p:nvSpPr>
          <p:cNvPr id="4" name="Text Placeholder 3"/>
          <p:cNvSpPr>
            <a:spLocks noGrp="1"/>
          </p:cNvSpPr>
          <p:nvPr>
            <p:ph type="body" sz="half" idx="2"/>
          </p:nvPr>
        </p:nvSpPr>
        <p:spPr>
          <a:xfrm>
            <a:off x="6629400" y="1600200"/>
            <a:ext cx="2057400" cy="4419600"/>
          </a:xfrm>
        </p:spPr>
        <p:txBody>
          <a:bodyPr anchor="t" anchorCtr="0"/>
          <a:lstStyle>
            <a:lvl1pPr marL="0" indent="0">
              <a:lnSpc>
                <a:spcPct val="125000"/>
              </a:lnSpc>
              <a:spcAft>
                <a:spcPts val="1000"/>
              </a:spcAft>
              <a:buFontTx/>
              <a:buNone/>
              <a:defRPr sz="1600" b="0">
                <a:solidFill>
                  <a:schemeClr val="tx2"/>
                </a:solidFill>
              </a:defRPr>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8" name="Date Placeholder 7"/>
          <p:cNvSpPr>
            <a:spLocks noGrp="1"/>
          </p:cNvSpPr>
          <p:nvPr>
            <p:ph type="dt" sz="half" idx="10"/>
          </p:nvPr>
        </p:nvSpPr>
        <p:spPr/>
        <p:txBody>
          <a:bodyPr/>
          <a:lstStyle/>
          <a:p>
            <a:fld id="{3B1F9200-6284-485B-B205-5660DCD04B93}" type="datetimeFigureOut">
              <a:rPr lang="en-US" smtClean="0"/>
              <a:pPr/>
              <a:t>11/14/2016</a:t>
            </a:fld>
            <a:endParaRPr lang="en-US"/>
          </a:p>
        </p:txBody>
      </p:sp>
      <p:sp>
        <p:nvSpPr>
          <p:cNvPr id="9" name="Slide Number Placeholder 8"/>
          <p:cNvSpPr>
            <a:spLocks noGrp="1"/>
          </p:cNvSpPr>
          <p:nvPr>
            <p:ph type="sldNum" sz="quarter" idx="11"/>
          </p:nvPr>
        </p:nvSpPr>
        <p:spPr/>
        <p:txBody>
          <a:bodyPr/>
          <a:lstStyle/>
          <a:p>
            <a:fld id="{FB6C96C2-8D2C-42FB-BAE2-B36983BD305D}" type="slidenum">
              <a:rPr lang="en-US" smtClean="0"/>
              <a:pPr/>
              <a:t>‹#›</a:t>
            </a:fld>
            <a:endParaRPr lang="en-US"/>
          </a:p>
        </p:txBody>
      </p:sp>
      <p:sp>
        <p:nvSpPr>
          <p:cNvPr id="10" name="Footer Placeholder 9"/>
          <p:cNvSpPr>
            <a:spLocks noGrp="1"/>
          </p:cNvSpPr>
          <p:nvPr>
            <p:ph type="ftr" sz="quarter" idx="12"/>
          </p:nvPr>
        </p:nvSpPr>
        <p:spPr/>
        <p:txBody>
          <a:bodyPr/>
          <a:lstStyle/>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B1F9200-6284-485B-B205-5660DCD04B93}" type="datetimeFigureOut">
              <a:rPr lang="en-US" smtClean="0"/>
              <a:pPr/>
              <a:t>11/14/2016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B6C96C2-8D2C-42FB-BAE2-B36983BD305D}"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B1F9200-6284-485B-B205-5660DCD04B93}" type="datetimeFigureOut">
              <a:rPr lang="en-US" smtClean="0"/>
              <a:pPr/>
              <a:t>11/14/2016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B6C96C2-8D2C-42FB-BAE2-B36983BD305D}"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9" name="Text Placeholder 8"/>
          <p:cNvSpPr>
            <a:spLocks noGrp="1"/>
          </p:cNvSpPr>
          <p:nvPr>
            <p:ph type="body" idx="1"/>
          </p:nvPr>
        </p:nvSpPr>
        <p:spPr>
          <a:xfrm>
            <a:off x="457200" y="1447800"/>
            <a:ext cx="8229600" cy="46783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5791200" y="6203667"/>
            <a:ext cx="2590800" cy="384048"/>
          </a:xfrm>
          <a:prstGeom prst="rect">
            <a:avLst/>
          </a:prstGeom>
        </p:spPr>
        <p:txBody>
          <a:bodyPr vert="horz" anchor="ctr" anchorCtr="0"/>
          <a:lstStyle>
            <a:lvl1pPr algn="l" eaLnBrk="1" latinLnBrk="0" hangingPunct="1">
              <a:defRPr kumimoji="0" sz="1200">
                <a:solidFill>
                  <a:schemeClr val="tx2"/>
                </a:solidFill>
              </a:defRPr>
            </a:lvl1pPr>
          </a:lstStyle>
          <a:p>
            <a:fld id="{3B1F9200-6284-485B-B205-5660DCD04B93}" type="datetimeFigureOut">
              <a:rPr lang="en-US" smtClean="0"/>
              <a:pPr/>
              <a:t>11/14/2016</a:t>
            </a:fld>
            <a:endParaRPr lang="en-US"/>
          </a:p>
        </p:txBody>
      </p:sp>
      <p:sp>
        <p:nvSpPr>
          <p:cNvPr id="10" name="Footer Placeholder 9"/>
          <p:cNvSpPr>
            <a:spLocks noGrp="1"/>
          </p:cNvSpPr>
          <p:nvPr>
            <p:ph type="ftr" sz="quarter" idx="3"/>
          </p:nvPr>
        </p:nvSpPr>
        <p:spPr>
          <a:xfrm>
            <a:off x="2133600" y="6203667"/>
            <a:ext cx="3581400" cy="384048"/>
          </a:xfrm>
          <a:prstGeom prst="rect">
            <a:avLst/>
          </a:prstGeom>
        </p:spPr>
        <p:txBody>
          <a:bodyPr vert="horz" anchor="ctr" anchorCtr="0"/>
          <a:lstStyle>
            <a:lvl1pPr algn="r" eaLnBrk="1" latinLnBrk="0" hangingPunct="1">
              <a:defRPr kumimoji="0" sz="1200">
                <a:solidFill>
                  <a:schemeClr val="tx2"/>
                </a:solidFill>
              </a:defRPr>
            </a:lvl1pPr>
          </a:lstStyle>
          <a:p>
            <a:endParaRPr lang="en-US"/>
          </a:p>
        </p:txBody>
      </p:sp>
      <p:sp>
        <p:nvSpPr>
          <p:cNvPr id="22" name="Slide Number Placeholder 21"/>
          <p:cNvSpPr>
            <a:spLocks noGrp="1"/>
          </p:cNvSpPr>
          <p:nvPr>
            <p:ph type="sldNum" sz="quarter" idx="4"/>
          </p:nvPr>
        </p:nvSpPr>
        <p:spPr>
          <a:xfrm>
            <a:off x="8410575" y="6181531"/>
            <a:ext cx="609600" cy="457200"/>
          </a:xfrm>
          <a:prstGeom prst="rect">
            <a:avLst/>
          </a:prstGeom>
          <a:noFill/>
        </p:spPr>
        <p:txBody>
          <a:bodyPr vert="horz" lIns="0" tIns="0" rIns="0" bIns="0" anchor="ctr" anchorCtr="0">
            <a:noAutofit/>
          </a:bodyPr>
          <a:lstStyle>
            <a:lvl1pPr algn="ctr" eaLnBrk="1" latinLnBrk="0" hangingPunct="1">
              <a:defRPr kumimoji="0" sz="1600" baseline="0">
                <a:solidFill>
                  <a:schemeClr val="tx2"/>
                </a:solidFill>
              </a:defRPr>
            </a:lvl1pPr>
          </a:lstStyle>
          <a:p>
            <a:fld id="{FB6C96C2-8D2C-42FB-BAE2-B36983BD305D}" type="slidenum">
              <a:rPr lang="en-US" smtClean="0"/>
              <a:pPr/>
              <a:t>‹#›</a:t>
            </a:fld>
            <a:endParaRPr lang="en-US"/>
          </a:p>
        </p:txBody>
      </p:sp>
      <p:sp>
        <p:nvSpPr>
          <p:cNvPr id="5" name="Title Placeholder 4"/>
          <p:cNvSpPr>
            <a:spLocks noGrp="1"/>
          </p:cNvSpPr>
          <p:nvPr>
            <p:ph type="title"/>
          </p:nvPr>
        </p:nvSpPr>
        <p:spPr>
          <a:xfrm>
            <a:off x="457200" y="152400"/>
            <a:ext cx="8229600" cy="1219200"/>
          </a:xfrm>
          <a:prstGeom prst="rect">
            <a:avLst/>
          </a:prstGeom>
          <a:ln w="6350" cap="rnd">
            <a:noFill/>
          </a:ln>
        </p:spPr>
        <p:txBody>
          <a:bodyPr vert="horz" anchor="b" anchorCtr="0">
            <a:normAutofit/>
          </a:bodyPr>
          <a:lstStyle/>
          <a:p>
            <a:r>
              <a:rPr kumimoji="0" lang="en-US" smtClean="0"/>
              <a:t>Click to edit Master title style</a:t>
            </a:r>
            <a:endParaRPr kumimoji="0" lang="en-US"/>
          </a:p>
        </p:txBody>
      </p:sp>
    </p:spTree>
  </p:cSld>
  <p:clrMap bg1="dk1" tx1="lt1" bg2="dk2" tx2="lt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rtl="0" eaLnBrk="1" latinLnBrk="0" hangingPunct="1">
        <a:spcBef>
          <a:spcPct val="0"/>
        </a:spcBef>
        <a:buNone/>
        <a:defRPr kumimoji="0" lang="en-US" sz="4200" b="0" kern="1200" spc="-100" baseline="0" dirty="0">
          <a:ln w="3200">
            <a:solidFill>
              <a:schemeClr val="bg2">
                <a:shade val="75000"/>
                <a:alpha val="25000"/>
              </a:schemeClr>
            </a:solidFill>
            <a:prstDash val="solid"/>
            <a:round/>
          </a:ln>
          <a:solidFill>
            <a:srgbClr val="F9F9F9"/>
          </a:solidFill>
          <a:effectLst>
            <a:innerShdw blurRad="50800" dist="25400" dir="13500000">
              <a:prstClr val="black">
                <a:alpha val="70000"/>
              </a:prstClr>
            </a:innerShdw>
          </a:effectLst>
          <a:latin typeface="+mj-lt"/>
          <a:ea typeface="+mj-ea"/>
          <a:cs typeface="+mj-cs"/>
        </a:defRPr>
      </a:lvl1pPr>
    </p:titleStyle>
    <p:bodyStyle>
      <a:lvl1pPr marL="274320" indent="-274320" algn="l" rtl="0" eaLnBrk="1" latinLnBrk="0" hangingPunct="1">
        <a:spcBef>
          <a:spcPts val="600"/>
        </a:spcBef>
        <a:buClr>
          <a:schemeClr val="accent2"/>
        </a:buClr>
        <a:buSzPct val="85000"/>
        <a:buFont typeface="Wingdings 2"/>
        <a:buChar char=""/>
        <a:defRPr kumimoji="0" sz="2600" kern="1200">
          <a:solidFill>
            <a:schemeClr val="tx1"/>
          </a:solidFill>
          <a:latin typeface="+mn-lt"/>
          <a:ea typeface="+mn-ea"/>
          <a:cs typeface="+mn-cs"/>
        </a:defRPr>
      </a:lvl1pPr>
      <a:lvl2pPr marL="640080" indent="-274320" algn="l" rtl="0" eaLnBrk="1" latinLnBrk="0" hangingPunct="1">
        <a:spcBef>
          <a:spcPts val="300"/>
        </a:spcBef>
        <a:buClr>
          <a:schemeClr val="accent2">
            <a:shade val="75000"/>
          </a:schemeClr>
        </a:buClr>
        <a:buSzPct val="85000"/>
        <a:buFont typeface="Wingdings 2"/>
        <a:buChar char=""/>
        <a:defRPr kumimoji="0" sz="2400" kern="1200">
          <a:solidFill>
            <a:schemeClr val="tx2"/>
          </a:solidFill>
          <a:latin typeface="+mn-lt"/>
          <a:ea typeface="+mn-ea"/>
          <a:cs typeface="+mn-cs"/>
        </a:defRPr>
      </a:lvl2pPr>
      <a:lvl3pPr marL="1005840" indent="-228600" algn="l" rtl="0" eaLnBrk="1" latinLnBrk="0" hangingPunct="1">
        <a:spcBef>
          <a:spcPts val="300"/>
        </a:spcBef>
        <a:buClr>
          <a:schemeClr val="accent2">
            <a:shade val="50000"/>
          </a:schemeClr>
        </a:buClr>
        <a:buSzPct val="85000"/>
        <a:buFont typeface="Wingdings 2"/>
        <a:buChar char=""/>
        <a:defRPr kumimoji="0" sz="2100" kern="1200">
          <a:solidFill>
            <a:schemeClr val="tx1"/>
          </a:solidFill>
          <a:latin typeface="+mn-lt"/>
          <a:ea typeface="+mn-ea"/>
          <a:cs typeface="+mn-cs"/>
        </a:defRPr>
      </a:lvl3pPr>
      <a:lvl4pPr marL="1280160" indent="-228600" algn="l" rtl="0" eaLnBrk="1" latinLnBrk="0" hangingPunct="1">
        <a:spcBef>
          <a:spcPts val="300"/>
        </a:spcBef>
        <a:buClr>
          <a:schemeClr val="accent2">
            <a:shade val="75000"/>
          </a:schemeClr>
        </a:buClr>
        <a:buSzPct val="85000"/>
        <a:buFont typeface="Wingdings 2" pitchFamily="18" charset="2"/>
        <a:buChar char=""/>
        <a:defRPr kumimoji="0" sz="1900" kern="1200">
          <a:solidFill>
            <a:schemeClr val="tx1"/>
          </a:solidFill>
          <a:latin typeface="+mn-lt"/>
          <a:ea typeface="+mn-ea"/>
          <a:cs typeface="+mn-cs"/>
        </a:defRPr>
      </a:lvl4pPr>
      <a:lvl5pPr marL="1554480" indent="-228600" algn="l" rtl="0" eaLnBrk="1" latinLnBrk="0" hangingPunct="1">
        <a:spcBef>
          <a:spcPts val="340"/>
        </a:spcBef>
        <a:buClr>
          <a:schemeClr val="accent2">
            <a:shade val="75000"/>
          </a:schemeClr>
        </a:buClr>
        <a:buSzPct val="85000"/>
        <a:buFont typeface="Wingdings 2" pitchFamily="18" charset="2"/>
        <a:buChar char=""/>
        <a:defRPr kumimoji="0" sz="1600" kern="1200">
          <a:solidFill>
            <a:schemeClr val="tx1"/>
          </a:solidFill>
          <a:latin typeface="+mn-lt"/>
          <a:ea typeface="+mn-ea"/>
          <a:cs typeface="+mn-cs"/>
        </a:defRPr>
      </a:lvl5pPr>
      <a:lvl6pPr marL="1828800" indent="-228600" algn="l" rtl="0" eaLnBrk="1" latinLnBrk="0" hangingPunct="1">
        <a:spcBef>
          <a:spcPts val="340"/>
        </a:spcBef>
        <a:buClr>
          <a:schemeClr val="accent2">
            <a:shade val="75000"/>
          </a:schemeClr>
        </a:buClr>
        <a:buSzPct val="85000"/>
        <a:buFont typeface="Wingdings 2" pitchFamily="18" charset="2"/>
        <a:buChar char="?"/>
        <a:defRPr kumimoji="0" sz="1700" kern="1200">
          <a:solidFill>
            <a:schemeClr val="tx1"/>
          </a:solidFill>
          <a:latin typeface="+mn-lt"/>
          <a:ea typeface="+mn-ea"/>
          <a:cs typeface="+mn-cs"/>
        </a:defRPr>
      </a:lvl6pPr>
      <a:lvl7pPr marL="2011680" indent="-182880" algn="l" rtl="0" eaLnBrk="1" latinLnBrk="0" hangingPunct="1">
        <a:spcBef>
          <a:spcPts val="340"/>
        </a:spcBef>
        <a:buClr>
          <a:schemeClr val="accent2">
            <a:shade val="75000"/>
          </a:schemeClr>
        </a:buClr>
        <a:buSzPct val="85000"/>
        <a:buFont typeface="Wingdings 2" pitchFamily="18" charset="2"/>
        <a:buChar char="?"/>
        <a:defRPr kumimoji="0" sz="1600" kern="1200" baseline="0">
          <a:solidFill>
            <a:schemeClr val="tx1"/>
          </a:solidFill>
          <a:latin typeface="+mn-lt"/>
          <a:ea typeface="+mn-ea"/>
          <a:cs typeface="+mn-cs"/>
        </a:defRPr>
      </a:lvl7pPr>
      <a:lvl8pPr marL="228600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8pPr>
      <a:lvl9pPr marL="256032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6.xml"/><Relationship Id="rId4" Type="http://schemas.openxmlformats.org/officeDocument/2006/relationships/image" Target="../media/image16.jpeg"/></Relationships>
</file>

<file path=ppt/slides/_rels/slide1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6.xml"/><Relationship Id="rId6" Type="http://schemas.openxmlformats.org/officeDocument/2006/relationships/image" Target="../media/image23.jpeg"/><Relationship Id="rId5" Type="http://schemas.openxmlformats.org/officeDocument/2006/relationships/image" Target="../media/image22.jpeg"/><Relationship Id="rId4" Type="http://schemas.openxmlformats.org/officeDocument/2006/relationships/image" Target="../media/image21.jpeg"/></Relationships>
</file>

<file path=ppt/slides/_rels/slide1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6.xml"/><Relationship Id="rId4" Type="http://schemas.openxmlformats.org/officeDocument/2006/relationships/image" Target="../media/image26.jpeg"/></Relationships>
</file>

<file path=ppt/slides/_rels/slide15.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2.xml"/><Relationship Id="rId5" Type="http://schemas.openxmlformats.org/officeDocument/2006/relationships/image" Target="../media/image30.jpeg"/><Relationship Id="rId4" Type="http://schemas.openxmlformats.org/officeDocument/2006/relationships/image" Target="../media/image29.jpe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2844" y="142853"/>
            <a:ext cx="8786874" cy="1500197"/>
          </a:xfrm>
        </p:spPr>
        <p:txBody>
          <a:bodyPr>
            <a:noAutofit/>
          </a:bodyPr>
          <a:lstStyle/>
          <a:p>
            <a:pPr algn="ctr"/>
            <a:r>
              <a:rPr lang="en-US" sz="3600" dirty="0" smtClean="0">
                <a:latin typeface="Times New Roman" pitchFamily="18" charset="0"/>
                <a:cs typeface="Times New Roman" pitchFamily="18" charset="0"/>
              </a:rPr>
              <a:t>  </a:t>
            </a:r>
            <a:r>
              <a:rPr lang="sr-Cyrl-RS" sz="3600" b="1" dirty="0" smtClean="0">
                <a:solidFill>
                  <a:srgbClr val="003300"/>
                </a:solidFill>
                <a:effectLst>
                  <a:outerShdw blurRad="38100" dist="38100" dir="2700000" algn="tl">
                    <a:srgbClr val="000000">
                      <a:alpha val="43137"/>
                    </a:srgbClr>
                  </a:outerShdw>
                </a:effectLst>
                <a:latin typeface="Times New Roman" pitchFamily="18" charset="0"/>
                <a:cs typeface="Times New Roman" pitchFamily="18" charset="0"/>
              </a:rPr>
              <a:t>ЦЕЛОДНЕВНИ  ИЗЛЕТ ДЕЦЕ</a:t>
            </a:r>
            <a:r>
              <a:rPr lang="en-US" sz="3600" b="1" dirty="0" smtClean="0">
                <a:solidFill>
                  <a:srgbClr val="003300"/>
                </a:solidFill>
                <a:effectLst>
                  <a:outerShdw blurRad="38100" dist="38100" dir="2700000" algn="tl">
                    <a:srgbClr val="000000">
                      <a:alpha val="43137"/>
                    </a:srgbClr>
                  </a:outerShdw>
                </a:effectLst>
                <a:latin typeface="Times New Roman" pitchFamily="18" charset="0"/>
                <a:cs typeface="Times New Roman" pitchFamily="18" charset="0"/>
              </a:rPr>
              <a:t> </a:t>
            </a:r>
            <a:br>
              <a:rPr lang="en-US" sz="3600" b="1" dirty="0" smtClean="0">
                <a:solidFill>
                  <a:srgbClr val="003300"/>
                </a:solidFill>
                <a:effectLst>
                  <a:outerShdw blurRad="38100" dist="38100" dir="2700000" algn="tl">
                    <a:srgbClr val="000000">
                      <a:alpha val="43137"/>
                    </a:srgbClr>
                  </a:outerShdw>
                </a:effectLst>
                <a:latin typeface="Times New Roman" pitchFamily="18" charset="0"/>
                <a:cs typeface="Times New Roman" pitchFamily="18" charset="0"/>
              </a:rPr>
            </a:br>
            <a:r>
              <a:rPr lang="en-US" sz="3600" b="1" dirty="0" smtClean="0">
                <a:solidFill>
                  <a:srgbClr val="003300"/>
                </a:solidFill>
                <a:effectLst>
                  <a:outerShdw blurRad="38100" dist="38100" dir="2700000" algn="tl">
                    <a:srgbClr val="000000">
                      <a:alpha val="43137"/>
                    </a:srgbClr>
                  </a:outerShdw>
                </a:effectLst>
                <a:latin typeface="Times New Roman" pitchFamily="18" charset="0"/>
                <a:cs typeface="Times New Roman" pitchFamily="18" charset="0"/>
              </a:rPr>
              <a:t>  </a:t>
            </a:r>
            <a:r>
              <a:rPr lang="sr-Cyrl-RS" sz="3600" b="1" dirty="0" smtClean="0">
                <a:solidFill>
                  <a:srgbClr val="003300"/>
                </a:solidFill>
                <a:effectLst>
                  <a:outerShdw blurRad="38100" dist="38100" dir="2700000" algn="tl">
                    <a:srgbClr val="000000">
                      <a:alpha val="43137"/>
                    </a:srgbClr>
                  </a:outerShdw>
                </a:effectLst>
                <a:latin typeface="Times New Roman" pitchFamily="18" charset="0"/>
                <a:cs typeface="Times New Roman" pitchFamily="18" charset="0"/>
              </a:rPr>
              <a:t>ВРТИЋ ‘’ЈЕЛЕНКО’’  РИБАРСКА БАЊА</a:t>
            </a:r>
            <a:endParaRPr lang="en-US" sz="3600" b="1" dirty="0">
              <a:solidFill>
                <a:srgbClr val="003300"/>
              </a:solidFill>
              <a:effectLst>
                <a:outerShdw blurRad="38100" dist="38100" dir="2700000" algn="tl">
                  <a:srgbClr val="000000">
                    <a:alpha val="43137"/>
                  </a:srgbClr>
                </a:outerShdw>
              </a:effectLst>
              <a:latin typeface="Times New Roman" pitchFamily="18" charset="0"/>
              <a:cs typeface="Times New Roman" pitchFamily="18" charset="0"/>
            </a:endParaRPr>
          </a:p>
        </p:txBody>
      </p:sp>
      <p:pic>
        <p:nvPicPr>
          <p:cNvPr id="18" name="Picture 17" descr="14971100_10205882916032064_94993046_o.jpg"/>
          <p:cNvPicPr>
            <a:picLocks noChangeAspect="1"/>
          </p:cNvPicPr>
          <p:nvPr/>
        </p:nvPicPr>
        <p:blipFill>
          <a:blip r:embed="rId2"/>
          <a:stretch>
            <a:fillRect/>
          </a:stretch>
        </p:blipFill>
        <p:spPr>
          <a:xfrm>
            <a:off x="1643042" y="2000240"/>
            <a:ext cx="6072230" cy="3912449"/>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42910" y="142852"/>
            <a:ext cx="7929618" cy="6572296"/>
          </a:xfrm>
        </p:spPr>
        <p:txBody>
          <a:bodyPr>
            <a:normAutofit/>
          </a:bodyPr>
          <a:lstStyle/>
          <a:p>
            <a:pPr marL="0" indent="0" algn="just">
              <a:buNone/>
            </a:pPr>
            <a:r>
              <a:rPr lang="sr-Cyrl-RS" sz="2000" dirty="0" smtClean="0">
                <a:solidFill>
                  <a:srgbClr val="003300"/>
                </a:solidFill>
                <a:latin typeface="Times New Roman" pitchFamily="18" charset="0"/>
                <a:cs typeface="Times New Roman" pitchFamily="18" charset="0"/>
              </a:rPr>
              <a:t>	</a:t>
            </a:r>
          </a:p>
          <a:p>
            <a:pPr marL="0" indent="0" algn="just">
              <a:buNone/>
            </a:pPr>
            <a:r>
              <a:rPr lang="sr-Cyrl-RS" sz="2000" dirty="0" smtClean="0">
                <a:solidFill>
                  <a:srgbClr val="003300"/>
                </a:solidFill>
                <a:latin typeface="Times New Roman" pitchFamily="18" charset="0"/>
                <a:cs typeface="Times New Roman" pitchFamily="18" charset="0"/>
              </a:rPr>
              <a:t>	</a:t>
            </a:r>
          </a:p>
          <a:p>
            <a:pPr marL="0" indent="0" algn="just">
              <a:buNone/>
            </a:pPr>
            <a:r>
              <a:rPr lang="sr-Cyrl-RS" sz="2000" dirty="0" smtClean="0">
                <a:solidFill>
                  <a:srgbClr val="003300"/>
                </a:solidFill>
                <a:latin typeface="Times New Roman" pitchFamily="18" charset="0"/>
                <a:cs typeface="Times New Roman" pitchFamily="18" charset="0"/>
              </a:rPr>
              <a:t>	У периоду од </a:t>
            </a:r>
            <a:r>
              <a:rPr lang="sr-Cyrl-RS" sz="2000" b="1" i="1" dirty="0" smtClean="0">
                <a:solidFill>
                  <a:srgbClr val="003300"/>
                </a:solidFill>
                <a:latin typeface="Times New Roman" pitchFamily="18" charset="0"/>
                <a:cs typeface="Times New Roman" pitchFamily="18" charset="0"/>
              </a:rPr>
              <a:t>10.10.2016.год. до 02.11.2016.год. </a:t>
            </a:r>
            <a:r>
              <a:rPr lang="sr-Cyrl-RS" sz="2000" dirty="0" smtClean="0">
                <a:solidFill>
                  <a:srgbClr val="003300"/>
                </a:solidFill>
                <a:latin typeface="Times New Roman" pitchFamily="18" charset="0"/>
                <a:cs typeface="Times New Roman" pitchFamily="18" charset="0"/>
              </a:rPr>
              <a:t>у форми одмора и рекреације реализован је целодневни излет деце средњих, старијих и припремних група у вртићу </a:t>
            </a:r>
            <a:r>
              <a:rPr lang="sr-Cyrl-RS" sz="2000" b="1" i="1" dirty="0" smtClean="0">
                <a:solidFill>
                  <a:srgbClr val="003300"/>
                </a:solidFill>
                <a:latin typeface="Times New Roman" pitchFamily="18" charset="0"/>
                <a:cs typeface="Times New Roman" pitchFamily="18" charset="0"/>
              </a:rPr>
              <a:t>‘’Јеленко’’ у Рибарској Бањи</a:t>
            </a:r>
            <a:r>
              <a:rPr lang="sr-Cyrl-RS" sz="2000" dirty="0" smtClean="0">
                <a:solidFill>
                  <a:srgbClr val="003300"/>
                </a:solidFill>
                <a:latin typeface="Times New Roman" pitchFamily="18" charset="0"/>
                <a:cs typeface="Times New Roman" pitchFamily="18" charset="0"/>
              </a:rPr>
              <a:t>. </a:t>
            </a:r>
          </a:p>
          <a:p>
            <a:pPr marL="0" indent="0" algn="just">
              <a:buNone/>
            </a:pPr>
            <a:r>
              <a:rPr lang="sr-Cyrl-RS" sz="2000" dirty="0" smtClean="0">
                <a:solidFill>
                  <a:srgbClr val="003300"/>
                </a:solidFill>
                <a:latin typeface="Times New Roman" pitchFamily="18" charset="0"/>
                <a:cs typeface="Times New Roman" pitchFamily="18" charset="0"/>
              </a:rPr>
              <a:t>	</a:t>
            </a:r>
            <a:r>
              <a:rPr lang="sr-Cyrl-CS" sz="2000" dirty="0" smtClean="0">
                <a:latin typeface="Times New Roman" pitchFamily="18" charset="0"/>
                <a:cs typeface="Times New Roman" pitchFamily="18" charset="0"/>
              </a:rPr>
              <a:t> </a:t>
            </a:r>
            <a:r>
              <a:rPr lang="sr-Cyrl-CS" sz="2000" dirty="0" smtClean="0">
                <a:solidFill>
                  <a:srgbClr val="003300"/>
                </a:solidFill>
                <a:latin typeface="Times New Roman" pitchFamily="18" charset="0"/>
                <a:cs typeface="Times New Roman" pitchFamily="18" charset="0"/>
              </a:rPr>
              <a:t>Рибарска Бања се налази на удаљености од 34 км од Крушевца, на надморској висини од 540 м и лоцирана је на северним падинама планине Јастребац у долини Рибарске реке. Смештена је усред шумовитих брежуљака, у малој клисури па је добро заштићена од ветрова и наглих промена температуре. Шумска пространства, која је окружују, надморска висина и положај, омогућавају чист и свеж ваздух током целе године, што боравак у њој чини пријатнијим. </a:t>
            </a:r>
            <a:r>
              <a:rPr lang="sr-Cyrl-CS" sz="2000" b="1" i="1" dirty="0" smtClean="0">
                <a:solidFill>
                  <a:srgbClr val="003300"/>
                </a:solidFill>
                <a:latin typeface="Times New Roman" pitchFamily="18" charset="0"/>
                <a:cs typeface="Times New Roman" pitchFamily="18" charset="0"/>
              </a:rPr>
              <a:t>Климатски услови овог подручија посебно су погодни за опоравак, очување и унапређивање здравља.</a:t>
            </a:r>
          </a:p>
          <a:p>
            <a:pPr marL="0" indent="0" algn="just">
              <a:buNone/>
            </a:pPr>
            <a:r>
              <a:rPr lang="sr-Cyrl-CS" sz="2000" b="1" i="1" dirty="0" smtClean="0">
                <a:solidFill>
                  <a:srgbClr val="003300"/>
                </a:solidFill>
                <a:latin typeface="Times New Roman" pitchFamily="18" charset="0"/>
                <a:cs typeface="Times New Roman" pitchFamily="18" charset="0"/>
              </a:rPr>
              <a:t>	</a:t>
            </a:r>
            <a:r>
              <a:rPr lang="sr-Cyrl-RS" sz="2000" b="1" i="1" dirty="0" smtClean="0">
                <a:solidFill>
                  <a:srgbClr val="003300"/>
                </a:solidFill>
                <a:latin typeface="Times New Roman" pitchFamily="18" charset="0"/>
                <a:cs typeface="Times New Roman" pitchFamily="18" charset="0"/>
              </a:rPr>
              <a:t>Вртић ‘’Јеленко’’ </a:t>
            </a:r>
            <a:r>
              <a:rPr lang="sr-Cyrl-RS" sz="2000" dirty="0" smtClean="0">
                <a:solidFill>
                  <a:srgbClr val="003300"/>
                </a:solidFill>
                <a:latin typeface="Times New Roman" pitchFamily="18" charset="0"/>
                <a:cs typeface="Times New Roman" pitchFamily="18" charset="0"/>
              </a:rPr>
              <a:t>налази се на </a:t>
            </a:r>
            <a:r>
              <a:rPr lang="sr-Cyrl-RS" sz="2000" b="1" i="1" dirty="0" smtClean="0">
                <a:solidFill>
                  <a:srgbClr val="003300"/>
                </a:solidFill>
                <a:latin typeface="Times New Roman" pitchFamily="18" charset="0"/>
                <a:cs typeface="Times New Roman" pitchFamily="18" charset="0"/>
              </a:rPr>
              <a:t>брду Самар </a:t>
            </a:r>
            <a:r>
              <a:rPr lang="sr-Cyrl-RS" sz="2000" dirty="0" smtClean="0">
                <a:solidFill>
                  <a:srgbClr val="003300"/>
                </a:solidFill>
                <a:latin typeface="Times New Roman" pitchFamily="18" charset="0"/>
                <a:cs typeface="Times New Roman" pitchFamily="18" charset="0"/>
              </a:rPr>
              <a:t>у прелепом амбијенту, окружен ливадама и шумским пространствима што представља посебан доживљај за боравак и игру деце у природи.</a:t>
            </a:r>
            <a:endParaRPr lang="en-US" sz="2000" b="1" i="1" dirty="0" smtClean="0">
              <a:solidFill>
                <a:srgbClr val="003300"/>
              </a:solidFill>
              <a:latin typeface="Times New Roman" pitchFamily="18" charset="0"/>
              <a:cs typeface="Times New Roman" pitchFamily="18" charset="0"/>
            </a:endParaRPr>
          </a:p>
          <a:p>
            <a:pPr marL="0" indent="0" algn="just">
              <a:buNone/>
            </a:pPr>
            <a:endParaRPr lang="en-US" sz="2400" i="1" dirty="0">
              <a:solidFill>
                <a:srgbClr val="003300"/>
              </a:solidFill>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714348" y="357166"/>
            <a:ext cx="7715304" cy="6072230"/>
          </a:xfrm>
        </p:spPr>
        <p:txBody>
          <a:bodyPr>
            <a:normAutofit/>
          </a:bodyPr>
          <a:lstStyle/>
          <a:p>
            <a:pPr marL="0" indent="0" algn="just">
              <a:buNone/>
            </a:pPr>
            <a:r>
              <a:rPr lang="sr-Cyrl-RS" sz="2400" dirty="0" smtClean="0">
                <a:solidFill>
                  <a:srgbClr val="003300"/>
                </a:solidFill>
                <a:latin typeface="Times New Roman" pitchFamily="18" charset="0"/>
                <a:cs typeface="Times New Roman" pitchFamily="18" charset="0"/>
              </a:rPr>
              <a:t>	</a:t>
            </a:r>
          </a:p>
          <a:p>
            <a:pPr marL="0" indent="0" algn="just">
              <a:buNone/>
            </a:pPr>
            <a:r>
              <a:rPr lang="sr-Cyrl-RS" sz="2400" dirty="0" smtClean="0">
                <a:solidFill>
                  <a:srgbClr val="003300"/>
                </a:solidFill>
                <a:latin typeface="Times New Roman" pitchFamily="18" charset="0"/>
                <a:cs typeface="Times New Roman" pitchFamily="18" charset="0"/>
              </a:rPr>
              <a:t>	</a:t>
            </a:r>
          </a:p>
          <a:p>
            <a:pPr marL="0" indent="0" algn="just">
              <a:buNone/>
            </a:pPr>
            <a:r>
              <a:rPr lang="sr-Cyrl-RS" sz="2400" dirty="0" smtClean="0">
                <a:solidFill>
                  <a:srgbClr val="003300"/>
                </a:solidFill>
                <a:latin typeface="Times New Roman" pitchFamily="18" charset="0"/>
                <a:cs typeface="Times New Roman" pitchFamily="18" charset="0"/>
              </a:rPr>
              <a:t>	</a:t>
            </a:r>
            <a:r>
              <a:rPr lang="sr-Cyrl-RS" sz="2000" dirty="0" smtClean="0">
                <a:solidFill>
                  <a:srgbClr val="003300"/>
                </a:solidFill>
                <a:latin typeface="Times New Roman" pitchFamily="18" charset="0"/>
                <a:cs typeface="Times New Roman" pitchFamily="18" charset="0"/>
              </a:rPr>
              <a:t>На целодневном излету било је </a:t>
            </a:r>
            <a:r>
              <a:rPr lang="sr-Cyrl-RS" sz="2000" b="1" i="1" dirty="0" smtClean="0">
                <a:solidFill>
                  <a:srgbClr val="003300"/>
                </a:solidFill>
                <a:latin typeface="Times New Roman" pitchFamily="18" charset="0"/>
                <a:cs typeface="Times New Roman" pitchFamily="18" charset="0"/>
              </a:rPr>
              <a:t>1057 </a:t>
            </a:r>
            <a:r>
              <a:rPr lang="sr-Cyrl-RS" sz="2000" dirty="0" smtClean="0">
                <a:solidFill>
                  <a:srgbClr val="003300"/>
                </a:solidFill>
                <a:latin typeface="Times New Roman" pitchFamily="18" charset="0"/>
                <a:cs typeface="Times New Roman" pitchFamily="18" charset="0"/>
              </a:rPr>
              <a:t>детета, </a:t>
            </a:r>
            <a:r>
              <a:rPr lang="sr-Cyrl-RS" sz="2000" b="1" i="1" dirty="0" smtClean="0">
                <a:solidFill>
                  <a:srgbClr val="003300"/>
                </a:solidFill>
                <a:latin typeface="Times New Roman" pitchFamily="18" charset="0"/>
                <a:cs typeface="Times New Roman" pitchFamily="18" charset="0"/>
              </a:rPr>
              <a:t>114 </a:t>
            </a:r>
            <a:r>
              <a:rPr lang="sr-Cyrl-RS" sz="2000" dirty="0" smtClean="0">
                <a:solidFill>
                  <a:srgbClr val="003300"/>
                </a:solidFill>
                <a:latin typeface="Times New Roman" pitchFamily="18" charset="0"/>
                <a:cs typeface="Times New Roman" pitchFamily="18" charset="0"/>
              </a:rPr>
              <a:t>васпитача     и </a:t>
            </a:r>
            <a:r>
              <a:rPr lang="sr-Cyrl-RS" sz="2000" b="1" i="1" dirty="0" smtClean="0">
                <a:solidFill>
                  <a:srgbClr val="003300"/>
                </a:solidFill>
                <a:latin typeface="Times New Roman" pitchFamily="18" charset="0"/>
                <a:cs typeface="Times New Roman" pitchFamily="18" charset="0"/>
              </a:rPr>
              <a:t>16 </a:t>
            </a:r>
            <a:r>
              <a:rPr lang="sr-Cyrl-RS" sz="2000" dirty="0" smtClean="0">
                <a:solidFill>
                  <a:srgbClr val="003300"/>
                </a:solidFill>
                <a:latin typeface="Times New Roman" pitchFamily="18" charset="0"/>
                <a:cs typeface="Times New Roman" pitchFamily="18" charset="0"/>
              </a:rPr>
              <a:t>медицинских сестара вртића  </a:t>
            </a:r>
            <a:r>
              <a:rPr lang="sr-Cyrl-RS" sz="2000" i="1" dirty="0" smtClean="0">
                <a:solidFill>
                  <a:srgbClr val="003300"/>
                </a:solidFill>
                <a:latin typeface="Times New Roman" pitchFamily="18" charset="0"/>
                <a:cs typeface="Times New Roman" pitchFamily="18" charset="0"/>
              </a:rPr>
              <a:t>‘’Невен’’, ‘’Наша радост’’, ‘’Пчелица’’, ‘’Лане’’, ‘’Лептирић’’, ‘’Владо Јурић’’, ‘’Бисери’’, ‘’Звончић’’, ‘’Колибри’’, ‘’Лабуд’’, ‘’Голуб мира’’, ‘’Дечији клуб’’, ‘’Вук Караџић’’, Бивоље и група на сеоском подручију из Доњег Степоша, Мајдева, Читлука, Крвавице, Шанца, Глободера, Мачковца, Јасике, Кукљина, Пепељевца, Жабара, Паруновца, Мачковца, Великог Шиљеговца, Коњуха, Беле Воде, Ђуниса, Горњег Степоша, Јабланице, Шашиловца, Вратара, Мудраковца, Великих Купаца, Великог Головода, Макрешана, Дедине, Трмчара, Гревца и Сушице.</a:t>
            </a:r>
            <a:endParaRPr lang="en-US" sz="2000" i="1" dirty="0" smtClean="0">
              <a:latin typeface="Times New Roman" pitchFamily="18" charset="0"/>
              <a:cs typeface="Times New Roman" pitchFamily="18" charset="0"/>
            </a:endParaRPr>
          </a:p>
          <a:p>
            <a:pPr marL="0" indent="0"/>
            <a:endParaRPr lang="en-US"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71472" y="357166"/>
            <a:ext cx="8143932" cy="6215106"/>
          </a:xfrm>
        </p:spPr>
        <p:txBody>
          <a:bodyPr>
            <a:noAutofit/>
          </a:bodyPr>
          <a:lstStyle/>
          <a:p>
            <a:pPr marL="0" indent="0" algn="just">
              <a:buNone/>
            </a:pPr>
            <a:r>
              <a:rPr lang="sr-Cyrl-CS" sz="2000" dirty="0" smtClean="0">
                <a:solidFill>
                  <a:srgbClr val="003300"/>
                </a:solidFill>
                <a:latin typeface="Times New Roman" pitchFamily="18" charset="0"/>
                <a:cs typeface="Times New Roman" pitchFamily="18" charset="0"/>
              </a:rPr>
              <a:t>У складу са Програмом излета реализоване су следеће активности:</a:t>
            </a:r>
          </a:p>
          <a:p>
            <a:pPr marL="0" indent="0" algn="just">
              <a:buNone/>
            </a:pPr>
            <a:r>
              <a:rPr lang="sr-Cyrl-CS" sz="2000" dirty="0" smtClean="0">
                <a:solidFill>
                  <a:srgbClr val="003300"/>
                </a:solidFill>
                <a:latin typeface="Times New Roman" pitchFamily="18" charset="0"/>
                <a:cs typeface="Times New Roman" pitchFamily="18" charset="0"/>
              </a:rPr>
              <a:t>*Полазак за Рибарску Бању</a:t>
            </a:r>
          </a:p>
          <a:p>
            <a:pPr marL="0" indent="0" algn="just">
              <a:buNone/>
            </a:pPr>
            <a:r>
              <a:rPr lang="sr-Cyrl-CS" sz="2000" dirty="0" smtClean="0">
                <a:solidFill>
                  <a:srgbClr val="003300"/>
                </a:solidFill>
                <a:latin typeface="Times New Roman" pitchFamily="18" charset="0"/>
                <a:cs typeface="Times New Roman" pitchFamily="18" charset="0"/>
              </a:rPr>
              <a:t>*Доручк</a:t>
            </a:r>
          </a:p>
          <a:p>
            <a:pPr marL="0" indent="0" algn="just">
              <a:buNone/>
            </a:pPr>
            <a:r>
              <a:rPr lang="sr-Cyrl-CS" sz="2000" dirty="0" smtClean="0">
                <a:solidFill>
                  <a:srgbClr val="003300"/>
                </a:solidFill>
                <a:latin typeface="Times New Roman" pitchFamily="18" charset="0"/>
                <a:cs typeface="Times New Roman" pitchFamily="18" charset="0"/>
              </a:rPr>
              <a:t>*Васпитно-образовне активности у природи (шетња у природи, природни   облици кретања уз савладавање природних препрека, сналажење у природи, примена теоретских и практичних знања у природи, еколошке активности, упознавање са историјом краја уз обилазак значајних објеката).</a:t>
            </a:r>
          </a:p>
          <a:p>
            <a:pPr marL="0" indent="0" algn="just">
              <a:buNone/>
            </a:pPr>
            <a:r>
              <a:rPr lang="sr-Cyrl-CS" sz="2000" dirty="0" smtClean="0">
                <a:solidFill>
                  <a:srgbClr val="003300"/>
                </a:solidFill>
                <a:latin typeface="Times New Roman" pitchFamily="18" charset="0"/>
                <a:cs typeface="Times New Roman" pitchFamily="18" charset="0"/>
              </a:rPr>
              <a:t>* Ужина</a:t>
            </a:r>
          </a:p>
          <a:p>
            <a:pPr marL="0" indent="0" algn="just">
              <a:buNone/>
            </a:pPr>
            <a:r>
              <a:rPr lang="sr-Cyrl-CS" sz="2000" dirty="0" smtClean="0">
                <a:solidFill>
                  <a:srgbClr val="003300"/>
                </a:solidFill>
                <a:latin typeface="Times New Roman" pitchFamily="18" charset="0"/>
                <a:cs typeface="Times New Roman" pitchFamily="18" charset="0"/>
              </a:rPr>
              <a:t>*Активности у дворишту вртића (елементарне, штафетне, мини спортске игре и игре на справама). </a:t>
            </a:r>
          </a:p>
          <a:p>
            <a:pPr marL="0" indent="0" algn="just">
              <a:buNone/>
            </a:pPr>
            <a:r>
              <a:rPr lang="sr-Cyrl-CS" sz="2000" dirty="0" smtClean="0">
                <a:solidFill>
                  <a:srgbClr val="003300"/>
                </a:solidFill>
                <a:latin typeface="Times New Roman" pitchFamily="18" charset="0"/>
                <a:cs typeface="Times New Roman" pitchFamily="18" charset="0"/>
              </a:rPr>
              <a:t>* Ручак</a:t>
            </a:r>
          </a:p>
          <a:p>
            <a:pPr marL="0" indent="0" algn="just">
              <a:buNone/>
            </a:pPr>
            <a:r>
              <a:rPr lang="sr-Cyrl-CS" sz="2000" dirty="0" smtClean="0">
                <a:solidFill>
                  <a:srgbClr val="003300"/>
                </a:solidFill>
                <a:latin typeface="Times New Roman" pitchFamily="18" charset="0"/>
                <a:cs typeface="Times New Roman" pitchFamily="18" charset="0"/>
              </a:rPr>
              <a:t>*Мирне игре (друштвене игре, игре конструкторима, разгледање сликовница...).</a:t>
            </a:r>
          </a:p>
          <a:p>
            <a:pPr marL="0" indent="0" algn="just">
              <a:buNone/>
            </a:pPr>
            <a:r>
              <a:rPr lang="sr-Cyrl-CS" sz="2000" dirty="0" smtClean="0">
                <a:solidFill>
                  <a:srgbClr val="003300"/>
                </a:solidFill>
                <a:latin typeface="Times New Roman" pitchFamily="18" charset="0"/>
                <a:cs typeface="Times New Roman" pitchFamily="18" charset="0"/>
              </a:rPr>
              <a:t>*Шетња на брду ''Самар''.</a:t>
            </a:r>
          </a:p>
          <a:p>
            <a:pPr marL="0" indent="0" algn="just">
              <a:buNone/>
            </a:pPr>
            <a:r>
              <a:rPr lang="sr-Cyrl-CS" sz="2000" dirty="0" smtClean="0">
                <a:solidFill>
                  <a:srgbClr val="003300"/>
                </a:solidFill>
                <a:latin typeface="Times New Roman" pitchFamily="18" charset="0"/>
                <a:cs typeface="Times New Roman" pitchFamily="18" charset="0"/>
              </a:rPr>
              <a:t>*Ужина</a:t>
            </a:r>
          </a:p>
          <a:p>
            <a:pPr marL="0" indent="0" algn="just">
              <a:buNone/>
            </a:pPr>
            <a:r>
              <a:rPr lang="sr-Cyrl-CS" sz="2000" dirty="0" smtClean="0">
                <a:solidFill>
                  <a:srgbClr val="003300"/>
                </a:solidFill>
                <a:latin typeface="Times New Roman" pitchFamily="18" charset="0"/>
                <a:cs typeface="Times New Roman" pitchFamily="18" charset="0"/>
              </a:rPr>
              <a:t>* Повратак за Крушевац</a:t>
            </a:r>
          </a:p>
          <a:p>
            <a:pPr algn="just">
              <a:buNone/>
            </a:pPr>
            <a:endParaRPr lang="en-US" sz="20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357166"/>
            <a:ext cx="8229600" cy="6072230"/>
          </a:xfrm>
        </p:spPr>
        <p:txBody>
          <a:bodyPr>
            <a:normAutofit lnSpcReduction="10000"/>
          </a:bodyPr>
          <a:lstStyle/>
          <a:p>
            <a:pPr algn="just">
              <a:buNone/>
            </a:pPr>
            <a:r>
              <a:rPr lang="sr-Cyrl-RS" dirty="0" smtClean="0"/>
              <a:t> </a:t>
            </a:r>
            <a:r>
              <a:rPr lang="sr-Cyrl-RS" sz="2200" dirty="0" smtClean="0">
                <a:solidFill>
                  <a:srgbClr val="003300"/>
                </a:solidFill>
                <a:latin typeface="Times New Roman" pitchFamily="18" charset="0"/>
                <a:cs typeface="Times New Roman" pitchFamily="18" charset="0"/>
              </a:rPr>
              <a:t>Током реализације излета остварени су</a:t>
            </a:r>
            <a:r>
              <a:rPr lang="en-US" sz="2200" dirty="0" smtClean="0">
                <a:solidFill>
                  <a:srgbClr val="003300"/>
                </a:solidFill>
                <a:latin typeface="Times New Roman" pitchFamily="18" charset="0"/>
                <a:cs typeface="Times New Roman" pitchFamily="18" charset="0"/>
              </a:rPr>
              <a:t> </a:t>
            </a:r>
            <a:r>
              <a:rPr lang="sr-Cyrl-RS" sz="2200" dirty="0" smtClean="0">
                <a:solidFill>
                  <a:srgbClr val="003300"/>
                </a:solidFill>
                <a:latin typeface="Times New Roman" pitchFamily="18" charset="0"/>
                <a:cs typeface="Times New Roman" pitchFamily="18" charset="0"/>
              </a:rPr>
              <a:t>следећи циљеви:</a:t>
            </a:r>
          </a:p>
          <a:p>
            <a:pPr algn="just">
              <a:buNone/>
            </a:pPr>
            <a:endParaRPr lang="sr-Cyrl-RS" sz="2200" dirty="0" smtClean="0">
              <a:solidFill>
                <a:srgbClr val="000000"/>
              </a:solidFill>
              <a:latin typeface="Times New Roman" pitchFamily="18" charset="0"/>
              <a:cs typeface="Times New Roman" pitchFamily="18" charset="0"/>
            </a:endParaRPr>
          </a:p>
          <a:p>
            <a:pPr lvl="0">
              <a:buNone/>
            </a:pPr>
            <a:r>
              <a:rPr lang="sr-Cyrl-CS" sz="2200" dirty="0" smtClean="0">
                <a:solidFill>
                  <a:srgbClr val="003300"/>
                </a:solidFill>
              </a:rPr>
              <a:t>* </a:t>
            </a:r>
            <a:r>
              <a:rPr lang="sr-Cyrl-CS" sz="2200" dirty="0" smtClean="0">
                <a:solidFill>
                  <a:srgbClr val="003300"/>
                </a:solidFill>
                <a:latin typeface="Times New Roman" pitchFamily="18" charset="0"/>
                <a:cs typeface="Times New Roman" pitchFamily="18" charset="0"/>
              </a:rPr>
              <a:t>Очување и унапређивање здравља деце </a:t>
            </a:r>
            <a:endParaRPr lang="en-US" sz="2200" dirty="0" smtClean="0">
              <a:solidFill>
                <a:srgbClr val="003300"/>
              </a:solidFill>
              <a:latin typeface="Times New Roman" pitchFamily="18" charset="0"/>
              <a:cs typeface="Times New Roman" pitchFamily="18" charset="0"/>
            </a:endParaRPr>
          </a:p>
          <a:p>
            <a:pPr lvl="0">
              <a:buNone/>
            </a:pPr>
            <a:r>
              <a:rPr lang="sr-Cyrl-CS" sz="2200" dirty="0" smtClean="0">
                <a:solidFill>
                  <a:srgbClr val="003300"/>
                </a:solidFill>
                <a:latin typeface="Times New Roman" pitchFamily="18" charset="0"/>
                <a:cs typeface="Times New Roman" pitchFamily="18" charset="0"/>
              </a:rPr>
              <a:t>* Активан одмор</a:t>
            </a:r>
            <a:endParaRPr lang="en-US" sz="2200" dirty="0" smtClean="0">
              <a:solidFill>
                <a:srgbClr val="003300"/>
              </a:solidFill>
              <a:latin typeface="Times New Roman" pitchFamily="18" charset="0"/>
              <a:cs typeface="Times New Roman" pitchFamily="18" charset="0"/>
            </a:endParaRPr>
          </a:p>
          <a:p>
            <a:pPr lvl="0">
              <a:buNone/>
            </a:pPr>
            <a:r>
              <a:rPr lang="sr-Cyrl-CS" sz="2200" dirty="0" smtClean="0">
                <a:solidFill>
                  <a:srgbClr val="003300"/>
                </a:solidFill>
                <a:latin typeface="Times New Roman" pitchFamily="18" charset="0"/>
                <a:cs typeface="Times New Roman" pitchFamily="18" charset="0"/>
              </a:rPr>
              <a:t>* Развијање природних облика кретања и моторичких способности деце у природним условима</a:t>
            </a:r>
            <a:endParaRPr lang="en-US" sz="2200" dirty="0" smtClean="0">
              <a:solidFill>
                <a:srgbClr val="003300"/>
              </a:solidFill>
              <a:latin typeface="Times New Roman" pitchFamily="18" charset="0"/>
              <a:cs typeface="Times New Roman" pitchFamily="18" charset="0"/>
            </a:endParaRPr>
          </a:p>
          <a:p>
            <a:pPr lvl="0">
              <a:buNone/>
            </a:pPr>
            <a:r>
              <a:rPr lang="sr-Cyrl-CS" sz="2200" dirty="0" smtClean="0">
                <a:solidFill>
                  <a:srgbClr val="003300"/>
                </a:solidFill>
                <a:latin typeface="Times New Roman" pitchFamily="18" charset="0"/>
                <a:cs typeface="Times New Roman" pitchFamily="18" charset="0"/>
              </a:rPr>
              <a:t>* Развијање навика о здравом начину живота</a:t>
            </a:r>
            <a:endParaRPr lang="en-US" sz="2200" dirty="0" smtClean="0">
              <a:solidFill>
                <a:srgbClr val="003300"/>
              </a:solidFill>
              <a:latin typeface="Times New Roman" pitchFamily="18" charset="0"/>
              <a:cs typeface="Times New Roman" pitchFamily="18" charset="0"/>
            </a:endParaRPr>
          </a:p>
          <a:p>
            <a:pPr lvl="0">
              <a:buNone/>
            </a:pPr>
            <a:r>
              <a:rPr lang="sr-Cyrl-CS" sz="2200" dirty="0" smtClean="0">
                <a:solidFill>
                  <a:srgbClr val="003300"/>
                </a:solidFill>
                <a:latin typeface="Times New Roman" pitchFamily="18" charset="0"/>
                <a:cs typeface="Times New Roman" pitchFamily="18" charset="0"/>
              </a:rPr>
              <a:t>* Развијање навика креативног провођења слободног времена</a:t>
            </a:r>
            <a:endParaRPr lang="en-US" sz="2200" dirty="0" smtClean="0">
              <a:solidFill>
                <a:srgbClr val="003300"/>
              </a:solidFill>
              <a:latin typeface="Times New Roman" pitchFamily="18" charset="0"/>
              <a:cs typeface="Times New Roman" pitchFamily="18" charset="0"/>
            </a:endParaRPr>
          </a:p>
          <a:p>
            <a:pPr lvl="0">
              <a:buNone/>
            </a:pPr>
            <a:r>
              <a:rPr lang="sr-Cyrl-CS" sz="2200" dirty="0" smtClean="0">
                <a:solidFill>
                  <a:srgbClr val="003300"/>
                </a:solidFill>
                <a:latin typeface="Times New Roman" pitchFamily="18" charset="0"/>
                <a:cs typeface="Times New Roman" pitchFamily="18" charset="0"/>
              </a:rPr>
              <a:t>* Развијање способности доживљавања и упознавања природе, њених законитости и лепота</a:t>
            </a:r>
            <a:endParaRPr lang="en-US" sz="2200" dirty="0" smtClean="0">
              <a:solidFill>
                <a:srgbClr val="003300"/>
              </a:solidFill>
              <a:latin typeface="Times New Roman" pitchFamily="18" charset="0"/>
              <a:cs typeface="Times New Roman" pitchFamily="18" charset="0"/>
            </a:endParaRPr>
          </a:p>
          <a:p>
            <a:pPr lvl="0">
              <a:buNone/>
            </a:pPr>
            <a:r>
              <a:rPr lang="sr-Cyrl-CS" sz="2200" dirty="0" smtClean="0">
                <a:solidFill>
                  <a:srgbClr val="003300"/>
                </a:solidFill>
                <a:latin typeface="Times New Roman" pitchFamily="18" charset="0"/>
                <a:cs typeface="Times New Roman" pitchFamily="18" charset="0"/>
              </a:rPr>
              <a:t>* Формирање и доградња моралних ставова о поступцима човека у односу на природу</a:t>
            </a:r>
            <a:endParaRPr lang="en-US" sz="2200" dirty="0" smtClean="0">
              <a:solidFill>
                <a:srgbClr val="003300"/>
              </a:solidFill>
              <a:latin typeface="Times New Roman" pitchFamily="18" charset="0"/>
              <a:cs typeface="Times New Roman" pitchFamily="18" charset="0"/>
            </a:endParaRPr>
          </a:p>
          <a:p>
            <a:pPr lvl="0">
              <a:buNone/>
            </a:pPr>
            <a:r>
              <a:rPr lang="ru-RU" sz="2200" dirty="0" smtClean="0">
                <a:solidFill>
                  <a:srgbClr val="003300"/>
                </a:solidFill>
                <a:latin typeface="Times New Roman" pitchFamily="18" charset="0"/>
                <a:cs typeface="Times New Roman" pitchFamily="18" charset="0"/>
              </a:rPr>
              <a:t>* Стицање искуства у колективном животу и заједништву, уз развијање толеранције у односима са другима</a:t>
            </a:r>
            <a:endParaRPr lang="en-US" sz="2200" dirty="0" smtClean="0">
              <a:solidFill>
                <a:srgbClr val="003300"/>
              </a:solidFill>
              <a:latin typeface="Times New Roman" pitchFamily="18" charset="0"/>
              <a:cs typeface="Times New Roman" pitchFamily="18" charset="0"/>
            </a:endParaRPr>
          </a:p>
          <a:p>
            <a:pPr lvl="0">
              <a:buNone/>
            </a:pPr>
            <a:r>
              <a:rPr lang="sr-Cyrl-CS" sz="2200" dirty="0" smtClean="0">
                <a:solidFill>
                  <a:srgbClr val="003300"/>
                </a:solidFill>
                <a:latin typeface="Times New Roman" pitchFamily="18" charset="0"/>
                <a:cs typeface="Times New Roman" pitchFamily="18" charset="0"/>
              </a:rPr>
              <a:t>* Успостављање позитивне социо-емотивне климе у групи и објекту и подстицање веселог расположења</a:t>
            </a:r>
            <a:endParaRPr lang="en-US" sz="2200" dirty="0" smtClean="0">
              <a:solidFill>
                <a:srgbClr val="003300"/>
              </a:solidFill>
              <a:latin typeface="Times New Roman" pitchFamily="18" charset="0"/>
              <a:cs typeface="Times New Roman" pitchFamily="18" charset="0"/>
            </a:endParaRPr>
          </a:p>
          <a:p>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a:xfrm>
            <a:off x="457200" y="1399593"/>
            <a:ext cx="4543428" cy="457771"/>
          </a:xfrm>
        </p:spPr>
        <p:txBody>
          <a:bodyPr/>
          <a:lstStyle/>
          <a:p>
            <a:pPr algn="ctr"/>
            <a:r>
              <a:rPr lang="sr-Cyrl-RS" sz="2000" b="0" dirty="0" smtClean="0">
                <a:solidFill>
                  <a:srgbClr val="003300"/>
                </a:solidFill>
                <a:latin typeface="Times New Roman" pitchFamily="18" charset="0"/>
                <a:cs typeface="Times New Roman" pitchFamily="18" charset="0"/>
              </a:rPr>
              <a:t>Спремни за пут...</a:t>
            </a:r>
            <a:endParaRPr lang="en-US" sz="2000" b="0" dirty="0">
              <a:solidFill>
                <a:srgbClr val="003300"/>
              </a:solidFill>
              <a:latin typeface="Times New Roman" pitchFamily="18" charset="0"/>
              <a:cs typeface="Times New Roman" pitchFamily="18" charset="0"/>
            </a:endParaRPr>
          </a:p>
        </p:txBody>
      </p:sp>
      <p:sp>
        <p:nvSpPr>
          <p:cNvPr id="5" name="Title 4"/>
          <p:cNvSpPr>
            <a:spLocks noGrp="1"/>
          </p:cNvSpPr>
          <p:nvPr>
            <p:ph type="title"/>
          </p:nvPr>
        </p:nvSpPr>
        <p:spPr>
          <a:xfrm>
            <a:off x="457200" y="155448"/>
            <a:ext cx="8229600" cy="773222"/>
          </a:xfrm>
        </p:spPr>
        <p:txBody>
          <a:bodyPr>
            <a:normAutofit/>
          </a:bodyPr>
          <a:lstStyle/>
          <a:p>
            <a:pPr algn="ctr"/>
            <a:r>
              <a:rPr lang="sr-Cyrl-RS" sz="3200" dirty="0" smtClean="0">
                <a:solidFill>
                  <a:srgbClr val="003300"/>
                </a:solidFill>
              </a:rPr>
              <a:t>ДОЖИВЉАЈИ  ИЗ  РИБАРСКЕ  БАЊЕ</a:t>
            </a:r>
            <a:endParaRPr lang="en-US" sz="3200" dirty="0"/>
          </a:p>
        </p:txBody>
      </p:sp>
      <p:sp>
        <p:nvSpPr>
          <p:cNvPr id="6" name="Text Placeholder 5"/>
          <p:cNvSpPr>
            <a:spLocks noGrp="1"/>
          </p:cNvSpPr>
          <p:nvPr>
            <p:ph type="body" idx="3"/>
          </p:nvPr>
        </p:nvSpPr>
        <p:spPr>
          <a:xfrm>
            <a:off x="5500694" y="1285860"/>
            <a:ext cx="2857520" cy="785817"/>
          </a:xfrm>
        </p:spPr>
        <p:txBody>
          <a:bodyPr/>
          <a:lstStyle/>
          <a:p>
            <a:pPr algn="ctr"/>
            <a:r>
              <a:rPr lang="sr-Cyrl-RS" sz="2000" b="0" dirty="0" smtClean="0">
                <a:solidFill>
                  <a:srgbClr val="003300"/>
                </a:solidFill>
                <a:latin typeface="Times New Roman" pitchFamily="18" charset="0"/>
                <a:cs typeface="Times New Roman" pitchFamily="18" charset="0"/>
              </a:rPr>
              <a:t> Док путујемо, </a:t>
            </a:r>
          </a:p>
          <a:p>
            <a:pPr algn="ctr"/>
            <a:r>
              <a:rPr lang="sr-Cyrl-RS" sz="2000" b="0" dirty="0" smtClean="0">
                <a:solidFill>
                  <a:srgbClr val="003300"/>
                </a:solidFill>
                <a:latin typeface="Times New Roman" pitchFamily="18" charset="0"/>
                <a:cs typeface="Times New Roman" pitchFamily="18" charset="0"/>
              </a:rPr>
              <a:t>певамо и дружимо се!</a:t>
            </a:r>
            <a:endParaRPr lang="en-US" sz="2000" b="0" dirty="0">
              <a:solidFill>
                <a:srgbClr val="003300"/>
              </a:solidFill>
              <a:latin typeface="Times New Roman" pitchFamily="18" charset="0"/>
              <a:cs typeface="Times New Roman" pitchFamily="18" charset="0"/>
            </a:endParaRPr>
          </a:p>
        </p:txBody>
      </p:sp>
      <p:pic>
        <p:nvPicPr>
          <p:cNvPr id="7" name="Picture 7" descr="D:\VESNA\RIBARSKA BANJA\Slike\2016. рекреативни\Neven\1.jpg"/>
          <p:cNvPicPr>
            <a:picLocks noGrp="1" noChangeAspect="1" noChangeArrowheads="1"/>
          </p:cNvPicPr>
          <p:nvPr>
            <p:ph sz="half" idx="2"/>
          </p:nvPr>
        </p:nvPicPr>
        <p:blipFill>
          <a:blip r:embed="rId2" cstate="print"/>
          <a:srcRect/>
          <a:stretch>
            <a:fillRect/>
          </a:stretch>
        </p:blipFill>
        <p:spPr bwMode="auto">
          <a:xfrm>
            <a:off x="642910" y="2143116"/>
            <a:ext cx="4071966" cy="3286148"/>
          </a:xfrm>
          <a:prstGeom prst="rect">
            <a:avLst/>
          </a:prstGeom>
          <a:noFill/>
        </p:spPr>
      </p:pic>
      <p:pic>
        <p:nvPicPr>
          <p:cNvPr id="8" name="Content Placeholder 7" descr="D:\VESNA\RIBARSKA BANJA\Slike\2016. рекреативни\Neven\IMG_20160322_095713.jpg"/>
          <p:cNvPicPr>
            <a:picLocks noGrp="1" noChangeAspect="1" noChangeArrowheads="1"/>
          </p:cNvPicPr>
          <p:nvPr>
            <p:ph sz="quarter" idx="4"/>
          </p:nvPr>
        </p:nvPicPr>
        <p:blipFill>
          <a:blip r:embed="rId3" cstate="print"/>
          <a:srcRect/>
          <a:stretch>
            <a:fillRect/>
          </a:stretch>
        </p:blipFill>
        <p:spPr bwMode="auto">
          <a:xfrm>
            <a:off x="5286380" y="2143116"/>
            <a:ext cx="3286148" cy="3643338"/>
          </a:xfrm>
          <a:prstGeom prst="rect">
            <a:avLst/>
          </a:prstGeom>
          <a:noFill/>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a:xfrm>
            <a:off x="457200" y="357167"/>
            <a:ext cx="4040188" cy="785818"/>
          </a:xfrm>
        </p:spPr>
        <p:txBody>
          <a:bodyPr/>
          <a:lstStyle/>
          <a:p>
            <a:pPr algn="ctr"/>
            <a:r>
              <a:rPr lang="sr-Cyrl-RS" sz="2000" b="0" dirty="0" smtClean="0">
                <a:solidFill>
                  <a:srgbClr val="003300"/>
                </a:solidFill>
                <a:latin typeface="Times New Roman" pitchFamily="18" charset="0"/>
                <a:cs typeface="Times New Roman" pitchFamily="18" charset="0"/>
              </a:rPr>
              <a:t>Шетња до вртића ‘’Јеленко’’.</a:t>
            </a:r>
            <a:endParaRPr lang="en-US" sz="2000" b="0" dirty="0">
              <a:solidFill>
                <a:srgbClr val="003300"/>
              </a:solidFill>
              <a:latin typeface="Times New Roman" pitchFamily="18" charset="0"/>
              <a:cs typeface="Times New Roman" pitchFamily="18" charset="0"/>
            </a:endParaRPr>
          </a:p>
        </p:txBody>
      </p:sp>
      <p:sp>
        <p:nvSpPr>
          <p:cNvPr id="6" name="Text Placeholder 5"/>
          <p:cNvSpPr>
            <a:spLocks noGrp="1"/>
          </p:cNvSpPr>
          <p:nvPr>
            <p:ph type="body" idx="3"/>
          </p:nvPr>
        </p:nvSpPr>
        <p:spPr>
          <a:xfrm>
            <a:off x="4648200" y="1214423"/>
            <a:ext cx="4040188" cy="714380"/>
          </a:xfrm>
        </p:spPr>
        <p:txBody>
          <a:bodyPr/>
          <a:lstStyle/>
          <a:p>
            <a:pPr algn="ctr"/>
            <a:r>
              <a:rPr lang="sr-Cyrl-RS" sz="2000" b="0" dirty="0" smtClean="0">
                <a:solidFill>
                  <a:srgbClr val="003300"/>
                </a:solidFill>
                <a:latin typeface="Times New Roman" pitchFamily="18" charset="0"/>
                <a:cs typeface="Times New Roman" pitchFamily="18" charset="0"/>
              </a:rPr>
              <a:t>  Стигли смо и време је за доручак!</a:t>
            </a:r>
            <a:endParaRPr lang="en-US" sz="2000" b="0" dirty="0">
              <a:solidFill>
                <a:srgbClr val="003300"/>
              </a:solidFill>
              <a:latin typeface="Times New Roman" pitchFamily="18" charset="0"/>
              <a:cs typeface="Times New Roman" pitchFamily="18" charset="0"/>
            </a:endParaRPr>
          </a:p>
        </p:txBody>
      </p:sp>
      <p:pic>
        <p:nvPicPr>
          <p:cNvPr id="7" name="Picture 3" descr="D:\VESNA\RIBARSKA BANJA\Slike\izlet jesen 2016\14971100_10205882916032064_94993046_o.jpg"/>
          <p:cNvPicPr>
            <a:picLocks noGrp="1" noChangeAspect="1" noChangeArrowheads="1"/>
          </p:cNvPicPr>
          <p:nvPr>
            <p:ph sz="half" idx="2"/>
          </p:nvPr>
        </p:nvPicPr>
        <p:blipFill>
          <a:blip r:embed="rId2" cstate="print"/>
          <a:srcRect/>
          <a:stretch>
            <a:fillRect/>
          </a:stretch>
        </p:blipFill>
        <p:spPr bwMode="auto">
          <a:xfrm>
            <a:off x="457200" y="1357298"/>
            <a:ext cx="3971924" cy="4286280"/>
          </a:xfrm>
          <a:prstGeom prst="rect">
            <a:avLst/>
          </a:prstGeom>
          <a:noFill/>
        </p:spPr>
      </p:pic>
      <p:pic>
        <p:nvPicPr>
          <p:cNvPr id="8" name="Picture 5" descr="D:\VESNA\RIBARSKA BANJA\Slike\izlet jesen 2016\15044705_10205882913832009_1773174509_o.jpg"/>
          <p:cNvPicPr>
            <a:picLocks noGrp="1" noChangeAspect="1" noChangeArrowheads="1"/>
          </p:cNvPicPr>
          <p:nvPr>
            <p:ph sz="quarter" idx="4"/>
          </p:nvPr>
        </p:nvPicPr>
        <p:blipFill>
          <a:blip r:embed="rId3" cstate="print"/>
          <a:srcRect/>
          <a:stretch>
            <a:fillRect/>
          </a:stretch>
        </p:blipFill>
        <p:spPr bwMode="auto">
          <a:xfrm>
            <a:off x="4786314" y="2071678"/>
            <a:ext cx="3929090" cy="2909216"/>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a:xfrm>
            <a:off x="457200" y="1000109"/>
            <a:ext cx="4040188" cy="571504"/>
          </a:xfrm>
        </p:spPr>
        <p:txBody>
          <a:bodyPr/>
          <a:lstStyle/>
          <a:p>
            <a:pPr algn="ctr"/>
            <a:r>
              <a:rPr lang="sr-Cyrl-RS" sz="2000" b="0" dirty="0" smtClean="0">
                <a:solidFill>
                  <a:srgbClr val="003300"/>
                </a:solidFill>
                <a:latin typeface="Times New Roman" pitchFamily="18" charset="0"/>
                <a:cs typeface="Times New Roman" pitchFamily="18" charset="0"/>
              </a:rPr>
              <a:t>Шетња кроз шуму...</a:t>
            </a:r>
            <a:endParaRPr lang="en-US" sz="2000" b="0" dirty="0">
              <a:solidFill>
                <a:srgbClr val="003300"/>
              </a:solidFill>
              <a:latin typeface="Times New Roman" pitchFamily="18" charset="0"/>
              <a:cs typeface="Times New Roman" pitchFamily="18" charset="0"/>
            </a:endParaRPr>
          </a:p>
        </p:txBody>
      </p:sp>
      <p:sp>
        <p:nvSpPr>
          <p:cNvPr id="5" name="Title 4"/>
          <p:cNvSpPr>
            <a:spLocks noGrp="1"/>
          </p:cNvSpPr>
          <p:nvPr>
            <p:ph type="title"/>
          </p:nvPr>
        </p:nvSpPr>
        <p:spPr>
          <a:xfrm>
            <a:off x="214282" y="155448"/>
            <a:ext cx="8929718" cy="630346"/>
          </a:xfrm>
        </p:spPr>
        <p:txBody>
          <a:bodyPr>
            <a:normAutofit/>
          </a:bodyPr>
          <a:lstStyle/>
          <a:p>
            <a:pPr algn="ctr"/>
            <a:r>
              <a:rPr lang="sr-Cyrl-RS" sz="2400" dirty="0" smtClean="0">
                <a:solidFill>
                  <a:srgbClr val="003300"/>
                </a:solidFill>
                <a:effectLst>
                  <a:outerShdw blurRad="38100" dist="38100" dir="2700000" algn="tl">
                    <a:srgbClr val="000000">
                      <a:alpha val="43137"/>
                    </a:srgbClr>
                  </a:outerShdw>
                </a:effectLst>
                <a:latin typeface="Times New Roman" pitchFamily="18" charset="0"/>
                <a:cs typeface="Times New Roman" pitchFamily="18" charset="0"/>
              </a:rPr>
              <a:t>После доручка , васпитно-образовне активности  у природи.</a:t>
            </a:r>
            <a:endParaRPr lang="en-US" sz="2400" dirty="0">
              <a:solidFill>
                <a:srgbClr val="003300"/>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6" name="Text Placeholder 5"/>
          <p:cNvSpPr>
            <a:spLocks noGrp="1"/>
          </p:cNvSpPr>
          <p:nvPr>
            <p:ph type="body" idx="3"/>
          </p:nvPr>
        </p:nvSpPr>
        <p:spPr>
          <a:xfrm>
            <a:off x="4648200" y="1399593"/>
            <a:ext cx="4040188" cy="600647"/>
          </a:xfrm>
        </p:spPr>
        <p:txBody>
          <a:bodyPr/>
          <a:lstStyle/>
          <a:p>
            <a:pPr algn="ctr"/>
            <a:r>
              <a:rPr lang="sr-Cyrl-RS" sz="2000" b="0" dirty="0" smtClean="0">
                <a:solidFill>
                  <a:srgbClr val="003300"/>
                </a:solidFill>
                <a:latin typeface="Times New Roman" pitchFamily="18" charset="0"/>
                <a:cs typeface="Times New Roman" pitchFamily="18" charset="0"/>
              </a:rPr>
              <a:t>А затим краћи одмор и ужина.</a:t>
            </a:r>
            <a:endParaRPr lang="en-US" sz="2000" b="0" dirty="0">
              <a:solidFill>
                <a:srgbClr val="003300"/>
              </a:solidFill>
              <a:latin typeface="Times New Roman" pitchFamily="18" charset="0"/>
              <a:cs typeface="Times New Roman" pitchFamily="18" charset="0"/>
            </a:endParaRPr>
          </a:p>
        </p:txBody>
      </p:sp>
      <p:pic>
        <p:nvPicPr>
          <p:cNvPr id="7" name="Picture 3" descr="D:\VESNA\RIBARSKA BANJA\Slike\izlet jesen 2016\14962374_1123634034338820_622651854_n.jpg"/>
          <p:cNvPicPr>
            <a:picLocks noGrp="1" noChangeAspect="1" noChangeArrowheads="1"/>
          </p:cNvPicPr>
          <p:nvPr>
            <p:ph sz="half" idx="2"/>
          </p:nvPr>
        </p:nvPicPr>
        <p:blipFill>
          <a:blip r:embed="rId2"/>
          <a:srcRect/>
          <a:stretch>
            <a:fillRect/>
          </a:stretch>
        </p:blipFill>
        <p:spPr bwMode="auto">
          <a:xfrm>
            <a:off x="428596" y="1785926"/>
            <a:ext cx="4071966" cy="4143404"/>
          </a:xfrm>
          <a:prstGeom prst="rect">
            <a:avLst/>
          </a:prstGeom>
          <a:noFill/>
        </p:spPr>
      </p:pic>
      <p:pic>
        <p:nvPicPr>
          <p:cNvPr id="8" name="Picture 6" descr="D:\VESNA\RIBARSKA BANJA\Slike\2016. рекреативни\Neven\DSCN0088.JPG"/>
          <p:cNvPicPr>
            <a:picLocks noGrp="1" noChangeAspect="1" noChangeArrowheads="1"/>
          </p:cNvPicPr>
          <p:nvPr>
            <p:ph sz="quarter" idx="4"/>
          </p:nvPr>
        </p:nvPicPr>
        <p:blipFill>
          <a:blip r:embed="rId3" cstate="print"/>
          <a:srcRect/>
          <a:stretch>
            <a:fillRect/>
          </a:stretch>
        </p:blipFill>
        <p:spPr bwMode="auto">
          <a:xfrm>
            <a:off x="4786314" y="2143116"/>
            <a:ext cx="3786214" cy="3714776"/>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a:xfrm>
            <a:off x="457200" y="428604"/>
            <a:ext cx="4040188" cy="928693"/>
          </a:xfrm>
        </p:spPr>
        <p:txBody>
          <a:bodyPr/>
          <a:lstStyle/>
          <a:p>
            <a:r>
              <a:rPr lang="sr-Cyrl-RS" sz="2000" b="0" dirty="0" smtClean="0">
                <a:solidFill>
                  <a:srgbClr val="003300"/>
                </a:solidFill>
                <a:latin typeface="Times New Roman" pitchFamily="18" charset="0"/>
                <a:cs typeface="Times New Roman" pitchFamily="18" charset="0"/>
              </a:rPr>
              <a:t>Били смо у Етно селу Срндаље </a:t>
            </a:r>
          </a:p>
          <a:p>
            <a:r>
              <a:rPr lang="sr-Cyrl-RS" sz="2000" b="0" dirty="0" smtClean="0">
                <a:solidFill>
                  <a:srgbClr val="003300"/>
                </a:solidFill>
                <a:latin typeface="Times New Roman" pitchFamily="18" charset="0"/>
                <a:cs typeface="Times New Roman" pitchFamily="18" charset="0"/>
              </a:rPr>
              <a:t>и видели точак и воденицу!</a:t>
            </a:r>
            <a:endParaRPr lang="en-US" sz="2000" b="0" dirty="0">
              <a:solidFill>
                <a:srgbClr val="003300"/>
              </a:solidFill>
              <a:latin typeface="Times New Roman" pitchFamily="18" charset="0"/>
              <a:cs typeface="Times New Roman" pitchFamily="18" charset="0"/>
            </a:endParaRPr>
          </a:p>
        </p:txBody>
      </p:sp>
      <p:sp>
        <p:nvSpPr>
          <p:cNvPr id="6" name="Text Placeholder 5"/>
          <p:cNvSpPr>
            <a:spLocks noGrp="1"/>
          </p:cNvSpPr>
          <p:nvPr>
            <p:ph type="body" idx="3"/>
          </p:nvPr>
        </p:nvSpPr>
        <p:spPr>
          <a:xfrm>
            <a:off x="4648200" y="1142985"/>
            <a:ext cx="4281518" cy="785818"/>
          </a:xfrm>
        </p:spPr>
        <p:txBody>
          <a:bodyPr/>
          <a:lstStyle/>
          <a:p>
            <a:pPr algn="ctr"/>
            <a:r>
              <a:rPr lang="sr-Cyrl-RS" sz="2000" b="0" dirty="0" smtClean="0">
                <a:solidFill>
                  <a:srgbClr val="003300"/>
                </a:solidFill>
                <a:latin typeface="Times New Roman" pitchFamily="18" charset="0"/>
                <a:cs typeface="Times New Roman" pitchFamily="18" charset="0"/>
              </a:rPr>
              <a:t>Посетили смо цркву Свети Илија.</a:t>
            </a:r>
            <a:endParaRPr lang="en-US" sz="2000" b="0" dirty="0">
              <a:solidFill>
                <a:srgbClr val="003300"/>
              </a:solidFill>
              <a:latin typeface="Times New Roman" pitchFamily="18" charset="0"/>
              <a:cs typeface="Times New Roman" pitchFamily="18" charset="0"/>
            </a:endParaRPr>
          </a:p>
        </p:txBody>
      </p:sp>
      <p:pic>
        <p:nvPicPr>
          <p:cNvPr id="7" name="Picture 3" descr="D:\VESNA\RIBARSKA BANJA\Slike\2016. рекреативни\Neven\IMG_5733.JPG"/>
          <p:cNvPicPr>
            <a:picLocks noGrp="1" noChangeAspect="1" noChangeArrowheads="1"/>
          </p:cNvPicPr>
          <p:nvPr>
            <p:ph sz="half" idx="2"/>
          </p:nvPr>
        </p:nvPicPr>
        <p:blipFill>
          <a:blip r:embed="rId2" cstate="print"/>
          <a:srcRect/>
          <a:stretch>
            <a:fillRect/>
          </a:stretch>
        </p:blipFill>
        <p:spPr bwMode="auto">
          <a:xfrm>
            <a:off x="457200" y="1571612"/>
            <a:ext cx="3900486" cy="3857652"/>
          </a:xfrm>
          <a:prstGeom prst="rect">
            <a:avLst/>
          </a:prstGeom>
          <a:noFill/>
        </p:spPr>
      </p:pic>
      <p:pic>
        <p:nvPicPr>
          <p:cNvPr id="8" name="Picture 4" descr="D:\VESNA\RIBARSKA BANJA\Slike\2016. рекреативни\Leptiric\20160328_095501.jpg"/>
          <p:cNvPicPr>
            <a:picLocks noGrp="1" noChangeAspect="1" noChangeArrowheads="1"/>
          </p:cNvPicPr>
          <p:nvPr>
            <p:ph sz="quarter" idx="4"/>
          </p:nvPr>
        </p:nvPicPr>
        <p:blipFill>
          <a:blip r:embed="rId3" cstate="print"/>
          <a:srcRect/>
          <a:stretch>
            <a:fillRect/>
          </a:stretch>
        </p:blipFill>
        <p:spPr bwMode="auto">
          <a:xfrm>
            <a:off x="4786314" y="2143116"/>
            <a:ext cx="3857652" cy="3643338"/>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a:xfrm>
            <a:off x="214282" y="500043"/>
            <a:ext cx="5357850" cy="571503"/>
          </a:xfrm>
        </p:spPr>
        <p:txBody>
          <a:bodyPr/>
          <a:lstStyle/>
          <a:p>
            <a:r>
              <a:rPr lang="sr-Cyrl-RS" sz="2000" b="0" dirty="0" smtClean="0">
                <a:solidFill>
                  <a:srgbClr val="003300"/>
                </a:solidFill>
                <a:latin typeface="Times New Roman" pitchFamily="18" charset="0"/>
                <a:cs typeface="Times New Roman" pitchFamily="18" charset="0"/>
              </a:rPr>
              <a:t>Упознали смо се са историјом Рибарске Бање. </a:t>
            </a:r>
            <a:endParaRPr lang="en-US" sz="2000" b="0" dirty="0">
              <a:solidFill>
                <a:srgbClr val="003300"/>
              </a:solidFill>
              <a:latin typeface="Times New Roman" pitchFamily="18" charset="0"/>
              <a:cs typeface="Times New Roman" pitchFamily="18" charset="0"/>
            </a:endParaRPr>
          </a:p>
        </p:txBody>
      </p:sp>
      <p:sp>
        <p:nvSpPr>
          <p:cNvPr id="6" name="Text Placeholder 5"/>
          <p:cNvSpPr>
            <a:spLocks noGrp="1"/>
          </p:cNvSpPr>
          <p:nvPr>
            <p:ph type="body" idx="3"/>
          </p:nvPr>
        </p:nvSpPr>
        <p:spPr>
          <a:xfrm>
            <a:off x="4714876" y="1214423"/>
            <a:ext cx="3973512" cy="642942"/>
          </a:xfrm>
        </p:spPr>
        <p:txBody>
          <a:bodyPr/>
          <a:lstStyle/>
          <a:p>
            <a:pPr algn="ctr"/>
            <a:r>
              <a:rPr lang="sr-Cyrl-RS" sz="2000" b="0" dirty="0" smtClean="0">
                <a:solidFill>
                  <a:srgbClr val="003300"/>
                </a:solidFill>
                <a:latin typeface="Times New Roman" pitchFamily="18" charset="0"/>
                <a:cs typeface="Times New Roman" pitchFamily="18" charset="0"/>
              </a:rPr>
              <a:t>Видели смо Спа центар.</a:t>
            </a:r>
            <a:endParaRPr lang="en-US" sz="2000" b="0" dirty="0">
              <a:solidFill>
                <a:srgbClr val="003300"/>
              </a:solidFill>
              <a:latin typeface="Times New Roman" pitchFamily="18" charset="0"/>
              <a:cs typeface="Times New Roman" pitchFamily="18" charset="0"/>
            </a:endParaRPr>
          </a:p>
        </p:txBody>
      </p:sp>
      <p:pic>
        <p:nvPicPr>
          <p:cNvPr id="7" name="Picture 2" descr="D:\VESNA\RIBARSKA BANJA\Slike\Ivana Jovic 2016 prolece\20151013_111557.jpg"/>
          <p:cNvPicPr>
            <a:picLocks noGrp="1" noChangeAspect="1" noChangeArrowheads="1"/>
          </p:cNvPicPr>
          <p:nvPr>
            <p:ph sz="half" idx="2"/>
          </p:nvPr>
        </p:nvPicPr>
        <p:blipFill>
          <a:blip r:embed="rId2" cstate="print"/>
          <a:srcRect/>
          <a:stretch>
            <a:fillRect/>
          </a:stretch>
        </p:blipFill>
        <p:spPr bwMode="auto">
          <a:xfrm>
            <a:off x="357158" y="1357298"/>
            <a:ext cx="4143404" cy="4000528"/>
          </a:xfrm>
          <a:prstGeom prst="rect">
            <a:avLst/>
          </a:prstGeom>
          <a:noFill/>
        </p:spPr>
      </p:pic>
      <p:pic>
        <p:nvPicPr>
          <p:cNvPr id="8" name="Picture 3" descr="D:\VESNA\RIBARSKA BANJA\Slike\Ivana Jovic 2016 prolece\20151013_114654.jpg"/>
          <p:cNvPicPr>
            <a:picLocks noGrp="1" noChangeAspect="1" noChangeArrowheads="1"/>
          </p:cNvPicPr>
          <p:nvPr>
            <p:ph sz="quarter" idx="4"/>
          </p:nvPr>
        </p:nvPicPr>
        <p:blipFill>
          <a:blip r:embed="rId3" cstate="print"/>
          <a:srcRect/>
          <a:stretch>
            <a:fillRect/>
          </a:stretch>
        </p:blipFill>
        <p:spPr bwMode="auto">
          <a:xfrm>
            <a:off x="4714876" y="2143116"/>
            <a:ext cx="4071966" cy="3211593"/>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633394"/>
          </a:xfrm>
        </p:spPr>
        <p:txBody>
          <a:bodyPr>
            <a:normAutofit fontScale="90000"/>
          </a:bodyPr>
          <a:lstStyle/>
          <a:p>
            <a:pPr algn="ctr"/>
            <a:r>
              <a:rPr lang="sr-Cyrl-RS" sz="2000" dirty="0" smtClean="0">
                <a:latin typeface="Times New Roman" pitchFamily="18" charset="0"/>
                <a:cs typeface="Times New Roman" pitchFamily="18" charset="0"/>
              </a:rPr>
              <a:t/>
            </a:r>
            <a:br>
              <a:rPr lang="sr-Cyrl-RS" sz="2000" dirty="0" smtClean="0">
                <a:latin typeface="Times New Roman" pitchFamily="18" charset="0"/>
                <a:cs typeface="Times New Roman" pitchFamily="18" charset="0"/>
              </a:rPr>
            </a:br>
            <a:r>
              <a:rPr lang="sr-Cyrl-RS" sz="2700" dirty="0" smtClean="0">
                <a:solidFill>
                  <a:srgbClr val="003300"/>
                </a:solidFill>
                <a:latin typeface="Times New Roman" pitchFamily="18" charset="0"/>
                <a:cs typeface="Times New Roman" pitchFamily="18" charset="0"/>
              </a:rPr>
              <a:t>Видели смо необичне фонтане и чесму!</a:t>
            </a:r>
            <a:endParaRPr lang="en-US" sz="2700" dirty="0">
              <a:latin typeface="Times New Roman" pitchFamily="18" charset="0"/>
              <a:cs typeface="Times New Roman" pitchFamily="18" charset="0"/>
            </a:endParaRPr>
          </a:p>
        </p:txBody>
      </p:sp>
      <p:pic>
        <p:nvPicPr>
          <p:cNvPr id="3" name="Content Placeholder 7" descr="20161011_104755.jpg"/>
          <p:cNvPicPr>
            <a:picLocks noChangeAspect="1"/>
          </p:cNvPicPr>
          <p:nvPr/>
        </p:nvPicPr>
        <p:blipFill>
          <a:blip r:embed="rId2" cstate="print"/>
          <a:stretch>
            <a:fillRect/>
          </a:stretch>
        </p:blipFill>
        <p:spPr>
          <a:xfrm rot="5400000">
            <a:off x="4607720" y="2107398"/>
            <a:ext cx="4857782" cy="3071834"/>
          </a:xfrm>
          <a:prstGeom prst="rect">
            <a:avLst/>
          </a:prstGeom>
          <a:ln>
            <a:noFill/>
          </a:ln>
          <a:effectLst>
            <a:softEdge rad="112500"/>
          </a:effectLst>
        </p:spPr>
      </p:pic>
      <p:pic>
        <p:nvPicPr>
          <p:cNvPr id="4" name="Content Placeholder 6" descr="20161011_105232.jpg"/>
          <p:cNvPicPr>
            <a:picLocks noChangeAspect="1"/>
          </p:cNvPicPr>
          <p:nvPr/>
        </p:nvPicPr>
        <p:blipFill>
          <a:blip r:embed="rId3" cstate="print"/>
          <a:stretch>
            <a:fillRect/>
          </a:stretch>
        </p:blipFill>
        <p:spPr>
          <a:xfrm>
            <a:off x="1142976" y="1000108"/>
            <a:ext cx="3857652" cy="2548806"/>
          </a:xfrm>
          <a:prstGeom prst="rect">
            <a:avLst/>
          </a:prstGeom>
        </p:spPr>
      </p:pic>
      <p:pic>
        <p:nvPicPr>
          <p:cNvPr id="1026" name="Picture 2" descr="D:\VESNA\RIBARSKA BANJA\Slike\izlet jesen 2016\15007980_1274936999213994_1215684794_o.jpg"/>
          <p:cNvPicPr>
            <a:picLocks noChangeAspect="1" noChangeArrowheads="1"/>
          </p:cNvPicPr>
          <p:nvPr/>
        </p:nvPicPr>
        <p:blipFill>
          <a:blip r:embed="rId4" cstate="print"/>
          <a:srcRect/>
          <a:stretch>
            <a:fillRect/>
          </a:stretch>
        </p:blipFill>
        <p:spPr bwMode="auto">
          <a:xfrm flipH="1">
            <a:off x="1214414" y="3857628"/>
            <a:ext cx="3786214" cy="2524143"/>
          </a:xfrm>
          <a:prstGeom prst="rect">
            <a:avLst/>
          </a:prstGeom>
          <a:noFill/>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a:xfrm>
            <a:off x="214282" y="500043"/>
            <a:ext cx="4643470" cy="785818"/>
          </a:xfrm>
        </p:spPr>
        <p:txBody>
          <a:bodyPr/>
          <a:lstStyle/>
          <a:p>
            <a:r>
              <a:rPr lang="sr-Cyrl-RS" sz="2000" b="0" dirty="0" smtClean="0">
                <a:solidFill>
                  <a:srgbClr val="003300"/>
                </a:solidFill>
                <a:latin typeface="Times New Roman" pitchFamily="18" charset="0"/>
                <a:cs typeface="Times New Roman" pitchFamily="18" charset="0"/>
              </a:rPr>
              <a:t>Деца играју шах са великим фигурама.</a:t>
            </a:r>
            <a:endParaRPr lang="en-US" sz="2000" b="0" dirty="0">
              <a:solidFill>
                <a:srgbClr val="003300"/>
              </a:solidFill>
              <a:latin typeface="Times New Roman" pitchFamily="18" charset="0"/>
              <a:cs typeface="Times New Roman" pitchFamily="18" charset="0"/>
            </a:endParaRPr>
          </a:p>
        </p:txBody>
      </p:sp>
      <p:sp>
        <p:nvSpPr>
          <p:cNvPr id="6" name="Text Placeholder 5"/>
          <p:cNvSpPr>
            <a:spLocks noGrp="1"/>
          </p:cNvSpPr>
          <p:nvPr>
            <p:ph type="body" idx="3"/>
          </p:nvPr>
        </p:nvSpPr>
        <p:spPr>
          <a:xfrm>
            <a:off x="4648200" y="1399593"/>
            <a:ext cx="4040188" cy="529209"/>
          </a:xfrm>
        </p:spPr>
        <p:txBody>
          <a:bodyPr/>
          <a:lstStyle/>
          <a:p>
            <a:pPr algn="ctr"/>
            <a:r>
              <a:rPr lang="sr-Cyrl-RS" sz="2000" b="0" dirty="0" smtClean="0">
                <a:solidFill>
                  <a:srgbClr val="003300"/>
                </a:solidFill>
                <a:latin typeface="Times New Roman" pitchFamily="18" charset="0"/>
                <a:cs typeface="Times New Roman" pitchFamily="18" charset="0"/>
              </a:rPr>
              <a:t>Краћи одмор и повратак у вртић.</a:t>
            </a:r>
            <a:endParaRPr lang="en-US" sz="2000" b="0" dirty="0">
              <a:solidFill>
                <a:srgbClr val="003300"/>
              </a:solidFill>
              <a:latin typeface="Times New Roman" pitchFamily="18" charset="0"/>
              <a:cs typeface="Times New Roman" pitchFamily="18" charset="0"/>
            </a:endParaRPr>
          </a:p>
        </p:txBody>
      </p:sp>
      <p:pic>
        <p:nvPicPr>
          <p:cNvPr id="7" name="Picture 2" descr="D:\VESNA\RIBARSKA BANJA\Slike\izlet jesen 2016\14971071_10205882915032039_1957123727_o.jpg"/>
          <p:cNvPicPr>
            <a:picLocks noGrp="1" noChangeAspect="1" noChangeArrowheads="1"/>
          </p:cNvPicPr>
          <p:nvPr>
            <p:ph sz="half" idx="2"/>
          </p:nvPr>
        </p:nvPicPr>
        <p:blipFill>
          <a:blip r:embed="rId2" cstate="print"/>
          <a:srcRect/>
          <a:stretch>
            <a:fillRect/>
          </a:stretch>
        </p:blipFill>
        <p:spPr bwMode="auto">
          <a:xfrm>
            <a:off x="214282" y="1500174"/>
            <a:ext cx="4214842" cy="3357586"/>
          </a:xfrm>
          <a:prstGeom prst="rect">
            <a:avLst/>
          </a:prstGeom>
          <a:noFill/>
        </p:spPr>
      </p:pic>
      <p:pic>
        <p:nvPicPr>
          <p:cNvPr id="8" name="Picture 3" descr="D:\VESNA\RIBARSKA BANJA\Slike\izlet jesen 2016\14970971_1274935952547432_974790610_o.jpg"/>
          <p:cNvPicPr>
            <a:picLocks noGrp="1" noChangeAspect="1" noChangeArrowheads="1"/>
          </p:cNvPicPr>
          <p:nvPr>
            <p:ph sz="quarter" idx="4"/>
          </p:nvPr>
        </p:nvPicPr>
        <p:blipFill>
          <a:blip r:embed="rId3" cstate="print"/>
          <a:srcRect/>
          <a:stretch>
            <a:fillRect/>
          </a:stretch>
        </p:blipFill>
        <p:spPr bwMode="auto">
          <a:xfrm>
            <a:off x="4714876" y="2143116"/>
            <a:ext cx="3832254" cy="3500462"/>
          </a:xfrm>
          <a:prstGeom prst="rect">
            <a:avLst/>
          </a:prstGeom>
          <a:noFill/>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704832"/>
          </a:xfrm>
        </p:spPr>
        <p:txBody>
          <a:bodyPr>
            <a:normAutofit/>
          </a:bodyPr>
          <a:lstStyle/>
          <a:p>
            <a:pPr algn="ctr"/>
            <a:r>
              <a:rPr lang="sr-Cyrl-RS" sz="2400" dirty="0" smtClean="0">
                <a:solidFill>
                  <a:srgbClr val="003300"/>
                </a:solidFill>
                <a:latin typeface="Times New Roman" pitchFamily="18" charset="0"/>
                <a:cs typeface="Times New Roman" pitchFamily="18" charset="0"/>
              </a:rPr>
              <a:t>Игре у дворишту вртића.</a:t>
            </a:r>
            <a:endParaRPr lang="en-US" sz="2400" dirty="0">
              <a:solidFill>
                <a:srgbClr val="003300"/>
              </a:solidFill>
              <a:latin typeface="Times New Roman" pitchFamily="18" charset="0"/>
              <a:cs typeface="Times New Roman" pitchFamily="18" charset="0"/>
            </a:endParaRPr>
          </a:p>
        </p:txBody>
      </p:sp>
      <p:pic>
        <p:nvPicPr>
          <p:cNvPr id="5" name="Picture 5" descr="D:\VESNA\RIBARSKA BANJA\Slike\2016. рекреативни\Neven\DSCN0089.JPG"/>
          <p:cNvPicPr>
            <a:picLocks noChangeAspect="1" noChangeArrowheads="1"/>
          </p:cNvPicPr>
          <p:nvPr/>
        </p:nvPicPr>
        <p:blipFill>
          <a:blip r:embed="rId2" cstate="print"/>
          <a:srcRect/>
          <a:stretch>
            <a:fillRect/>
          </a:stretch>
        </p:blipFill>
        <p:spPr bwMode="auto">
          <a:xfrm>
            <a:off x="428596" y="3929066"/>
            <a:ext cx="3214710" cy="2446751"/>
          </a:xfrm>
          <a:prstGeom prst="rect">
            <a:avLst/>
          </a:prstGeom>
          <a:noFill/>
        </p:spPr>
      </p:pic>
      <p:pic>
        <p:nvPicPr>
          <p:cNvPr id="6" name="Picture 5" descr="D:\VESNA\RIBARSKA BANJA\Slike\2016. рекреативни\Neven\IMG_5714.JPG"/>
          <p:cNvPicPr>
            <a:picLocks noChangeAspect="1" noChangeArrowheads="1"/>
          </p:cNvPicPr>
          <p:nvPr/>
        </p:nvPicPr>
        <p:blipFill>
          <a:blip r:embed="rId3" cstate="print"/>
          <a:srcRect/>
          <a:stretch>
            <a:fillRect/>
          </a:stretch>
        </p:blipFill>
        <p:spPr bwMode="auto">
          <a:xfrm>
            <a:off x="5715008" y="3929066"/>
            <a:ext cx="3214678" cy="2411009"/>
          </a:xfrm>
          <a:prstGeom prst="rect">
            <a:avLst/>
          </a:prstGeom>
          <a:noFill/>
        </p:spPr>
      </p:pic>
      <p:pic>
        <p:nvPicPr>
          <p:cNvPr id="7" name="Picture 4" descr="D:\VESNA\RIBARSKA BANJA\Slike\2016. рекреативни\Neven\IMG_5716.JPG"/>
          <p:cNvPicPr>
            <a:picLocks noChangeAspect="1" noChangeArrowheads="1"/>
          </p:cNvPicPr>
          <p:nvPr/>
        </p:nvPicPr>
        <p:blipFill>
          <a:blip r:embed="rId4" cstate="print"/>
          <a:srcRect/>
          <a:stretch>
            <a:fillRect/>
          </a:stretch>
        </p:blipFill>
        <p:spPr bwMode="auto">
          <a:xfrm>
            <a:off x="357158" y="1107265"/>
            <a:ext cx="3286116" cy="2464587"/>
          </a:xfrm>
          <a:prstGeom prst="rect">
            <a:avLst/>
          </a:prstGeom>
          <a:noFill/>
        </p:spPr>
      </p:pic>
      <p:pic>
        <p:nvPicPr>
          <p:cNvPr id="8" name="Picture 3" descr="D:\VESNA\RIBARSKA BANJA\Slike\2016. рекреативни\Leptiric\20160330_170222.jpg"/>
          <p:cNvPicPr>
            <a:picLocks noChangeAspect="1" noChangeArrowheads="1"/>
          </p:cNvPicPr>
          <p:nvPr/>
        </p:nvPicPr>
        <p:blipFill>
          <a:blip r:embed="rId5" cstate="print"/>
          <a:srcRect/>
          <a:stretch>
            <a:fillRect/>
          </a:stretch>
        </p:blipFill>
        <p:spPr bwMode="auto">
          <a:xfrm>
            <a:off x="3786182" y="1857364"/>
            <a:ext cx="1785950" cy="3429000"/>
          </a:xfrm>
          <a:prstGeom prst="rect">
            <a:avLst/>
          </a:prstGeom>
          <a:noFill/>
        </p:spPr>
      </p:pic>
      <p:pic>
        <p:nvPicPr>
          <p:cNvPr id="9" name="Picture 5" descr="D:\VESNA\RIBARSKA BANJA\Slike\2016. рекреативни\Neven\IMG_5655.JPG"/>
          <p:cNvPicPr>
            <a:picLocks noChangeAspect="1" noChangeArrowheads="1"/>
          </p:cNvPicPr>
          <p:nvPr/>
        </p:nvPicPr>
        <p:blipFill>
          <a:blip r:embed="rId6" cstate="print"/>
          <a:srcRect/>
          <a:stretch>
            <a:fillRect/>
          </a:stretch>
        </p:blipFill>
        <p:spPr bwMode="auto">
          <a:xfrm>
            <a:off x="5786445" y="1142983"/>
            <a:ext cx="3143273" cy="2357455"/>
          </a:xfrm>
          <a:prstGeom prst="rect">
            <a:avLst/>
          </a:prstGeom>
          <a:noFill/>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704832"/>
          </a:xfrm>
        </p:spPr>
        <p:txBody>
          <a:bodyPr>
            <a:normAutofit/>
          </a:bodyPr>
          <a:lstStyle/>
          <a:p>
            <a:pPr algn="ctr"/>
            <a:r>
              <a:rPr lang="sr-Cyrl-RS" sz="2400" dirty="0" smtClean="0">
                <a:solidFill>
                  <a:srgbClr val="003300"/>
                </a:solidFill>
                <a:latin typeface="Times New Roman" pitchFamily="18" charset="0"/>
                <a:cs typeface="Times New Roman" pitchFamily="18" charset="0"/>
              </a:rPr>
              <a:t>Ручак , одмор и мирне игре у вртићу ‘’Јеленко’’.</a:t>
            </a:r>
            <a:endParaRPr lang="en-US" sz="2400" dirty="0">
              <a:solidFill>
                <a:srgbClr val="003300"/>
              </a:solidFill>
              <a:latin typeface="Times New Roman" pitchFamily="18" charset="0"/>
              <a:cs typeface="Times New Roman" pitchFamily="18" charset="0"/>
            </a:endParaRPr>
          </a:p>
        </p:txBody>
      </p:sp>
      <p:pic>
        <p:nvPicPr>
          <p:cNvPr id="3" name="Picture 4" descr="D:\VESNA\RIBARSKA BANJA\Slike\2016. рекреативни\Neven\IMG_5668.JPG"/>
          <p:cNvPicPr>
            <a:picLocks noChangeAspect="1" noChangeArrowheads="1"/>
          </p:cNvPicPr>
          <p:nvPr/>
        </p:nvPicPr>
        <p:blipFill>
          <a:blip r:embed="rId2" cstate="print"/>
          <a:srcRect/>
          <a:stretch>
            <a:fillRect/>
          </a:stretch>
        </p:blipFill>
        <p:spPr bwMode="auto">
          <a:xfrm>
            <a:off x="642910" y="1142984"/>
            <a:ext cx="3237807" cy="2427316"/>
          </a:xfrm>
          <a:prstGeom prst="rect">
            <a:avLst/>
          </a:prstGeom>
          <a:noFill/>
        </p:spPr>
      </p:pic>
      <p:pic>
        <p:nvPicPr>
          <p:cNvPr id="4" name="Picture 2" descr="D:\VESNA\RIBARSKA BANJA\Slike\2016. рекреативни\Neven\DSCN0046.JPG"/>
          <p:cNvPicPr>
            <a:picLocks noChangeAspect="1" noChangeArrowheads="1"/>
          </p:cNvPicPr>
          <p:nvPr/>
        </p:nvPicPr>
        <p:blipFill>
          <a:blip r:embed="rId3" cstate="print"/>
          <a:srcRect/>
          <a:stretch>
            <a:fillRect/>
          </a:stretch>
        </p:blipFill>
        <p:spPr bwMode="auto">
          <a:xfrm>
            <a:off x="642910" y="3857628"/>
            <a:ext cx="3357586" cy="2476504"/>
          </a:xfrm>
          <a:prstGeom prst="rect">
            <a:avLst/>
          </a:prstGeom>
          <a:noFill/>
        </p:spPr>
      </p:pic>
      <p:pic>
        <p:nvPicPr>
          <p:cNvPr id="5" name="Picture 3" descr="D:\VESNA\RIBARSKA BANJA\Slike\2016. рекреативни\Neven\DSCN0047.JPG"/>
          <p:cNvPicPr>
            <a:picLocks noChangeAspect="1" noChangeArrowheads="1"/>
          </p:cNvPicPr>
          <p:nvPr/>
        </p:nvPicPr>
        <p:blipFill>
          <a:blip r:embed="rId4" cstate="print"/>
          <a:srcRect/>
          <a:stretch>
            <a:fillRect/>
          </a:stretch>
        </p:blipFill>
        <p:spPr bwMode="auto">
          <a:xfrm>
            <a:off x="4286248" y="2071678"/>
            <a:ext cx="4095780" cy="3071835"/>
          </a:xfrm>
          <a:prstGeom prst="rect">
            <a:avLst/>
          </a:prstGeom>
          <a:noFill/>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214290"/>
            <a:ext cx="8229600" cy="500066"/>
          </a:xfrm>
        </p:spPr>
        <p:txBody>
          <a:bodyPr>
            <a:normAutofit/>
          </a:bodyPr>
          <a:lstStyle/>
          <a:p>
            <a:pPr algn="ctr"/>
            <a:r>
              <a:rPr lang="sr-Cyrl-RS" sz="2400" dirty="0" smtClean="0">
                <a:solidFill>
                  <a:srgbClr val="003300"/>
                </a:solidFill>
                <a:latin typeface="Times New Roman" pitchFamily="18" charset="0"/>
                <a:cs typeface="Times New Roman" pitchFamily="18" charset="0"/>
              </a:rPr>
              <a:t>Шетња на брду Самар, истраживачке активности.</a:t>
            </a:r>
            <a:endParaRPr lang="en-US" sz="2400" dirty="0">
              <a:solidFill>
                <a:srgbClr val="003300"/>
              </a:solidFill>
              <a:latin typeface="Times New Roman" pitchFamily="18" charset="0"/>
              <a:cs typeface="Times New Roman" pitchFamily="18" charset="0"/>
            </a:endParaRPr>
          </a:p>
        </p:txBody>
      </p:sp>
      <p:pic>
        <p:nvPicPr>
          <p:cNvPr id="6" name="Picture 4" descr="D:\VESNA\RIBARSKA BANJA\Slike\2016. рекреативни\Neven\DSCN0086.JPG"/>
          <p:cNvPicPr>
            <a:picLocks noGrp="1" noChangeAspect="1" noChangeArrowheads="1"/>
          </p:cNvPicPr>
          <p:nvPr>
            <p:ph idx="1"/>
          </p:nvPr>
        </p:nvPicPr>
        <p:blipFill>
          <a:blip r:embed="rId2" cstate="print"/>
          <a:srcRect/>
          <a:stretch>
            <a:fillRect/>
          </a:stretch>
        </p:blipFill>
        <p:spPr bwMode="auto">
          <a:xfrm>
            <a:off x="1214414" y="857232"/>
            <a:ext cx="2357454" cy="2974662"/>
          </a:xfrm>
          <a:prstGeom prst="rect">
            <a:avLst/>
          </a:prstGeom>
          <a:noFill/>
        </p:spPr>
      </p:pic>
      <p:pic>
        <p:nvPicPr>
          <p:cNvPr id="7" name="Picture 4" descr="IMG_20160330_104400"/>
          <p:cNvPicPr>
            <a:picLocks noChangeAspect="1" noChangeArrowheads="1"/>
          </p:cNvPicPr>
          <p:nvPr/>
        </p:nvPicPr>
        <p:blipFill>
          <a:blip r:embed="rId3" cstate="print"/>
          <a:srcRect/>
          <a:stretch>
            <a:fillRect/>
          </a:stretch>
        </p:blipFill>
        <p:spPr bwMode="auto">
          <a:xfrm>
            <a:off x="4572000" y="1000108"/>
            <a:ext cx="3538635" cy="2202968"/>
          </a:xfrm>
          <a:prstGeom prst="rect">
            <a:avLst/>
          </a:prstGeom>
          <a:noFill/>
          <a:ln w="9525">
            <a:noFill/>
            <a:miter lim="800000"/>
            <a:headEnd/>
            <a:tailEnd/>
          </a:ln>
        </p:spPr>
      </p:pic>
      <p:pic>
        <p:nvPicPr>
          <p:cNvPr id="8" name="Picture 3" descr="D:\VESNA\RIBARSKA BANJA\Slike\izlet jesen 2016\15007613_1641729322520073_702215732_o.jpg"/>
          <p:cNvPicPr>
            <a:picLocks noChangeAspect="1" noChangeArrowheads="1"/>
          </p:cNvPicPr>
          <p:nvPr/>
        </p:nvPicPr>
        <p:blipFill>
          <a:blip r:embed="rId4"/>
          <a:srcRect/>
          <a:stretch>
            <a:fillRect/>
          </a:stretch>
        </p:blipFill>
        <p:spPr bwMode="auto">
          <a:xfrm>
            <a:off x="4572000" y="3714752"/>
            <a:ext cx="3771926" cy="2357454"/>
          </a:xfrm>
          <a:prstGeom prst="rect">
            <a:avLst/>
          </a:prstGeom>
          <a:noFill/>
        </p:spPr>
      </p:pic>
      <p:pic>
        <p:nvPicPr>
          <p:cNvPr id="9" name="Picture 4" descr="D:\VESNA\RIBARSKA BANJA\Slike\izlet jesen 2016\15053161_1641724705853868_894470929_o.jpg"/>
          <p:cNvPicPr>
            <a:picLocks noChangeAspect="1" noChangeArrowheads="1"/>
          </p:cNvPicPr>
          <p:nvPr/>
        </p:nvPicPr>
        <p:blipFill>
          <a:blip r:embed="rId5"/>
          <a:srcRect/>
          <a:stretch>
            <a:fillRect/>
          </a:stretch>
        </p:blipFill>
        <p:spPr bwMode="auto">
          <a:xfrm>
            <a:off x="500034" y="4000504"/>
            <a:ext cx="3635372" cy="2044897"/>
          </a:xfrm>
          <a:prstGeom prst="rect">
            <a:avLst/>
          </a:prstGeom>
          <a:noFill/>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000100" y="500042"/>
            <a:ext cx="7358114" cy="5595958"/>
          </a:xfrm>
        </p:spPr>
        <p:txBody>
          <a:bodyPr/>
          <a:lstStyle/>
          <a:p>
            <a:pPr marL="0" indent="0" algn="just">
              <a:buNone/>
            </a:pPr>
            <a:endParaRPr lang="ru-RU" sz="4000" dirty="0" smtClean="0">
              <a:solidFill>
                <a:srgbClr val="000000"/>
              </a:solidFill>
            </a:endParaRPr>
          </a:p>
          <a:p>
            <a:pPr marL="0" indent="0" algn="just">
              <a:buNone/>
            </a:pPr>
            <a:endParaRPr lang="ru-RU" sz="3600" dirty="0" smtClean="0">
              <a:solidFill>
                <a:srgbClr val="000000"/>
              </a:solidFill>
            </a:endParaRPr>
          </a:p>
          <a:p>
            <a:pPr marL="0" indent="0" algn="just">
              <a:buNone/>
            </a:pPr>
            <a:r>
              <a:rPr lang="ru-RU" sz="3600" dirty="0" smtClean="0">
                <a:solidFill>
                  <a:srgbClr val="000000"/>
                </a:solidFill>
                <a:effectLst>
                  <a:outerShdw blurRad="38100" dist="38100" dir="2700000" algn="tl">
                    <a:srgbClr val="000000">
                      <a:alpha val="43137"/>
                    </a:srgbClr>
                  </a:outerShdw>
                </a:effectLst>
              </a:rPr>
              <a:t>Научимо децу да воле, поштују и живе у хармонији с природом. Дајте им прилику да развију свој интелект и занимања кроз бројне активности у природи!</a:t>
            </a:r>
            <a:endParaRPr lang="en-US" sz="3600" dirty="0" smtClean="0">
              <a:effectLst>
                <a:outerShdw blurRad="38100" dist="38100" dir="2700000" algn="tl">
                  <a:srgbClr val="000000">
                    <a:alpha val="43137"/>
                  </a:srgbClr>
                </a:outerShdw>
              </a:effectLst>
            </a:endParaRPr>
          </a:p>
          <a:p>
            <a:endParaRPr lang="en-US" dirty="0"/>
          </a:p>
        </p:txBody>
      </p:sp>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Paper">
  <a:themeElements>
    <a:clrScheme name="Custom 16">
      <a:dk1>
        <a:srgbClr val="5FF2CA"/>
      </a:dk1>
      <a:lt1>
        <a:sysClr val="window" lastClr="FFFFFF"/>
      </a:lt1>
      <a:dk2>
        <a:srgbClr val="0B9B74"/>
      </a:dk2>
      <a:lt2>
        <a:srgbClr val="0C9B74"/>
      </a:lt2>
      <a:accent1>
        <a:srgbClr val="0F6FC6"/>
      </a:accent1>
      <a:accent2>
        <a:srgbClr val="009DD9"/>
      </a:accent2>
      <a:accent3>
        <a:srgbClr val="0BD0D9"/>
      </a:accent3>
      <a:accent4>
        <a:srgbClr val="10CF9B"/>
      </a:accent4>
      <a:accent5>
        <a:srgbClr val="12E9AF"/>
      </a:accent5>
      <a:accent6>
        <a:srgbClr val="A5C249"/>
      </a:accent6>
      <a:hlink>
        <a:srgbClr val="E2D700"/>
      </a:hlink>
      <a:folHlink>
        <a:srgbClr val="85DFD0"/>
      </a:folHlink>
    </a:clrScheme>
    <a:fontScheme name="Paper">
      <a:maj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Paper">
      <a:fillStyleLst>
        <a:solidFill>
          <a:schemeClr val="phClr"/>
        </a:solidFill>
        <a:blipFill>
          <a:blip xmlns:r="http://schemas.openxmlformats.org/officeDocument/2006/relationships" r:embed="rId1">
            <a:duotone>
              <a:schemeClr val="phClr">
                <a:shade val="63000"/>
                <a:tint val="82000"/>
              </a:schemeClr>
              <a:schemeClr val="phClr">
                <a:tint val="10000"/>
                <a:satMod val="400000"/>
              </a:schemeClr>
            </a:duotone>
          </a:blip>
          <a:tile tx="0" ty="0" sx="40000" sy="40000" flip="none" algn="tl"/>
        </a:blipFill>
        <a:blipFill>
          <a:blip xmlns:r="http://schemas.openxmlformats.org/officeDocument/2006/relationships" r:embed="rId1">
            <a:duotone>
              <a:schemeClr val="phClr">
                <a:shade val="40000"/>
              </a:schemeClr>
              <a:schemeClr val="phClr">
                <a:tint val="42000"/>
              </a:schemeClr>
            </a:duotone>
          </a:blip>
          <a:tile tx="0" ty="0" sx="40000" sy="40000" flip="none" algn="tl"/>
        </a:blipFill>
      </a:fillStyleLst>
      <a:lnStyleLst>
        <a:ln w="12700" cap="flat" cmpd="sng" algn="ctr">
          <a:solidFill>
            <a:schemeClr val="phClr"/>
          </a:solidFill>
          <a:prstDash val="solid"/>
        </a:ln>
        <a:ln w="38100" cap="flat" cmpd="sng" algn="ctr">
          <a:solidFill>
            <a:schemeClr val="phClr"/>
          </a:solidFill>
          <a:prstDash val="solid"/>
        </a:ln>
        <a:ln w="63500" cap="flat" cmpd="sng" algn="ctr">
          <a:solidFill>
            <a:schemeClr val="phClr"/>
          </a:solidFill>
          <a:prstDash val="solid"/>
        </a:ln>
      </a:lnStyleLst>
      <a:effectStyleLst>
        <a:effectStyle>
          <a:effectLst>
            <a:outerShdw blurRad="95000" rotWithShape="0">
              <a:srgbClr val="000000">
                <a:alpha val="50000"/>
              </a:srgbClr>
            </a:outerShdw>
            <a:softEdge rad="12700"/>
          </a:effectLst>
        </a:effectStyle>
        <a:effectStyle>
          <a:effectLst>
            <a:outerShdw blurRad="95000" rotWithShape="0">
              <a:srgbClr val="000000">
                <a:alpha val="50000"/>
              </a:srgbClr>
            </a:outerShdw>
            <a:softEdge rad="12700"/>
          </a:effectLst>
        </a:effectStyle>
        <a:effectStyle>
          <a:effectLst>
            <a:outerShdw blurRad="95000" algn="tl" rotWithShape="0">
              <a:srgbClr val="000000">
                <a:alpha val="50000"/>
              </a:srgbClr>
            </a:outerShdw>
          </a:effectLst>
          <a:scene3d>
            <a:camera prst="orthographicFront"/>
            <a:lightRig rig="soft" dir="t">
              <a:rot lat="0" lon="0" rev="18000000"/>
            </a:lightRig>
          </a:scene3d>
          <a:sp3d prstMaterial="dkEdge">
            <a:bevelT w="73660" h="44450" prst="riblet"/>
          </a:sp3d>
        </a:effectStyle>
      </a:effectStyleLst>
      <a:bgFillStyleLst>
        <a:solidFill>
          <a:schemeClr val="phClr"/>
        </a:solidFill>
        <a:blipFill>
          <a:blip xmlns:r="http://schemas.openxmlformats.org/officeDocument/2006/relationships" r:embed="rId1">
            <a:duotone>
              <a:schemeClr val="phClr">
                <a:shade val="55000"/>
                <a:alpha val="20000"/>
              </a:schemeClr>
              <a:schemeClr val="phClr">
                <a:tint val="40000"/>
                <a:shade val="90000"/>
                <a:satMod val="60000"/>
                <a:alpha val="20000"/>
              </a:schemeClr>
            </a:duotone>
          </a:blip>
          <a:tile tx="0" ty="0" sx="58000" sy="38000" flip="none" algn="tl"/>
        </a:blipFill>
        <a:blipFill>
          <a:blip xmlns:r="http://schemas.openxmlformats.org/officeDocument/2006/relationships" r:embed="rId2">
            <a:duotone>
              <a:schemeClr val="phClr">
                <a:shade val="12000"/>
                <a:satMod val="240000"/>
              </a:schemeClr>
              <a:schemeClr val="phClr">
                <a:tint val="65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Paper</Template>
  <TotalTime>460</TotalTime>
  <Words>357</Words>
  <Application>Microsoft Office PowerPoint</Application>
  <PresentationFormat>On-screen Show (4:3)</PresentationFormat>
  <Paragraphs>54</Paragraphs>
  <Slides>16</Slides>
  <Notes>0</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Paper</vt:lpstr>
      <vt:lpstr>  ЦЕЛОДНЕВНИ  ИЗЛЕТ ДЕЦЕ    ВРТИЋ ‘’ЈЕЛЕНКО’’  РИБАРСКА БАЊА</vt:lpstr>
      <vt:lpstr>Slide 2</vt:lpstr>
      <vt:lpstr>Slide 3</vt:lpstr>
      <vt:lpstr>Slide 4</vt:lpstr>
      <vt:lpstr>Slide 5</vt:lpstr>
      <vt:lpstr>ДОЖИВЉАЈИ  ИЗ  РИБАРСКЕ  БАЊЕ</vt:lpstr>
      <vt:lpstr>Slide 7</vt:lpstr>
      <vt:lpstr>После доручка , васпитно-образовне активности  у природи.</vt:lpstr>
      <vt:lpstr>Slide 9</vt:lpstr>
      <vt:lpstr>Slide 10</vt:lpstr>
      <vt:lpstr> Видели смо необичне фонтане и чесму!</vt:lpstr>
      <vt:lpstr>Slide 12</vt:lpstr>
      <vt:lpstr>Игре у дворишту вртића.</vt:lpstr>
      <vt:lpstr>Ручак , одмор и мирне игре у вртићу ‘’Јеленко’’.</vt:lpstr>
      <vt:lpstr>Шетња на брду Самар, истраживачке активности.</vt:lpstr>
      <vt:lpstr>Slide 16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ЦЕЛОДНЕВНИ ИЗЛЕТ ДЕЦЕ  ВРТИЋ ‘’ЈЕЛЕНКО РИБАРСКА БАЊА</dc:title>
  <dc:creator>korisnik</dc:creator>
  <cp:lastModifiedBy>Steva</cp:lastModifiedBy>
  <cp:revision>53</cp:revision>
  <dcterms:created xsi:type="dcterms:W3CDTF">2016-11-09T09:01:40Z</dcterms:created>
  <dcterms:modified xsi:type="dcterms:W3CDTF">2016-11-14T12:38:00Z</dcterms:modified>
</cp:coreProperties>
</file>