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1" r:id="rId5"/>
    <p:sldId id="264" r:id="rId6"/>
    <p:sldId id="266" r:id="rId7"/>
    <p:sldId id="267" r:id="rId8"/>
    <p:sldId id="280" r:id="rId9"/>
    <p:sldId id="271" r:id="rId10"/>
    <p:sldId id="272" r:id="rId11"/>
    <p:sldId id="273" r:id="rId12"/>
    <p:sldId id="277" r:id="rId13"/>
    <p:sldId id="278" r:id="rId14"/>
    <p:sldId id="279" r:id="rId15"/>
    <p:sldId id="282" r:id="rId16"/>
    <p:sldId id="283" r:id="rId17"/>
    <p:sldId id="284" r:id="rId18"/>
    <p:sldId id="285" r:id="rId19"/>
    <p:sldId id="294" r:id="rId20"/>
    <p:sldId id="288" r:id="rId21"/>
    <p:sldId id="289" r:id="rId22"/>
    <p:sldId id="296" r:id="rId23"/>
    <p:sldId id="287" r:id="rId24"/>
    <p:sldId id="291" r:id="rId25"/>
    <p:sldId id="270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2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F0A91FE-2149-46C9-8F38-9ABB7DB92AFA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D6D5912-25C4-481F-98EF-C95CFBA8AB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r-Cyrl-C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255A65-B022-4CA7-8F76-18F467DE5B8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75F6020-C3EB-4CF1-83D0-61D673218016}" type="datetimeFigureOut">
              <a:rPr/>
              <a:pPr>
                <a:defRPr/>
              </a:pPr>
              <a:t>4/6/2020</a:t>
            </a:fld>
            <a:endParaRPr/>
          </a:p>
        </p:txBody>
      </p:sp>
      <p:sp>
        <p:nvSpPr>
          <p:cNvPr id="7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2AE5953-B76F-448E-89DC-D9D8F5E82D7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E3166-7996-4CCA-9545-7CEB23E6F251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674CD-DC26-4D28-8A3B-F25BB4AD8D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DE125E3-0278-49EC-A514-2C5D7F689319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E43024-579D-4ACF-9EDE-D0A94728D6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FE703-2603-4634-9458-CD662A930752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BF73A-184D-48DB-811F-BE847BEF85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134D3-025B-4548-854D-C5457C148962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0E8D7-B130-4A8A-8C27-FFD4B3E206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F7ADD-F53E-4E0B-B514-719E955BBC74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F278D-1A5F-41EB-B922-68CB3B6026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A4356-B6AC-4489-ACD6-B070EFA168E6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2F3E8-4B10-4058-8658-50AB2E6D56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28BD2-6FCA-4FD7-AE2D-F15A0B3C7568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766C8-3290-42FC-BF10-3F026E116D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25C266A-3754-45FD-AE1A-2325D49BC2A8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51C1E5-4A53-4EF7-9300-AB9E8AA961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B356D-F6AE-4284-AEF5-E6D1110BDE3F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E4B0D-8559-442D-B699-C4B00ABC4E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7B0FFE-AB1E-4A11-841E-A51B0DBF0D97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1E19ACF-7730-4C6E-B0CB-9424F5982B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0" name="Text Placeholder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1008CA5-A5F5-4DDA-8C9E-85E7FFB1D3F2}" type="datetimeFigureOut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E0F75F1-F8E2-48BB-A403-166B04054D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1" r:id="rId2"/>
    <p:sldLayoutId id="2147483759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60" r:id="rId9"/>
    <p:sldLayoutId id="2147483757" r:id="rId10"/>
    <p:sldLayoutId id="21474837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6868" y="228600"/>
            <a:ext cx="5105400" cy="914400"/>
          </a:xfrm>
        </p:spPr>
        <p:txBody>
          <a:bodyPr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ПУ “Ната вељковић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2667000" y="1371600"/>
            <a:ext cx="5802313" cy="1981200"/>
          </a:xfrm>
        </p:spPr>
        <p:txBody>
          <a:bodyPr/>
          <a:lstStyle/>
          <a:p>
            <a:pPr algn="ctr" eaLnBrk="1" hangingPunct="1"/>
            <a:r>
              <a:rPr lang="en-US" sz="3600" smtClean="0">
                <a:solidFill>
                  <a:srgbClr val="F9B639"/>
                </a:solidFill>
                <a:latin typeface="Times New Roman" pitchFamily="18" charset="0"/>
                <a:cs typeface="Times New Roman" pitchFamily="18" charset="0"/>
              </a:rPr>
              <a:t>Улога родитеља у подстицању детета у говорно-језичком  развоју</a:t>
            </a:r>
          </a:p>
        </p:txBody>
      </p:sp>
      <p:pic>
        <p:nvPicPr>
          <p:cNvPr id="4" name="Picture 3" descr="https://i0.wp.com/logopediavramovic.com/wp-content/uploads/2016/11/kako-se-lec48di-razvojna-disfazija.jpg?resize=940%2C400&amp;ssl=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91000"/>
            <a:ext cx="5181600" cy="2667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5410200" y="4724400"/>
            <a:ext cx="3505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9B639"/>
                </a:solidFill>
                <a:latin typeface="Times New Roman" pitchFamily="18" charset="0"/>
              </a:rPr>
              <a:t>Драгана Дунђеровић, логопед</a:t>
            </a:r>
          </a:p>
          <a:p>
            <a:r>
              <a:rPr lang="en-US">
                <a:solidFill>
                  <a:srgbClr val="F9B639"/>
                </a:solidFill>
                <a:latin typeface="Times New Roman" pitchFamily="18" charset="0"/>
              </a:rPr>
              <a:t>Марија  Средојевић, психолог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307340"/>
            <a:ext cx="65532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Подстицање</a:t>
            </a:r>
            <a:r>
              <a:rPr lang="en-US" sz="2800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детета</a:t>
            </a:r>
            <a:r>
              <a:rPr lang="en-US" sz="2800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800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говорно-језичком</a:t>
            </a:r>
            <a:r>
              <a:rPr lang="en-US" sz="2800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развоју</a:t>
            </a:r>
            <a:endParaRPr lang="en-US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81000" y="1981200"/>
            <a:ext cx="7772400" cy="4267200"/>
          </a:xfrm>
        </p:spPr>
        <p:txBody>
          <a:bodyPr/>
          <a:lstStyle/>
          <a:p>
            <a:pPr eaLnBrk="1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Развој говора и језика има значајну улогу у развоју детета јер представља основни начин комуникације међу људима. </a:t>
            </a:r>
          </a:p>
          <a:p>
            <a:pPr eaLnBrk="1" hangingPunct="1"/>
            <a:endParaRPr lang="en-US" sz="28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 има велику улогу у свакодневном животу, васпитању и образовању, а касније и у животу.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"/>
          <p:cNvSpPr>
            <a:spLocks noGrp="1"/>
          </p:cNvSpPr>
          <p:nvPr>
            <p:ph idx="1"/>
          </p:nvPr>
        </p:nvSpPr>
        <p:spPr>
          <a:xfrm>
            <a:off x="304800" y="381000"/>
            <a:ext cx="7848600" cy="5541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	Да би се говор правилно развијао, тј. да би дете њиме правилно овладало морају бити испуњени неки биолошки, социјални и психолошки услови: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8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добро здравље,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уредан слух,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нормалан интелектуални развој,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функционална и педагошки стимулативна породица,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средина богата мноштвом различитих између осталог и говорно-језичких подстицаја.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7696200" cy="50292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sr-Cyrl-R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матерњег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усвојена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узрасту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године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sr-Cyrl-RS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Тиме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усвојен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одређен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фонд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комбиновати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реченици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према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синтаксичким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морфолошким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правилима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sr-Cyrl-RS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изговор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свих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гласова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требало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усвојен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потпуности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пет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година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733800" cy="457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Говор</a:t>
            </a:r>
            <a:r>
              <a:rPr lang="en-US" sz="2400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језик</a:t>
            </a:r>
            <a:endParaRPr lang="en-US" sz="2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7772400" cy="5465763"/>
          </a:xfrm>
        </p:spPr>
        <p:txBody>
          <a:bodyPr/>
          <a:lstStyle/>
          <a:p>
            <a:pPr eaLnBrk="1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Првих неколико година дететовог живота су кључне у развоју говора, језика и когнитивних вештина. </a:t>
            </a:r>
          </a:p>
          <a:p>
            <a:pPr eaLnBrk="1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Због тога је важно да осмишљавамо активности и стратегије које потпомажу развој говорних и језичких вештина и пружају деци: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неопходну стимулацију,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позитивно моделовање  и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људски контакт.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U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Кроз игру и једноставне дневне активности помажемо деци да говорно-језички развој тече уобичајеним током.</a:t>
            </a:r>
            <a:endParaRPr lang="en-US" sz="24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7620000" cy="5181600"/>
          </a:xfrm>
        </p:spPr>
        <p:txBody>
          <a:bodyPr/>
          <a:lstStyle/>
          <a:p>
            <a:pPr eaLnBrk="1" hangingPunct="1"/>
            <a:r>
              <a:rPr lang="en-U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Говорно-језичке вештине се не развијају саме за себе.</a:t>
            </a: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Оне зависе од социјалне стимулације и контаката и раног стимулисања дечјег развоја. </a:t>
            </a:r>
          </a:p>
          <a:p>
            <a:pPr eaLnBrk="1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Са говорном способношћу се рађамо, али логопеди су ту да када постоје одређена одступања у развоју</a:t>
            </a:r>
            <a:r>
              <a:rPr lang="en-US" sz="2800" smtClean="0">
                <a:solidFill>
                  <a:srgbClr val="852F74"/>
                </a:solidFill>
              </a:rPr>
              <a:t> </a:t>
            </a: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науче дете како да их превазиђу.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5791200" cy="4724400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  <a:defRPr/>
            </a:pPr>
            <a:endParaRPr lang="en-US" altLang="sr-Latn-RS" sz="2800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en-US" altLang="sr-Latn-RS" sz="2800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Улога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логопеда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није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само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дијагностикује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 и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лечи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говорну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патологију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него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едукује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родитеље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како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спрече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јављање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исте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>
              <a:defRPr/>
            </a:pPr>
            <a:endParaRPr lang="en-US" altLang="sr-Latn-RS" sz="2800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Када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говоримо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превенцији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најчешће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првом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реду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говоримо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говорно-језичкој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sr-Latn-R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стимулацији</a:t>
            </a:r>
            <a:r>
              <a:rPr lang="en-US" altLang="sr-Latn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defRPr/>
            </a:pPr>
            <a:endParaRPr lang="en-US" altLang="sr-Latn-RS" sz="2800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 descr="Ð ÐµÐ·ÑÐ»ÑÐ°Ñ ÑÐ»Ð¸ÐºÐ° Ð·Ð° logopedili[te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59069">
            <a:off x="5638800" y="1295400"/>
            <a:ext cx="3149600" cy="310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315200" cy="105156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7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sz="27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7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стратегије</a:t>
            </a:r>
            <a:r>
              <a:rPr lang="en-US" sz="27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које</a:t>
            </a:r>
            <a:r>
              <a:rPr lang="en-US" sz="27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помажу</a:t>
            </a:r>
            <a:r>
              <a:rPr lang="en-US" sz="27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развоју</a:t>
            </a:r>
            <a:r>
              <a:rPr lang="en-US" sz="27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говорно-језичких</a:t>
            </a:r>
            <a:r>
              <a:rPr lang="en-US" sz="27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вештина</a:t>
            </a:r>
            <a:r>
              <a:rPr lang="en-US" sz="2800" dirty="0" smtClean="0">
                <a:solidFill>
                  <a:schemeClr val="accent1"/>
                </a:solidFill>
              </a:rPr>
              <a:t/>
            </a:r>
            <a:br>
              <a:rPr lang="en-US" sz="2800" dirty="0" smtClean="0">
                <a:solidFill>
                  <a:schemeClr val="accent1"/>
                </a:solidFill>
              </a:rPr>
            </a:br>
            <a:endParaRPr lang="en-US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57200" y="1392238"/>
            <a:ext cx="7696200" cy="4246562"/>
          </a:xfrm>
        </p:spPr>
        <p:txBody>
          <a:bodyPr/>
          <a:lstStyle/>
          <a:p>
            <a:pPr algn="ctr" eaLnBrk="1" fontAlgn="ctr" hangingPunct="1">
              <a:buFont typeface="Wingdings 2" pitchFamily="18" charset="2"/>
              <a:buNone/>
            </a:pPr>
            <a:r>
              <a:rPr lang="en-US" sz="2800" b="1" i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Давање доброг модела</a:t>
            </a:r>
          </a:p>
          <a:p>
            <a:pPr algn="ctr" eaLnBrk="1" fontAlgn="ctr" hangingPunct="1">
              <a:buFont typeface="Wingdings 2" pitchFamily="18" charset="2"/>
              <a:buNone/>
            </a:pPr>
            <a:r>
              <a:rPr lang="en-US" sz="2800" b="1" i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ctr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Важан аспект учења говора  је слушање. Дете учи нове гласове и речи слушајући оне око њега.</a:t>
            </a:r>
          </a:p>
          <a:p>
            <a:pPr eaLnBrk="1" fontAlgn="ctr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Због тога  је важно </a:t>
            </a:r>
            <a:r>
              <a:rPr lang="en-U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пружити добар говорни модел</a:t>
            </a: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који ће ваше дете да слуша.</a:t>
            </a:r>
          </a:p>
          <a:p>
            <a:pPr eaLnBrk="1" fontAlgn="ctr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Изговарајте речи јасно, гласно и полако. </a:t>
            </a:r>
          </a:p>
          <a:p>
            <a:pPr eaLnBrk="1" fontAlgn="ctr" hangingPunct="1">
              <a:buFont typeface="Wingdings 2" pitchFamily="18" charset="2"/>
              <a:buNone/>
            </a:pPr>
            <a:endParaRPr lang="en-US" sz="2800" smtClean="0">
              <a:solidFill>
                <a:srgbClr val="852F74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7620000" cy="4114800"/>
          </a:xfrm>
        </p:spPr>
        <p:txBody>
          <a:bodyPr/>
          <a:lstStyle/>
          <a:p>
            <a:pPr algn="ctr" eaLnBrk="1" fontAlgn="ctr" hangingPunct="1">
              <a:buFont typeface="Wingdings 2" pitchFamily="18" charset="2"/>
              <a:buNone/>
            </a:pPr>
            <a:r>
              <a:rPr lang="en-US" sz="2800" b="1" i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Ономатопеја</a:t>
            </a:r>
          </a:p>
          <a:p>
            <a:pPr algn="ctr" eaLnBrk="1" fontAlgn="ctr" hangingPunct="1">
              <a:buFont typeface="Wingdings 2" pitchFamily="18" charset="2"/>
              <a:buNone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ctr" hangingPunct="1">
              <a:buFont typeface="Wingdings 2" pitchFamily="18" charset="2"/>
              <a:buNone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	Ономатопеје су кратке једносложне речи и гласови које су деци једноставне за изговор, а имитирају оглашавање животиња или звукове из непосредног окружења (звук аутомобила, звона, телефона...Охрабрују вокализацију, имитацију, рани развој речника и разумевање језика.</a:t>
            </a:r>
            <a:endParaRPr lang="en-US" sz="280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7696200" cy="5922963"/>
          </a:xfrm>
        </p:spPr>
        <p:txBody>
          <a:bodyPr>
            <a:normAutofit lnSpcReduction="10000"/>
          </a:bodyPr>
          <a:lstStyle/>
          <a:p>
            <a:pPr algn="ctr" eaLnBrk="1" fontAlgn="ctr" hangingPunct="1">
              <a:buFont typeface="Wingdings 2" pitchFamily="18" charset="2"/>
              <a:buNone/>
              <a:defRPr/>
            </a:pPr>
            <a:r>
              <a:rPr lang="en-US" sz="2800" b="1" i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Слушање</a:t>
            </a:r>
            <a:r>
              <a:rPr lang="en-US" sz="2800" b="1" i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i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пажња</a:t>
            </a:r>
            <a:r>
              <a:rPr lang="en-US" sz="2800" b="1" i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b="1" i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посматрање</a:t>
            </a:r>
            <a:endParaRPr lang="en-US" sz="2800" b="1" i="1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ctr" hangingPunct="1">
              <a:buFont typeface="Wingdings 2" pitchFamily="18" charset="2"/>
              <a:buNone/>
              <a:defRPr/>
            </a:pPr>
            <a:endParaRPr lang="en-US" sz="2800" b="1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t" hangingPunct="1">
              <a:defRPr/>
            </a:pPr>
            <a:r>
              <a:rPr lang="en-US" sz="2800" b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Слушање</a:t>
            </a:r>
            <a:r>
              <a:rPr lang="en-US" sz="2800" b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b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пажња</a:t>
            </a:r>
            <a:r>
              <a:rPr lang="en-US" sz="2800" b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lang="en-US" sz="2800" b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основ</a:t>
            </a:r>
            <a:r>
              <a:rPr lang="en-US" sz="2800" b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говорно-језичког</a:t>
            </a:r>
            <a:r>
              <a:rPr lang="en-US" sz="2800" b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развоја</a:t>
            </a:r>
            <a:r>
              <a:rPr lang="en-US" sz="2800" b="1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Слушање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није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исто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што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слух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Дете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имати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савршен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слух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а с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друге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стране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бити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лош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слушалац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fontAlgn="t" hangingPunct="1">
              <a:defRPr/>
            </a:pP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Много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времена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проведеног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испред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ТВ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екрана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компјутера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имати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дугорочне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штетне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последице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вештину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слушања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пажње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детета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fontAlgn="t" hangingPunct="1">
              <a:defRPr/>
            </a:pP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Нађите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 у </a:t>
            </a:r>
            <a:r>
              <a:rPr lang="en-US" sz="28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ко</a:t>
            </a:r>
            <a:r>
              <a:rPr lang="sr-Cyrl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ћ</a:t>
            </a:r>
            <a:r>
              <a:rPr lang="sr-Cyrl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пружити задовољство Вама и детету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sr-Cyrl-R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вежбати усмеравање пажње на постављене задатке.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7924800" cy="6303963"/>
          </a:xfrm>
        </p:spPr>
        <p:txBody>
          <a:bodyPr>
            <a:noAutofit/>
          </a:bodyPr>
          <a:lstStyle/>
          <a:p>
            <a:pPr algn="ctr" eaLnBrk="1" fontAlgn="t" hangingPunct="1">
              <a:buFont typeface="Wingdings 2" pitchFamily="18" charset="2"/>
              <a:buNone/>
              <a:defRPr/>
            </a:pP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Вештина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посматрања</a:t>
            </a:r>
            <a:endParaRPr lang="en-US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t" hangingPunct="1">
              <a:buFont typeface="Wingdings 2" pitchFamily="18" charset="2"/>
              <a:buNone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вештине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детета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захтевају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усмери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пажњу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sr-Cyrl-RS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постављени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захтевају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вашег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детета</a:t>
            </a:r>
            <a:r>
              <a:rPr lang="en-US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шћење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вештине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запажања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упаривање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сецкање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бојење</a:t>
            </a:r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уметање, низање, гњечење, вајање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Врста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зависиће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узраста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детета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eaLnBrk="1" fontAlgn="t" hangingPunct="1">
              <a:buFont typeface="Wingdings 2" pitchFamily="18" charset="2"/>
              <a:buNone/>
              <a:defRPr/>
            </a:pPr>
            <a:endParaRPr lang="en-US" sz="24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t" hangingPunct="1">
              <a:buFont typeface="Wingdings 2" pitchFamily="18" charset="2"/>
              <a:buNone/>
              <a:defRPr/>
            </a:pP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језичке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вештине</a:t>
            </a:r>
            <a:endParaRPr lang="en-US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t" hangingPunct="1">
              <a:buFont typeface="Wingdings 2" pitchFamily="18" charset="2"/>
              <a:buNone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Увек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свестан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нивоа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сложености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користите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комуникацији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својим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дететом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малом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децом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користити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познате и битне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сасвим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кратке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реченице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Говорите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полако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показујте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оно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чему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говорите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Што је дете млађе, говорите само о ономе што дете види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неће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разумети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чему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причате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7620000" cy="6075363"/>
          </a:xfrm>
        </p:spPr>
        <p:txBody>
          <a:bodyPr>
            <a:normAutofit/>
          </a:bodyPr>
          <a:lstStyle/>
          <a:p>
            <a:pPr algn="ctr" eaLnBrk="1" fontAlgn="t" hangingPunct="1">
              <a:lnSpc>
                <a:spcPct val="80000"/>
              </a:lnSpc>
              <a:buFont typeface="Wingdings 2" pitchFamily="18" charset="2"/>
              <a:buNone/>
              <a:defRPr/>
            </a:pPr>
            <a:endParaRPr lang="en-US" sz="2200" b="1" i="1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t" hangingPunct="1">
              <a:lnSpc>
                <a:spcPct val="80000"/>
              </a:lnSpc>
              <a:buFont typeface="Wingdings 2" pitchFamily="18" charset="2"/>
              <a:buNone/>
              <a:defRPr/>
            </a:pP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Игре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играње</a:t>
            </a:r>
            <a:endParaRPr lang="en-US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t" hangingPunct="1">
              <a:lnSpc>
                <a:spcPct val="80000"/>
              </a:lnSpc>
              <a:defRPr/>
            </a:pPr>
            <a:endParaRPr lang="en-US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t" hangingPunct="1">
              <a:lnSpc>
                <a:spcPct val="80000"/>
              </a:lnSpc>
              <a:buFont typeface="Wingdings 2" pitchFamily="18" charset="2"/>
              <a:buNone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Постоји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много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игара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у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оквиру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тога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посредан начин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радити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језику</a:t>
            </a:r>
            <a:r>
              <a:rPr lang="sr-Cyrl-RS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возите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ауто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враћајући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када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парку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продавници , током шетње, на игралишту...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Учење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 да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структурисано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ј, али и неструктурисаној средини.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Истовремено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смерене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развој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упоредо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радити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развијању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социјалних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вештина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наизменичности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опажању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слушању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пажњ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eaLnBrk="1" fontAlgn="t" hangingPunct="1">
              <a:lnSpc>
                <a:spcPct val="80000"/>
              </a:lnSpc>
              <a:buFont typeface="Wingdings 2" pitchFamily="18" charset="2"/>
              <a:buNone/>
              <a:defRPr/>
            </a:pPr>
            <a:r>
              <a:rPr lang="en-US" sz="24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Играчке</a:t>
            </a:r>
            <a:endParaRPr lang="en-US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t" hangingPunct="1">
              <a:lnSpc>
                <a:spcPct val="80000"/>
              </a:lnSpc>
              <a:buFont typeface="Wingdings 2" pitchFamily="18" charset="2"/>
              <a:buNone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играчака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ће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најбољи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ваше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зависиће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његовог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узраста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најједноставнијим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играчкама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можете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забавне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ситуација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учење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развој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r>
              <a:rPr lang="en-U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en-U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коцкама, уметаљкама, жетонима...</a:t>
            </a:r>
            <a:endParaRPr lang="en-US" sz="2400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7772400" cy="5791200"/>
          </a:xfrm>
        </p:spPr>
        <p:txBody>
          <a:bodyPr/>
          <a:lstStyle/>
          <a:p>
            <a:pPr algn="ctr" eaLnBrk="1" fontAlgn="t" hangingPunct="1">
              <a:buFont typeface="Wingdings 2" pitchFamily="18" charset="2"/>
              <a:buNone/>
            </a:pPr>
            <a:r>
              <a:rPr lang="en-US" sz="2800" b="1" i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Гледање књига</a:t>
            </a: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t" hangingPunct="1">
              <a:buFont typeface="Wingdings 2" pitchFamily="18" charset="2"/>
              <a:buNone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t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Књиге су погодне за развијање и усмеравање пажње , богаћење речника , формирање и проширивање реченице и развијање језика. Књиге су значајне у развоју говорних вештина и  касније писмености.  </a:t>
            </a:r>
          </a:p>
          <a:p>
            <a:pPr eaLnBrk="1" fontAlgn="t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Постоји много начина да користећи књиге и слике у ствари усредсредите на развој језика. </a:t>
            </a:r>
          </a:p>
          <a:p>
            <a:pPr eaLnBrk="1" fontAlgn="t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Заједно листатајте сликовнице  са стимулисањем ономатопеја за рани говор или књиге са причама да би сте се усмерили на развој језика.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7696200" cy="4648200"/>
          </a:xfrm>
        </p:spPr>
        <p:txBody>
          <a:bodyPr/>
          <a:lstStyle/>
          <a:p>
            <a:pPr algn="ctr" eaLnBrk="1" fontAlgn="t" hangingPunct="1">
              <a:buFont typeface="Wingdings 2" pitchFamily="18" charset="2"/>
              <a:buNone/>
            </a:pPr>
            <a:r>
              <a:rPr lang="en-US" sz="2400" b="1" i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Игра улога</a:t>
            </a:r>
            <a:endParaRPr lang="en-US" sz="24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t" hangingPunct="1"/>
            <a:endParaRPr lang="en-US" sz="2800" b="1" smtClean="0">
              <a:solidFill>
                <a:srgbClr val="852F74"/>
              </a:solidFill>
              <a:cs typeface="Times New Roman" pitchFamily="18" charset="0"/>
            </a:endParaRPr>
          </a:p>
          <a:p>
            <a:pPr eaLnBrk="1" fontAlgn="t" hangingPunct="1">
              <a:buFont typeface="Wingdings 2" pitchFamily="18" charset="2"/>
              <a:buNone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	Играње различитих улога утиче на развој дечје маште. </a:t>
            </a:r>
          </a:p>
          <a:p>
            <a:pPr eaLnBrk="1" fontAlgn="t" hangingPunct="1">
              <a:buFont typeface="Wingdings 2" pitchFamily="18" charset="2"/>
              <a:buNone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	Игре које укључује различите ликове ће вам омогућити да богатите речник и проширујете реченицу и вештине креативне игре свог детета.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7620000" cy="5846763"/>
          </a:xfrm>
        </p:spPr>
        <p:txBody>
          <a:bodyPr>
            <a:normAutofit/>
          </a:bodyPr>
          <a:lstStyle/>
          <a:p>
            <a:pPr algn="ctr" eaLnBrk="1" fontAlgn="t" hangingPunct="1">
              <a:buFont typeface="Wingdings 2" pitchFamily="18" charset="2"/>
              <a:buNone/>
              <a:defRPr/>
            </a:pPr>
            <a:r>
              <a:rPr lang="en-US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Музика</a:t>
            </a:r>
            <a:endParaRPr lang="en-US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t" hangingPunct="1">
              <a:buFont typeface="Wingdings 2" pitchFamily="18" charset="2"/>
              <a:buNone/>
              <a:defRPr/>
            </a:pPr>
            <a:endParaRPr lang="en-US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Музика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такође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добар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начин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укључите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ваше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бити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коришћена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побољшавање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Музика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подстиче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слуша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вежба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пажњу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упознају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првих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утисака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одрасли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пружају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музиком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успаванком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песмом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њихањем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ритму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Учећи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ритмичке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песмице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користећи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ритмичке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инструменте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играјући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музичке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деца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склопове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формирају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звукове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ритам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defRPr/>
            </a:pPr>
            <a:endParaRPr lang="en-US" sz="24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6705600" cy="89916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Коришћење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свакодневних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као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прилика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учење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772400" cy="3810000"/>
          </a:xfrm>
        </p:spPr>
        <p:txBody>
          <a:bodyPr>
            <a:normAutofit fontScale="85000" lnSpcReduction="20000"/>
          </a:bodyPr>
          <a:lstStyle/>
          <a:p>
            <a:pPr eaLnBrk="1" fontAlgn="t" hangingPunct="1">
              <a:defRPr/>
            </a:pP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Коришћење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свакодневних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бити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одлично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вежбање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описмењавања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fontAlgn="t" hangingPunct="1">
              <a:buFont typeface="Wingdings 2" pitchFamily="18" charset="2"/>
              <a:buNone/>
              <a:defRPr/>
            </a:pPr>
            <a:endParaRPr lang="en-US" sz="3000" dirty="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t" hangingPunct="1">
              <a:defRPr/>
            </a:pP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Богатити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дечји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речник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приликом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различитих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играти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слово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слово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...“, </a:t>
            </a:r>
            <a:r>
              <a:rPr lang="sr-Cyrl-R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„погоди шта је“, „погоди ко је“,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развијати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осећај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гласовне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анализе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синтезе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pPr eaLnBrk="1" fontAlgn="t" hangingPunct="1">
              <a:defRPr/>
            </a:pP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Причајте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томе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шта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раде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људи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улици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именујте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занимања</a:t>
            </a:r>
            <a:r>
              <a:rPr lang="en-U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3000" dirty="0" err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дешавања</a:t>
            </a:r>
            <a:r>
              <a:rPr lang="sr-Cyrl-RS" sz="30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описујте шта видите и радите</a:t>
            </a:r>
            <a:r>
              <a:rPr lang="en-US" sz="2800" dirty="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...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7239000" cy="3962400"/>
          </a:xfrm>
        </p:spPr>
        <p:txBody>
          <a:bodyPr/>
          <a:lstStyle/>
          <a:p>
            <a:pPr eaLnBrk="1" hangingPunct="1"/>
            <a:r>
              <a:rPr lang="en-U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Запамтите:</a:t>
            </a: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претворите говорно-језичко учење у игру и ваше дете ће уживати, биће мотивисаније и неће га доживети као говорно-језичку вежбу већ забаву. </a:t>
            </a:r>
          </a:p>
          <a:p>
            <a:pPr eaLnBrk="1" hangingPunct="1">
              <a:buFont typeface="Wingdings 2" pitchFamily="18" charset="2"/>
              <a:buNone/>
            </a:pPr>
            <a:endParaRPr lang="en-US" sz="28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У току дана  посветити време само детету и уз мало маште свакодневне активности, претворити у едукативне игре.</a:t>
            </a:r>
          </a:p>
          <a:p>
            <a:pPr algn="ctr" eaLnBrk="1" hangingPunct="1"/>
            <a:endParaRPr lang="en-US" sz="28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239000" cy="4703763"/>
          </a:xfrm>
        </p:spPr>
        <p:txBody>
          <a:bodyPr>
            <a:normAutofit/>
          </a:bodyPr>
          <a:lstStyle/>
          <a:p>
            <a:pPr marL="495300" indent="-495300" eaLnBrk="1" hangingPunct="1">
              <a:buFont typeface="Wingdings 2" pitchFamily="18" charset="2"/>
              <a:buAutoNum type="arabicPeriod"/>
              <a:defRPr/>
            </a:pPr>
            <a:r>
              <a:rPr lang="sr-Cyrl-R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начајно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поједноставите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начин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обраћања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детету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једноставних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налога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95300" indent="-495300" eaLnBrk="1" hangingPunct="1">
              <a:buFont typeface="Wingdings 2" pitchFamily="18" charset="2"/>
              <a:buAutoNum type="arabicPeriod"/>
              <a:defRPr/>
            </a:pPr>
            <a:r>
              <a:rPr lang="sr-Cyrl-R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споставите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директан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контакт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очима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дететом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обраћате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95300" indent="-495300" eaLnBrk="1" hangingPunct="1">
              <a:buFont typeface="Wingdings 2" pitchFamily="18" charset="2"/>
              <a:buAutoNum type="arabicPeriod"/>
              <a:defRPr/>
            </a:pPr>
            <a:r>
              <a:rPr lang="sr-Cyrl-R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оворите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веселим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тоном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певушити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95300" indent="-495300" eaLnBrk="1" hangingPunct="1">
              <a:buFont typeface="Wingdings 2" pitchFamily="18" charset="2"/>
              <a:buAutoNum type="arabicPeriod"/>
              <a:defRPr/>
            </a:pPr>
            <a:r>
              <a:rPr lang="sr-Cyrl-R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стварите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позитиван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емотивни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однос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заборавите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сваке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стимулације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дечја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заинтересованост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95300" indent="-495300" algn="ctr" eaLnBrk="1" hangingPunct="1">
              <a:defRPr/>
            </a:pPr>
            <a:endParaRPr lang="en-US" sz="2800" dirty="0" smtClean="0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85800" y="685800"/>
            <a:ext cx="6629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ПРАКТИЧНИ САВЕТИ КАКО ДА УБРЗАТЕ РАЗВОЈ ГОВОРА ВАШЕГ ДЕТЕТА</a:t>
            </a:r>
            <a:endParaRPr lang="sr-Cyrl-C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7696200" cy="5618163"/>
          </a:xfrm>
        </p:spPr>
        <p:txBody>
          <a:bodyPr>
            <a:normAutofit lnSpcReduction="10000"/>
          </a:bodyPr>
          <a:lstStyle/>
          <a:p>
            <a:pPr marL="495300" indent="-495300" eaLnBrk="1" hangingPunct="1">
              <a:buFont typeface="Wingdings 2" pitchFamily="18" charset="2"/>
              <a:buNone/>
              <a:defRPr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5. 	Певајте детету познате песме и после извесног броја понављања песмице на крају прескочите последњу реч или фразу и сачекајте. Дете ће највероватније предвидети крај и изговорити тражену фразу или реч.</a:t>
            </a:r>
          </a:p>
          <a:p>
            <a:pPr marL="495300" indent="-495300" eaLnBrk="1" hangingPunct="1">
              <a:buFont typeface="Wingdings 2" pitchFamily="18" charset="2"/>
              <a:buNone/>
              <a:defRPr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6. Опонашајте звукове појединих предмета које дете гледа на сликама или оглашавање животиња.</a:t>
            </a:r>
          </a:p>
          <a:p>
            <a:pPr marL="495300" indent="-495300" eaLnBrk="1" hangingPunct="1">
              <a:buFont typeface="Wingdings 2" pitchFamily="18" charset="2"/>
              <a:buNone/>
              <a:defRPr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7. Пожељно је да говор упућен деци буде пропраћен визуелном подршком-покретом, показивањем слике или предмета. Деци са језичком незрелошћу још је потребнији визуелни уз вербални подстрек.</a:t>
            </a:r>
            <a:endParaRPr lang="en-US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7239000" cy="47244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8. Како би се знање пренело и на остале животне ситуације (генерализовало) искористите сваку ситуацију да именујете ствари које дете користи, а има везе са предходним искуством детета.</a:t>
            </a:r>
          </a:p>
          <a:p>
            <a:pPr eaLnBrk="1" hangingPunct="1">
              <a:buFont typeface="Wingdings 2" pitchFamily="18" charset="2"/>
              <a:buNone/>
            </a:pPr>
            <a:endParaRPr lang="en-US" sz="28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9. Прве реченице настају када се употреби појединих речи додају придеви- </a:t>
            </a:r>
            <a:r>
              <a:rPr lang="en-US" sz="2800" i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велика лопта</a:t>
            </a:r>
            <a:r>
              <a:rPr lang="en-U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глаголи- </a:t>
            </a:r>
            <a:r>
              <a:rPr lang="en-US" sz="2800" i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пије млеко, једе кекс...</a:t>
            </a:r>
            <a:endParaRPr lang="en-US" sz="28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9125" y="158750"/>
            <a:ext cx="50292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Савет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родитељима</a:t>
            </a:r>
            <a:endParaRPr lang="en-US" sz="2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7848600" cy="5313363"/>
          </a:xfrm>
        </p:spPr>
        <p:txBody>
          <a:bodyPr/>
          <a:lstStyle/>
          <a:p>
            <a:pPr eaLnBrk="1" hangingPunct="1"/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Породица има примаран утицај на развој дететовог говора и језика, где основни утицај има мајка, а затим и остали чланови породице.</a:t>
            </a:r>
          </a:p>
          <a:p>
            <a:pPr eaLnBrk="1" hangingPunct="1">
              <a:buFont typeface="Wingdings 2" pitchFamily="18" charset="2"/>
              <a:buNone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 упућен детету мора бити јасан, звучан, разумљив, потпуно логичан, граматички исправан и благог тоналитета.</a:t>
            </a:r>
          </a:p>
          <a:p>
            <a:pPr eaLnBrk="1" hangingPunct="1">
              <a:buFont typeface="Wingdings 2" pitchFamily="18" charset="2"/>
              <a:buNone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Све време боравка с дететом сваку радњу или предмет треба именовати.</a:t>
            </a: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b="1" smtClean="0">
              <a:solidFill>
                <a:srgbClr val="852F74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7924800" cy="35814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Дете ће усвојити оно за шта је чулно, моторно и сазнајно зрело.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Увек говорите правилно и без тепања.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Користите краће реченице примерено узрасту детета.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Деци треба читати приче и певати песмице.</a:t>
            </a: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en-US" sz="28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7239000" cy="5562600"/>
          </a:xfrm>
        </p:spPr>
        <p:txBody>
          <a:bodyPr/>
          <a:lstStyle/>
          <a:p>
            <a:pPr eaLnBrk="1" hangingPunct="1"/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Телевизију искључити, цртане филмове гледати у краћим интервалима и то на нашем језику, уз присуство родитеља.</a:t>
            </a:r>
          </a:p>
          <a:p>
            <a:pPr eaLnBrk="1" hangingPunct="1">
              <a:buFont typeface="Wingdings 2" pitchFamily="18" charset="2"/>
              <a:buNone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Потребно је разговарати са својим дететом, дати му времена да вам каже оно што жели, не пожурујте г</a:t>
            </a:r>
            <a:r>
              <a:rPr lang="en-U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 и никако га не прекидати </a:t>
            </a:r>
            <a:r>
              <a:rPr lang="en-U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док прича</a:t>
            </a:r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>
              <a:buFont typeface="Wingdings 2" pitchFamily="18" charset="2"/>
              <a:buNone/>
            </a:pPr>
            <a:endParaRPr lang="en-US" sz="2800" b="1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sr-Latn-CS" sz="2800" b="1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Дете охрабривати и подстицати, како би му помогли да брже и боље усвоји правилне говорне моделе</a:t>
            </a:r>
            <a:r>
              <a:rPr lang="sr-Latn-CS" sz="2800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3300" y="63500"/>
            <a:ext cx="3429000" cy="762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CS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CS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CS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CS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CS" sz="27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Важно је знати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latin typeface="Times New Roman" pitchFamily="18" charset="0"/>
                <a:cs typeface="Times New Roman" pitchFamily="18" charset="0"/>
              </a:rPr>
            </a:br>
            <a:endParaRPr lang="en-US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533400"/>
            <a:ext cx="8001000" cy="56388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sr-Cyrl-C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говорно-језичке проблеме треба схватити озбиљно, јер сваки поремећај говора и језика дубоко нарушава развој когнитивних функција, осујећује дететов доживљај света и снижава његов потенцијал за учење</a:t>
            </a:r>
            <a:r>
              <a:rPr lang="en-U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sr-Cyrl-C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лоша вербална комуникација изазива неадекватно понашање и тешкоће у учењу</a:t>
            </a:r>
            <a:r>
              <a:rPr lang="en-U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sr-Cyrl-C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увек постоји било каква назнака у кашњењу у говорно-језичком развоју и било какве сумње потражте помоћ логопеда</a:t>
            </a:r>
            <a:r>
              <a:rPr lang="en-U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smtClean="0">
              <a:solidFill>
                <a:srgbClr val="852F7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sr-Cyrl-C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време које је изгубљено није лако надокнадити</a:t>
            </a:r>
            <a:r>
              <a:rPr lang="en-US" smtClean="0">
                <a:solidFill>
                  <a:srgbClr val="852F7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7239000" cy="6227763"/>
          </a:xfrm>
        </p:spPr>
        <p:txBody>
          <a:bodyPr>
            <a:normAutofit/>
          </a:bodyPr>
          <a:lstStyle/>
          <a:p>
            <a:pPr marL="274320" indent="-274320" algn="ctr" eaLnBrk="1" fontAlgn="t" hangingPunct="1">
              <a:spcAft>
                <a:spcPts val="0"/>
              </a:spcAft>
              <a:buFont typeface="Wingdings 2"/>
              <a:buChar char=""/>
              <a:defRPr/>
            </a:pPr>
            <a:endParaRPr lang="sr-Cyrl-RS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t" hangingPunct="1">
              <a:spcAft>
                <a:spcPts val="0"/>
              </a:spcAft>
              <a:buFont typeface="Wingdings 2"/>
              <a:buChar char=""/>
              <a:defRPr/>
            </a:pPr>
            <a:endParaRPr lang="sr-Cyrl-RS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t" hangingPunct="1">
              <a:spcAft>
                <a:spcPts val="0"/>
              </a:spcAft>
              <a:buFont typeface="Wingdings 2"/>
              <a:buNone/>
              <a:defRPr/>
            </a:pPr>
            <a:endParaRPr lang="sr-Cyrl-RS" sz="4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t" hangingPunct="1">
              <a:spcAft>
                <a:spcPts val="0"/>
              </a:spcAft>
              <a:buFont typeface="Wingdings 2"/>
              <a:buNone/>
              <a:defRPr/>
            </a:pPr>
            <a:endParaRPr lang="en-US" sz="4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t" hangingPunct="1">
              <a:spcAft>
                <a:spcPts val="0"/>
              </a:spcAft>
              <a:buFont typeface="Wingdings 2"/>
              <a:buNone/>
              <a:defRPr/>
            </a:pPr>
            <a:r>
              <a:rPr lang="sr-Cyrl-RS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Хвала на пажњи!</a:t>
            </a:r>
          </a:p>
        </p:txBody>
      </p:sp>
      <p:pic>
        <p:nvPicPr>
          <p:cNvPr id="30723" name="Picture 3" descr="igracke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457200"/>
            <a:ext cx="28575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Ð ÐµÐ·ÑÐ»ÑÐ°Ñ ÑÐ»Ð¸ÐºÐ° Ð·Ð° stimulisanje deÄijeg razvo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381000"/>
            <a:ext cx="33051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Ð ÐµÐ·ÑÐ»ÑÐ°Ñ ÑÐ»Ð¸ÐºÐ° Ð·Ð° stimulisanje deÄijeg razvoj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3200400"/>
            <a:ext cx="6172200" cy="337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956</TotalTime>
  <Words>888</Words>
  <Application>Microsoft Office PowerPoint</Application>
  <PresentationFormat>On-screen Show (4:3)</PresentationFormat>
  <Paragraphs>125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Trebuchet MS</vt:lpstr>
      <vt:lpstr>Wingdings 2</vt:lpstr>
      <vt:lpstr>Wingdings</vt:lpstr>
      <vt:lpstr>Calibri</vt:lpstr>
      <vt:lpstr>Times New Roman</vt:lpstr>
      <vt:lpstr>Opulent</vt:lpstr>
      <vt:lpstr>ПУ “Ната вељковић</vt:lpstr>
      <vt:lpstr>Подстицање детета у говорно-језичком развоју</vt:lpstr>
      <vt:lpstr>Slide 3</vt:lpstr>
      <vt:lpstr>Slide 4</vt:lpstr>
      <vt:lpstr>Говор и језик</vt:lpstr>
      <vt:lpstr>Slide 6</vt:lpstr>
      <vt:lpstr>Slide 7</vt:lpstr>
      <vt:lpstr>Активности и стратегије које помажу развоју говорно-језичких вештина </vt:lpstr>
      <vt:lpstr>Slide 9</vt:lpstr>
      <vt:lpstr>Slide 10</vt:lpstr>
      <vt:lpstr>Slide 11</vt:lpstr>
      <vt:lpstr>Slide 12</vt:lpstr>
      <vt:lpstr>Slide 13</vt:lpstr>
      <vt:lpstr>Slide 14</vt:lpstr>
      <vt:lpstr>Slide 15</vt:lpstr>
      <vt:lpstr>Коришћење свакодневних активности као прилика за учење језика </vt:lpstr>
      <vt:lpstr>Slide 17</vt:lpstr>
      <vt:lpstr>Slide 18</vt:lpstr>
      <vt:lpstr>Slide 19</vt:lpstr>
      <vt:lpstr>Slide 20</vt:lpstr>
      <vt:lpstr> Савет родитељима</vt:lpstr>
      <vt:lpstr>Slide 22</vt:lpstr>
      <vt:lpstr>Slide 23</vt:lpstr>
      <vt:lpstr>  Важно је знати </vt:lpstr>
      <vt:lpstr>Slide 25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 “Ната вељковић</dc:title>
  <dc:creator>user</dc:creator>
  <cp:lastModifiedBy>Steva</cp:lastModifiedBy>
  <cp:revision>183</cp:revision>
  <dcterms:created xsi:type="dcterms:W3CDTF">2018-04-16T09:21:47Z</dcterms:created>
  <dcterms:modified xsi:type="dcterms:W3CDTF">2020-04-06T19:00:23Z</dcterms:modified>
</cp:coreProperties>
</file>