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8" r:id="rId11"/>
    <p:sldId id="265" r:id="rId12"/>
    <p:sldId id="269" r:id="rId13"/>
    <p:sldId id="266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832A03D-615F-46D3-A23A-11DE5E50F019}" type="datetimeFigureOut">
              <a:rPr lang="en-US" smtClean="0"/>
              <a:pPr/>
              <a:t>4/26/2020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D5B115E-6611-4CF3-8859-49F714C704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ci-pec.rs/ntc?utm_source=facebook&amp;utm_medium=boost%20post&amp;utm_campaign=blog%20fina%20motorika&amp;utm_term=bpost%20pino%20toys&amp;utm_content=jelen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4414" y="3714752"/>
            <a:ext cx="6858000" cy="990600"/>
          </a:xfrm>
        </p:spPr>
        <p:txBody>
          <a:bodyPr>
            <a:normAutofit fontScale="90000"/>
          </a:bodyPr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Игре које доприносе развоју фине моторике  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dirty="0" smtClean="0">
                <a:solidFill>
                  <a:schemeClr val="accent2">
                    <a:lumMod val="75000"/>
                  </a:schemeClr>
                </a:solidFill>
              </a:rPr>
              <a:t>С.Миладиновић,педагог,педагошки саветник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1214422"/>
            <a:ext cx="6858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4000" b="1" dirty="0" smtClean="0">
                <a:solidFill>
                  <a:srgbClr val="002060"/>
                </a:solidFill>
                <a:latin typeface="Times New Roman" pitchFamily="18" charset="0"/>
              </a:rPr>
              <a:t>Идеја за родитеље</a:t>
            </a:r>
            <a:endParaRPr lang="en-US" sz="40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6143644"/>
            <a:ext cx="73581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Април,2020.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  Сведоци смо да 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ce 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деца веома  често  радије играју са предметима који су им доступни у животном окружењу, него са играчкама које им родитељи купују. </a:t>
            </a:r>
          </a:p>
          <a:p>
            <a:pPr algn="just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sr-Cyrl-CS" sz="2400" dirty="0" smtClean="0">
                <a:solidFill>
                  <a:srgbClr val="002060"/>
                </a:solidFill>
                <a:latin typeface="Times New Roman" pitchFamily="18" charset="0"/>
              </a:rPr>
              <a:t> Играчке су неизост</a:t>
            </a:r>
            <a:r>
              <a:rPr lang="sr-Latn-RS" sz="2400" dirty="0" smtClean="0">
                <a:solidFill>
                  <a:srgbClr val="002060"/>
                </a:solidFill>
                <a:latin typeface="Times New Roman" pitchFamily="18" charset="0"/>
              </a:rPr>
              <a:t>a</a:t>
            </a:r>
            <a:r>
              <a:rPr lang="sr-Cyrl-CS" sz="2400" dirty="0" smtClean="0">
                <a:solidFill>
                  <a:srgbClr val="002060"/>
                </a:solidFill>
                <a:latin typeface="Times New Roman" pitchFamily="18" charset="0"/>
              </a:rPr>
              <a:t>ван услов  богате, плодне, маштовите,привлачне  и развојно подстицајне игре.</a:t>
            </a:r>
          </a:p>
          <a:p>
            <a:pPr algn="ctr">
              <a:buNone/>
            </a:pPr>
            <a:endParaRPr lang="sr-Cyrl-C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sr-Cyrl-CS" sz="2400" dirty="0" smtClean="0">
                <a:solidFill>
                  <a:srgbClr val="002060"/>
                </a:solidFill>
                <a:latin typeface="Times New Roman" pitchFamily="18" charset="0"/>
              </a:rPr>
              <a:t>"Књиге не могу да науче оно што играчке могу да улију у дете, народи који имају више играчака су они исти који имају више индивидуалности,</a:t>
            </a:r>
            <a:r>
              <a:rPr lang="sr-Latn-RS" sz="240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CS" sz="2400" dirty="0" smtClean="0">
                <a:solidFill>
                  <a:srgbClr val="002060"/>
                </a:solidFill>
                <a:latin typeface="Times New Roman" pitchFamily="18" charset="0"/>
              </a:rPr>
              <a:t>идеализма и јунаштва</a:t>
            </a:r>
            <a:r>
              <a:rPr lang="sr-Latn-RS" sz="240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</a:t>
            </a:r>
            <a:r>
              <a:rPr lang="sr-Cyrl-CS" sz="2400" dirty="0" smtClean="0">
                <a:solidFill>
                  <a:srgbClr val="002060"/>
                </a:solidFill>
                <a:latin typeface="Times New Roman" pitchFamily="18" charset="0"/>
              </a:rPr>
              <a:t> ако кажете каквим се играчкама забављају  ваша деца, могуће је предвидети какви ће људи од њих постати“Е.Сегуена</a:t>
            </a:r>
            <a:endParaRPr lang="en-U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buNone/>
            </a:pPr>
            <a:endParaRPr lang="en-US" sz="24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Нађите кутију са бижутеријом коју више не користите и чаролија нека крене .Игре за развој фине моторике.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200425_21493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643050"/>
            <a:ext cx="6143668" cy="43703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002060"/>
                </a:solidFill>
              </a:rPr>
              <a:t>Само неке од идеја 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Content Placeholder 3" descr="IMG_20200425_21440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28596" y="1285860"/>
            <a:ext cx="2676525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 descr="IMG_20200425_2145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1285860"/>
            <a:ext cx="2619385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Picture 5" descr="IMG_20200425_21465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1285860"/>
            <a:ext cx="2466975" cy="48577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152400"/>
            <a:ext cx="7858180" cy="99060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Кутија са бакиним дугмићима ,извор игре за развој фине моторике.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6" name="Content Placeholder 5" descr="2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285860"/>
            <a:ext cx="2071702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Picture 6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6116" y="1285860"/>
            <a:ext cx="2305050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7" descr="IMG_20200425_21420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1285860"/>
            <a:ext cx="2500330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57158" y="1214422"/>
            <a:ext cx="8501122" cy="4937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sz="2400" b="1" u="sng" dirty="0" smtClean="0">
                <a:solidFill>
                  <a:srgbClr val="002060"/>
                </a:solidFill>
                <a:latin typeface="Times New Roman" pitchFamily="18" charset="0"/>
              </a:rPr>
              <a:t>Крупна  моторика </a:t>
            </a:r>
            <a:endParaRPr lang="en-US" sz="2400" b="1" u="sng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</a:rPr>
              <a:t> 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Под крупном моториком подразумевамо веће покрете,тј.покрете већих група мишића које дете врши  рукама,ногама,стопалима или целим телом. Вештине крупне  моторике су када дете: пузи, трчи, скаче, пење се, прескаче, врти се у круг. Крупна моторика је веома важна за даљи развој детета јер се на њеним основама наслања и развој фине моторике.</a:t>
            </a:r>
            <a:endParaRPr lang="en-US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</a:rPr>
              <a:t> </a:t>
            </a: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Подстичите децу да развијају наведене вештине</a:t>
            </a:r>
            <a:r>
              <a:rPr lang="sr-Cyrl-RS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219200"/>
            <a:ext cx="8643998" cy="493776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b="1" u="sng" dirty="0" smtClean="0">
                <a:solidFill>
                  <a:srgbClr val="002060"/>
                </a:solidFill>
                <a:latin typeface="Times New Roman" pitchFamily="18" charset="0"/>
              </a:rPr>
              <a:t>Фина моторика</a:t>
            </a:r>
            <a:r>
              <a:rPr lang="sr-Cyrl-RS" b="1" u="sng" dirty="0" smtClean="0">
                <a:solidFill>
                  <a:srgbClr val="002060"/>
                </a:solidFill>
              </a:rPr>
              <a:t> </a:t>
            </a:r>
          </a:p>
          <a:p>
            <a:pPr algn="just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Фина моторика је заслужна за извођење финих и прецизних покрета</a:t>
            </a:r>
            <a:r>
              <a:rPr lang="sr-Cyrl-RS" i="1" dirty="0" smtClean="0">
                <a:solidFill>
                  <a:srgbClr val="002060"/>
                </a:solidFill>
              </a:rPr>
              <a:t> 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и у уској вези је са координацијом око-рука.</a:t>
            </a:r>
            <a:r>
              <a:rPr lang="en-US" i="1" dirty="0" smtClean="0">
                <a:solidFill>
                  <a:srgbClr val="002060"/>
                </a:solidFill>
              </a:rPr>
              <a:t> </a:t>
            </a:r>
            <a:endParaRPr lang="sr-Cyrl-RS" i="1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То је способност да рука и прстићи изврше задатак који контролишемо оком тј.видом. Значи када деца узимају ствари рукама између кажипрста и палца и када покушавају да дохвате и ухвате неке ситне предмете, а  ,,сутра” и држе оловку и пишу, онда користе вештину фине моторике.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endParaRPr lang="vi-VN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Повезаност фине моторике и развој говора 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Како дете расте ,крупна и фина моторика упоредо настављају свој развој.Оне су повезане директном везом нерава, нервног систем</a:t>
            </a:r>
            <a:r>
              <a:rPr lang="sr-Latn-RS" sz="2400" dirty="0" smtClean="0">
                <a:solidFill>
                  <a:srgbClr val="002060"/>
                </a:solidFill>
                <a:latin typeface="Times New Roman" pitchFamily="18" charset="0"/>
              </a:rPr>
              <a:t>a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 и свих мишића тела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</a:rPr>
              <a:t>.</a:t>
            </a:r>
            <a:endParaRPr lang="sr-Cyrl-R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sr-Cyrl-RS" sz="2400" u="sng" dirty="0" smtClean="0">
                <a:solidFill>
                  <a:srgbClr val="002060"/>
                </a:solidFill>
                <a:latin typeface="Times New Roman" pitchFamily="18" charset="0"/>
              </a:rPr>
              <a:t>Прва вежба фине моторике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је када беба пузи,она тада користи </a:t>
            </a:r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све прстиће обе шаке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,што је сам почетак стварања синапси-веза у кори великог мозга и од непроцењивог значаја је за развој интелигенције.</a:t>
            </a:r>
          </a:p>
          <a:p>
            <a:pPr algn="just">
              <a:buNone/>
            </a:pPr>
            <a:endParaRPr lang="sr-Cyrl-R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Стварајте услове и подржавајте бебу да пузи.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8229600" cy="7429552"/>
          </a:xfrm>
        </p:spPr>
        <p:txBody>
          <a:bodyPr>
            <a:noAutofit/>
          </a:bodyPr>
          <a:lstStyle/>
          <a:p>
            <a:pPr algn="just" fontAlgn="base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Фина моторика је једна од основних функција тела ,чији се центар налази у кори великог мозга.То је</a:t>
            </a:r>
            <a:r>
              <a:rPr lang="sr-Cyrl-RS" sz="2400" u="sng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r>
              <a:rPr lang="sr-Cyrl-RS" sz="2400" b="1" u="sng" dirty="0" smtClean="0">
                <a:solidFill>
                  <a:srgbClr val="002060"/>
                </a:solidFill>
                <a:latin typeface="Times New Roman" pitchFamily="18" charset="0"/>
              </a:rPr>
              <a:t>центар за прсте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који заузима значајан део коре великог мозга.Поред центра за прсте ,ту су још и центри за говор,очи и стопала.</a:t>
            </a:r>
            <a:endParaRPr lang="vi-VN" sz="2400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Уколико дете не развија фину моторику –своје прстиће-неће доћи до стварања синапси –веза између ових центара ,те може доћи до разних поремећаја, о којима сада неће бити речи.</a:t>
            </a:r>
          </a:p>
          <a:p>
            <a:pPr algn="just" fontAlgn="base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Фина моторика ствара неуронске везе које ће остати у кори великог мозга само ако се користе,јер мозак брише из своје меморије све што се не користи.Зато је потребно </a:t>
            </a:r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стално код детета неговати стечена знања и вештине, 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како би се оне задржале и развијале кроз цео живот .</a:t>
            </a:r>
            <a:endParaRPr lang="vi-VN" sz="2400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Свакодневном употребом прстију дете развија вештине које су му потребне за све животне активности .</a:t>
            </a:r>
            <a:endParaRPr lang="vi-VN" sz="2400" dirty="0" smtClean="0">
              <a:solidFill>
                <a:srgbClr val="002060"/>
              </a:solidFill>
            </a:endParaRPr>
          </a:p>
          <a:p>
            <a:pPr algn="just" fontAlgn="base"/>
            <a:endParaRPr lang="sr-Cyrl-RS" sz="2400" b="1" dirty="0" smtClean="0">
              <a:latin typeface="Times New Roman" pitchFamily="18" charset="0"/>
            </a:endParaRPr>
          </a:p>
          <a:p>
            <a:pPr fontAlgn="base"/>
            <a:endParaRPr lang="sr-Cyrl-RS" sz="2400" b="1" dirty="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Игре за развој фине моторике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138758"/>
          </a:xfrm>
        </p:spPr>
        <p:txBody>
          <a:bodyPr>
            <a:noAutofit/>
          </a:bodyPr>
          <a:lstStyle/>
          <a:p>
            <a:pPr marL="514350" indent="-514350" fontAlgn="base">
              <a:buNone/>
            </a:pPr>
            <a:r>
              <a:rPr lang="sr-Cyrl-RS" sz="2000" u="sng" dirty="0" smtClean="0">
                <a:solidFill>
                  <a:srgbClr val="002060"/>
                </a:solidFill>
                <a:latin typeface="Times New Roman" pitchFamily="18" charset="0"/>
              </a:rPr>
              <a:t>1.Све игре које садрже бацање и хватање лопте 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2.Игре са тестом ,пластелином и сличним материјалима 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3.Игре са кликерима 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4.Игре обичним гумицама за тегле (стављање на прсте и развлачење)</a:t>
            </a:r>
            <a:r>
              <a:rPr lang="vi-VN" sz="2000" dirty="0" smtClean="0">
                <a:solidFill>
                  <a:srgbClr val="002060"/>
                </a:solidFill>
              </a:rPr>
              <a:t>, </a:t>
            </a:r>
            <a:endParaRPr lang="sr-Cyrl-RS" sz="20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5.Цепкање и лепљење папира на подлогу (колаж папир).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6.Хватање ситних предмета штипаљком и преношење. 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7.Сецкање маказама. </a:t>
            </a:r>
          </a:p>
          <a:p>
            <a:pPr marL="514350" indent="-514350" fontAlgn="base">
              <a:buNone/>
            </a:pPr>
            <a:r>
              <a:rPr lang="sr-Cyrl-RS" sz="2000" b="1" dirty="0" smtClean="0">
                <a:solidFill>
                  <a:srgbClr val="002060"/>
                </a:solidFill>
                <a:latin typeface="Times New Roman" pitchFamily="18" charset="0"/>
              </a:rPr>
              <a:t>8.Низање предмета. 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9.Цртање, повезивање тачака, бојење разним техникама,писање.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10.Играње са семенкама ,песком. 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11.Убацивање предмета у отворе.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12.Копчање дугмића.</a:t>
            </a:r>
          </a:p>
          <a:p>
            <a:pPr marL="514350" indent="-514350" fontAlgn="base">
              <a:buNone/>
            </a:pPr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13.Пертлање.</a:t>
            </a:r>
            <a:endParaRPr lang="vi-VN" sz="20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85720" y="1219200"/>
            <a:ext cx="8572560" cy="4937760"/>
          </a:xfrm>
        </p:spPr>
        <p:txBody>
          <a:bodyPr>
            <a:normAutofit/>
          </a:bodyPr>
          <a:lstStyle/>
          <a:p>
            <a:pPr algn="just" fontAlgn="base">
              <a:buNone/>
            </a:pPr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На позитиван развој фине моторике утиче и самостално држање хране у рукама( јабука) ,слагање ствари (играчке-помоћ у кући) као и друге активности које подразумевају држање предмета или бића </a:t>
            </a:r>
            <a:r>
              <a:rPr lang="sr-Cyrl-RS" sz="2400" b="1" u="sng" dirty="0" smtClean="0">
                <a:solidFill>
                  <a:srgbClr val="002060"/>
                </a:solidFill>
                <a:latin typeface="Times New Roman" pitchFamily="18" charset="0"/>
              </a:rPr>
              <a:t>целом шаком.</a:t>
            </a:r>
            <a:endParaRPr lang="sr-Cyrl-R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 fontAlgn="base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Игре ситним коцкама,боцкалице ,пазле и сличне игре које захтевају одређене мисаоне активности  јесу добре и корисне, али то нису игре које у потпуности развијају фину моторику.</a:t>
            </a:r>
          </a:p>
          <a:p>
            <a:pPr fontAlgn="base">
              <a:buNone/>
            </a:pP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При игрању ових игара дете не користи све прстиће ,него само два или три на свакој руци.</a:t>
            </a:r>
          </a:p>
          <a:p>
            <a:pPr fontAlgn="base">
              <a:buNone/>
            </a:pPr>
            <a:endParaRPr lang="sr-Cyrl-RS" sz="2400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ctr" fontAlgn="base">
              <a:buNone/>
            </a:pPr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Како проверити да ли дете има развијену фину моторику 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Урадите тест 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2984"/>
            <a:ext cx="8229600" cy="5013976"/>
          </a:xfrm>
        </p:spPr>
        <p:txBody>
          <a:bodyPr>
            <a:normAutofit fontScale="92500" lnSpcReduction="10000"/>
          </a:bodyPr>
          <a:lstStyle/>
          <a:p>
            <a:pPr algn="just" fontAlgn="base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   Најједноставнији тест испитивања развијености фине моторике који препоручује др Ранко Рајевић може урадити сваки родитељ. Најбоље време за испитивање фине моторике је од треће године живота детета.Од тада можете пратити и створити услове да се вештине развијају.</a:t>
            </a:r>
          </a:p>
          <a:p>
            <a:pPr fontAlgn="base">
              <a:buNone/>
            </a:pPr>
            <a:endParaRPr lang="sr-Cyrl-RS" sz="2400" b="1" dirty="0" smtClean="0">
              <a:solidFill>
                <a:srgbClr val="002060"/>
              </a:solidFill>
              <a:latin typeface="Times New Roman" pitchFamily="18" charset="0"/>
            </a:endParaRPr>
          </a:p>
          <a:p>
            <a:pPr algn="just" fontAlgn="base">
              <a:buNone/>
            </a:pP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1.   Положите шаку детета  на равну и чврсту подлогу</a:t>
            </a:r>
            <a:endParaRPr lang="vi-VN" b="1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2. Кажите детету да подиже сваки прст од подлоге појединачно.</a:t>
            </a:r>
          </a:p>
          <a:p>
            <a:pPr algn="just" fontAlgn="base">
              <a:buNone/>
            </a:pP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3. Уколико може да одигне сваки прст од подлоге –фина моторика је успешно савладана.</a:t>
            </a:r>
          </a:p>
          <a:p>
            <a:pPr algn="just" fontAlgn="base">
              <a:buNone/>
            </a:pPr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4. Уколико не може –вежбајте и даље ,имате дат предлог игара</a:t>
            </a:r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.</a:t>
            </a:r>
            <a:endParaRPr lang="vi-VN" sz="2400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 fontAlgn="base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Ако се деси да дете не може засебно да подигне од површине четврти прст ,онда припада половини деце о којој говоре статистички подаци.</a:t>
            </a:r>
          </a:p>
          <a:p>
            <a:pPr algn="just" fontAlgn="base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Наиме</a:t>
            </a:r>
            <a:r>
              <a:rPr lang="sr-Latn-RS" dirty="0" smtClean="0">
                <a:solidFill>
                  <a:srgbClr val="002060"/>
                </a:solidFill>
                <a:latin typeface="Times New Roman" pitchFamily="18" charset="0"/>
              </a:rPr>
              <a:t>,</a:t>
            </a: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половина тестиране деце уопште не користе четврти прст ,те се појам о њему као засебном прсту уопште није ни развио у мозгу.Мозак га не препознаје и не уме да му зада команду да се подигне.</a:t>
            </a:r>
          </a:p>
          <a:p>
            <a:pPr algn="just" fontAlgn="base">
              <a:buNone/>
            </a:pPr>
            <a:endParaRPr lang="vi-VN" dirty="0" smtClean="0">
              <a:solidFill>
                <a:srgbClr val="002060"/>
              </a:solidFill>
            </a:endParaRPr>
          </a:p>
          <a:p>
            <a:pPr algn="just" fontAlgn="base">
              <a:buNone/>
            </a:pP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На први поглед то не представља велики проблем детету ,али у каснијем периоду учења и живота ,може доћи до тежег усвајања одређених знања и извршавања одређених активности. .</a:t>
            </a:r>
            <a:r>
              <a:rPr lang="vi-VN" dirty="0" smtClean="0">
                <a:solidFill>
                  <a:srgbClr val="002060"/>
                </a:solidFill>
              </a:rPr>
              <a:t> </a:t>
            </a:r>
            <a:r>
              <a:rPr lang="vi-VN" dirty="0" smtClean="0">
                <a:solidFill>
                  <a:srgbClr val="002060"/>
                </a:solidFill>
                <a:hlinkClick r:id="rId2"/>
              </a:rPr>
              <a:t/>
            </a:r>
            <a:br>
              <a:rPr lang="vi-VN" dirty="0" smtClean="0">
                <a:solidFill>
                  <a:srgbClr val="002060"/>
                </a:solidFill>
                <a:hlinkClick r:id="rId2"/>
              </a:rPr>
            </a:br>
            <a:endParaRPr 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Док чекају ручак,опране руке вежбају.</a:t>
            </a:r>
            <a:b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</a:br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 Вежбе фине моторике за столом .</a:t>
            </a:r>
            <a:endParaRPr 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5" name="Picture 4" descr="sshot-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1428736"/>
            <a:ext cx="4031771" cy="2357454"/>
          </a:xfrm>
          <a:prstGeom prst="rect">
            <a:avLst/>
          </a:prstGeom>
        </p:spPr>
      </p:pic>
      <p:pic>
        <p:nvPicPr>
          <p:cNvPr id="8" name="Picture 7" descr="sshot-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428736"/>
            <a:ext cx="3277925" cy="22145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28662" y="4000504"/>
            <a:ext cx="242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Сунце-камен 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2000" y="3643314"/>
            <a:ext cx="4214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              Мотори</a:t>
            </a:r>
          </a:p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 (палчеви слободни и окрећу се један око другог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sym typeface="Wingdings" pitchFamily="2" charset="2"/>
              </a:rPr>
              <a:t></a:t>
            </a:r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5286388"/>
            <a:ext cx="7215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Уз музику је  још занимљивије! 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532</TotalTime>
  <Words>827</Words>
  <Application>Microsoft Office PowerPoint</Application>
  <PresentationFormat>On-screen Show (4:3)</PresentationFormat>
  <Paragraphs>62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Origin</vt:lpstr>
      <vt:lpstr>Игре које доприносе развоју фине моторике  </vt:lpstr>
      <vt:lpstr>Slide 2</vt:lpstr>
      <vt:lpstr>Нађите кутију са бижутеријом коју више не користите и чаролија нека крене .Игре за развој фине моторике.</vt:lpstr>
      <vt:lpstr>Само неке од идеја </vt:lpstr>
      <vt:lpstr>Кутија са бакиним дугмићима ,извор игре за развој фине моторике.</vt:lpstr>
      <vt:lpstr>Slide 6</vt:lpstr>
      <vt:lpstr>Slide 7</vt:lpstr>
      <vt:lpstr>Повезаност фине моторике и развој говора </vt:lpstr>
      <vt:lpstr>Slide 9</vt:lpstr>
      <vt:lpstr>Игре за развој фине моторике</vt:lpstr>
      <vt:lpstr>Slide 11</vt:lpstr>
      <vt:lpstr>Урадите тест </vt:lpstr>
      <vt:lpstr>Slide 13</vt:lpstr>
      <vt:lpstr>Док чекају ручак,опране руке вежбају.  Вежбе фине моторике за столом 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Игре које доприносе развоју фине моторике и развоју говора</dc:title>
  <dc:creator>KORISNIK</dc:creator>
  <cp:lastModifiedBy>KORISNIK</cp:lastModifiedBy>
  <cp:revision>18</cp:revision>
  <dcterms:created xsi:type="dcterms:W3CDTF">2020-04-25T20:19:16Z</dcterms:created>
  <dcterms:modified xsi:type="dcterms:W3CDTF">2020-04-26T18:34:21Z</dcterms:modified>
</cp:coreProperties>
</file>