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88" r:id="rId8"/>
    <p:sldId id="262" r:id="rId9"/>
    <p:sldId id="263" r:id="rId10"/>
    <p:sldId id="264" r:id="rId11"/>
    <p:sldId id="289" r:id="rId12"/>
    <p:sldId id="265" r:id="rId13"/>
    <p:sldId id="266" r:id="rId14"/>
    <p:sldId id="267" r:id="rId15"/>
    <p:sldId id="269" r:id="rId16"/>
    <p:sldId id="268" r:id="rId17"/>
    <p:sldId id="278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09" autoAdjust="0"/>
    <p:restoredTop sz="94660"/>
  </p:normalViewPr>
  <p:slideViewPr>
    <p:cSldViewPr>
      <p:cViewPr varScale="1">
        <p:scale>
          <a:sx n="37" d="100"/>
          <a:sy n="37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B4E7-1BE6-4514-82D6-FC76F9924E3B}" type="datetimeFigureOut">
              <a:rPr lang="en-US" smtClean="0"/>
              <a:pPr/>
              <a:t>3/27/2026</a:t>
            </a:fld>
            <a:endParaRPr lang="sr-Cyrl-ME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EE39-4759-4956-96EA-5AE6483137B4}" type="slidenum">
              <a:rPr lang="sr-Cyrl-ME" smtClean="0"/>
              <a:pPr/>
              <a:t>‹#›</a:t>
            </a:fld>
            <a:endParaRPr lang="sr-Cyrl-ME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B4E7-1BE6-4514-82D6-FC76F9924E3B}" type="datetimeFigureOut">
              <a:rPr lang="en-US" smtClean="0"/>
              <a:pPr/>
              <a:t>3/27/2026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EE39-4759-4956-96EA-5AE6483137B4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B4E7-1BE6-4514-82D6-FC76F9924E3B}" type="datetimeFigureOut">
              <a:rPr lang="en-US" smtClean="0"/>
              <a:pPr/>
              <a:t>3/27/2026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505EE39-4759-4956-96EA-5AE6483137B4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B4E7-1BE6-4514-82D6-FC76F9924E3B}" type="datetimeFigureOut">
              <a:rPr lang="en-US" smtClean="0"/>
              <a:pPr/>
              <a:t>3/27/2026</a:t>
            </a:fld>
            <a:endParaRPr lang="sr-Cyrl-M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EE39-4759-4956-96EA-5AE6483137B4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B4E7-1BE6-4514-82D6-FC76F9924E3B}" type="datetimeFigureOut">
              <a:rPr lang="en-US" smtClean="0"/>
              <a:pPr/>
              <a:t>3/27/2026</a:t>
            </a:fld>
            <a:endParaRPr lang="sr-Cyrl-M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EE39-4759-4956-96EA-5AE6483137B4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B4E7-1BE6-4514-82D6-FC76F9924E3B}" type="datetimeFigureOut">
              <a:rPr lang="en-US" smtClean="0"/>
              <a:pPr/>
              <a:t>3/27/2026</a:t>
            </a:fld>
            <a:endParaRPr lang="sr-Cyrl-M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EE39-4759-4956-96EA-5AE6483137B4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B4E7-1BE6-4514-82D6-FC76F9924E3B}" type="datetimeFigureOut">
              <a:rPr lang="en-US" smtClean="0"/>
              <a:pPr/>
              <a:t>3/27/2026</a:t>
            </a:fld>
            <a:endParaRPr lang="sr-Cyrl-M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EE39-4759-4956-96EA-5AE6483137B4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B4E7-1BE6-4514-82D6-FC76F9924E3B}" type="datetimeFigureOut">
              <a:rPr lang="en-US" smtClean="0"/>
              <a:pPr/>
              <a:t>3/27/2026</a:t>
            </a:fld>
            <a:endParaRPr lang="sr-Cyrl-M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EE39-4759-4956-96EA-5AE6483137B4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B4E7-1BE6-4514-82D6-FC76F9924E3B}" type="datetimeFigureOut">
              <a:rPr lang="en-US" smtClean="0"/>
              <a:pPr/>
              <a:t>3/27/2026</a:t>
            </a:fld>
            <a:endParaRPr lang="sr-Cyrl-M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EE39-4759-4956-96EA-5AE6483137B4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B4E7-1BE6-4514-82D6-FC76F9924E3B}" type="datetimeFigureOut">
              <a:rPr lang="en-US" smtClean="0"/>
              <a:pPr/>
              <a:t>3/27/2026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EE39-4759-4956-96EA-5AE6483137B4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B4E7-1BE6-4514-82D6-FC76F9924E3B}" type="datetimeFigureOut">
              <a:rPr lang="en-US" smtClean="0"/>
              <a:pPr/>
              <a:t>3/27/2026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EE39-4759-4956-96EA-5AE6483137B4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BD3B4E7-1BE6-4514-82D6-FC76F9924E3B}" type="datetimeFigureOut">
              <a:rPr lang="en-US" smtClean="0"/>
              <a:pPr/>
              <a:t>3/27/2026</a:t>
            </a:fld>
            <a:endParaRPr lang="sr-Cyrl-M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sr-Cyrl-ME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505EE39-4759-4956-96EA-5AE6483137B4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1676400"/>
            <a:ext cx="69342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7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Arial" pitchFamily="34" charset="0"/>
              </a:rPr>
              <a:t>Месечни билтен</a:t>
            </a:r>
            <a:endParaRPr lang="sr-Cyrl-ME" sz="7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5029200" y="2819400"/>
            <a:ext cx="3505200" cy="838200"/>
          </a:xfrm>
          <a:ln>
            <a:noFill/>
          </a:ln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buFont typeface="Wingdings" pitchFamily="2" charset="2"/>
              <a:buChar char="ü"/>
            </a:pPr>
            <a:r>
              <a:rPr lang="sr-Cyrl-ME" sz="4000" b="1" dirty="0" smtClean="0">
                <a:ln w="1143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ФЕБРУАР</a:t>
            </a:r>
            <a:endParaRPr lang="sr-Cyrl-ME" sz="4000" b="1" dirty="0">
              <a:ln w="11430"/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105400" y="5410200"/>
            <a:ext cx="28659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Вртић ,,Невен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" name="Picture 6" descr="channels4_profi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200" y="152400"/>
            <a:ext cx="762000" cy="76200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057400" y="228600"/>
            <a:ext cx="57912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ПУ ,,Ната Вељковић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Крушевац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9" name="Picture 8" descr="Plus-vrtic-08-01-2025.jpg"/>
          <p:cNvPicPr>
            <a:picLocks noChangeAspect="1"/>
          </p:cNvPicPr>
          <p:nvPr/>
        </p:nvPicPr>
        <p:blipFill>
          <a:blip r:embed="rId3"/>
          <a:srcRect l="35833"/>
          <a:stretch>
            <a:fillRect/>
          </a:stretch>
        </p:blipFill>
        <p:spPr>
          <a:xfrm rot="21392280">
            <a:off x="548636" y="3164971"/>
            <a:ext cx="3969240" cy="31483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дневник.jpg"/>
          <p:cNvPicPr>
            <a:picLocks noChangeAspect="1"/>
          </p:cNvPicPr>
          <p:nvPr/>
        </p:nvPicPr>
        <p:blipFill>
          <a:blip r:embed="rId2"/>
          <a:srcRect l="3745" t="30385" r="2694" b="3765"/>
          <a:stretch>
            <a:fillRect/>
          </a:stretch>
        </p:blipFill>
        <p:spPr>
          <a:xfrm rot="272014">
            <a:off x="3407902" y="3113356"/>
            <a:ext cx="5627451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дневник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67825">
            <a:off x="233664" y="3539588"/>
            <a:ext cx="3362574" cy="2521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381000" y="381000"/>
            <a:ext cx="85344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Месец фебруар започели смо унапређивањем рада кроз састанке са стручним сарадником, током којих смо разговарали о уређењу заједничког простора и извршили преглед педагошке документације у циљу побољшања квалитета рада.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родитељск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57200"/>
            <a:ext cx="8172450" cy="3676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09600" y="4267200"/>
            <a:ext cx="85344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васпитној групи ,,Лане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одржан је родитељски састанак на којем је представљен пројекат реализован у оквиру рада групе. 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сенке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457200"/>
            <a:ext cx="3281905" cy="5819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762000" y="609600"/>
            <a:ext cx="4343400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нашем вртићу континуирано негујемо међувршњачку сарадњу кроз свакодневно заједничко борављење деце у заједничким просторима у вртићу, уз међусобне посете јаслених и васпитних група и подстицање социјалне интеракције, заједништва и размене искустава.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капљ и лане.jpg"/>
          <p:cNvPicPr>
            <a:picLocks noChangeAspect="1"/>
          </p:cNvPicPr>
          <p:nvPr/>
        </p:nvPicPr>
        <p:blipFill>
          <a:blip r:embed="rId2"/>
          <a:srcRect t="6554"/>
          <a:stretch>
            <a:fillRect/>
          </a:stretch>
        </p:blipFill>
        <p:spPr>
          <a:xfrm>
            <a:off x="1" y="152400"/>
            <a:ext cx="4648200" cy="3335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капљ и круш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152400"/>
            <a:ext cx="4495800" cy="3352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капљ и цвет.jpg"/>
          <p:cNvPicPr>
            <a:picLocks noChangeAspect="1"/>
          </p:cNvPicPr>
          <p:nvPr/>
        </p:nvPicPr>
        <p:blipFill>
          <a:blip r:embed="rId4"/>
          <a:srcRect l="7500" t="14477" r="15833"/>
          <a:stretch>
            <a:fillRect/>
          </a:stretch>
        </p:blipFill>
        <p:spPr>
          <a:xfrm>
            <a:off x="0" y="3429000"/>
            <a:ext cx="4724400" cy="32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капљ и цвет1.jpg"/>
          <p:cNvPicPr>
            <a:picLocks noChangeAspect="1"/>
          </p:cNvPicPr>
          <p:nvPr/>
        </p:nvPicPr>
        <p:blipFill>
          <a:blip r:embed="rId5"/>
          <a:srcRect l="25833" t="17761" r="5833"/>
          <a:stretch>
            <a:fillRect/>
          </a:stretch>
        </p:blipFill>
        <p:spPr>
          <a:xfrm>
            <a:off x="4571999" y="3505200"/>
            <a:ext cx="4498319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актив1.jpg"/>
          <p:cNvPicPr>
            <a:picLocks noChangeAspect="1"/>
          </p:cNvPicPr>
          <p:nvPr/>
        </p:nvPicPr>
        <p:blipFill>
          <a:blip r:embed="rId2"/>
          <a:srcRect l="9907" r="9907"/>
          <a:stretch>
            <a:fillRect/>
          </a:stretch>
        </p:blipFill>
        <p:spPr>
          <a:xfrm>
            <a:off x="304800" y="533400"/>
            <a:ext cx="4498959" cy="2524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актив.jpg"/>
          <p:cNvPicPr>
            <a:picLocks noChangeAspect="1"/>
          </p:cNvPicPr>
          <p:nvPr/>
        </p:nvPicPr>
        <p:blipFill>
          <a:blip r:embed="rId3"/>
          <a:srcRect l="27500" r="27500"/>
          <a:stretch>
            <a:fillRect/>
          </a:stretch>
        </p:blipFill>
        <p:spPr>
          <a:xfrm>
            <a:off x="4724400" y="1524000"/>
            <a:ext cx="4114800" cy="411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914400" y="3124200"/>
            <a:ext cx="3657600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Актив васпитача реализатора програма у години пред полазак у школу и различитих програма и облика рада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су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228600"/>
            <a:ext cx="3962400" cy="5286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су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00" y="228600"/>
            <a:ext cx="3962400" cy="5286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838200" y="5638800"/>
            <a:ext cx="74676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Састанци стручног усавршавања у нашем вртићу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састанак (2).jpg"/>
          <p:cNvPicPr>
            <a:picLocks noChangeAspect="1"/>
          </p:cNvPicPr>
          <p:nvPr/>
        </p:nvPicPr>
        <p:blipFill>
          <a:blip r:embed="rId2"/>
          <a:srcRect l="20163" r="20163"/>
          <a:stretch>
            <a:fillRect/>
          </a:stretch>
        </p:blipFill>
        <p:spPr>
          <a:xfrm>
            <a:off x="152400" y="4114800"/>
            <a:ext cx="3352800" cy="25113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састанак (3).jpg"/>
          <p:cNvPicPr>
            <a:picLocks noChangeAspect="1"/>
          </p:cNvPicPr>
          <p:nvPr/>
        </p:nvPicPr>
        <p:blipFill>
          <a:blip r:embed="rId3"/>
          <a:srcRect l="13333" r="12500"/>
          <a:stretch>
            <a:fillRect/>
          </a:stretch>
        </p:blipFill>
        <p:spPr>
          <a:xfrm>
            <a:off x="3657600" y="1676400"/>
            <a:ext cx="4953000" cy="49101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1447800" y="381000"/>
            <a:ext cx="65532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Састанак Актива за РП. Размена увида практичара о реализованим активностима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28600" y="1447800"/>
            <a:ext cx="3131343" cy="2617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вов1.jpg"/>
          <p:cNvPicPr>
            <a:picLocks noChangeAspect="1"/>
          </p:cNvPicPr>
          <p:nvPr/>
        </p:nvPicPr>
        <p:blipFill>
          <a:blip r:embed="rId2"/>
          <a:srcRect l="27623" r="27622"/>
          <a:stretch>
            <a:fillRect/>
          </a:stretch>
        </p:blipFill>
        <p:spPr>
          <a:xfrm>
            <a:off x="5105400" y="1371600"/>
            <a:ext cx="3657600" cy="3676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вов2.jpg"/>
          <p:cNvPicPr>
            <a:picLocks noChangeAspect="1"/>
          </p:cNvPicPr>
          <p:nvPr/>
        </p:nvPicPr>
        <p:blipFill>
          <a:blip r:embed="rId3"/>
          <a:srcRect l="20163" r="20163"/>
          <a:stretch>
            <a:fillRect/>
          </a:stretch>
        </p:blipFill>
        <p:spPr>
          <a:xfrm>
            <a:off x="228600" y="685800"/>
            <a:ext cx="4876800" cy="3676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1143000" y="5105400"/>
            <a:ext cx="65532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Седница Васпитно-образовног већа- Извештаји о реализацији рада ПУ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вов.jpg"/>
          <p:cNvPicPr>
            <a:picLocks noChangeAspect="1"/>
          </p:cNvPicPr>
          <p:nvPr/>
        </p:nvPicPr>
        <p:blipFill>
          <a:blip r:embed="rId2"/>
          <a:srcRect l="20000" r="20000"/>
          <a:stretch>
            <a:fillRect/>
          </a:stretch>
        </p:blipFill>
        <p:spPr>
          <a:xfrm>
            <a:off x="1600200" y="304800"/>
            <a:ext cx="5486400" cy="411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81000" y="4343400"/>
            <a:ext cx="82296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Након завршетка Васпитно-образовног већа, колегинице које су завршиле обуку ,,Породица у фокусу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 преузеле су потврде које је доставио реализатор обуке код нашег стручног сарадника-педагога 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прев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304800"/>
            <a:ext cx="4626448" cy="617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5181600" y="1752600"/>
            <a:ext cx="3505200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нашем вртићу редовно реализујемо превентивне активности усмерене на очување здравља, безбедности и подстицање здравих навика код деце.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рођендан.jpg"/>
          <p:cNvPicPr>
            <a:picLocks noChangeAspect="1"/>
          </p:cNvPicPr>
          <p:nvPr/>
        </p:nvPicPr>
        <p:blipFill>
          <a:blip r:embed="rId2"/>
          <a:srcRect l="12745" t="17742" r="6863"/>
          <a:stretch>
            <a:fillRect/>
          </a:stretch>
        </p:blipFill>
        <p:spPr>
          <a:xfrm>
            <a:off x="0" y="381000"/>
            <a:ext cx="4343400" cy="3962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0" y="2362200"/>
            <a:ext cx="4267200" cy="411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M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знак пажње и захвалности, као велика заједница сви смо заједно учествовали у припреми симболичног поклона поводом рођендана наше директорке, као израз колегијалности и добрих међуљудских односа у колективу вртића ,,Невен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endParaRPr lang="sr-Cyrl-M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Picture 5" descr="20260303_1042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85800"/>
            <a:ext cx="4572000" cy="36419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капљ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52400"/>
            <a:ext cx="7553139" cy="3962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8600" y="3962400"/>
            <a:ext cx="8763000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јасленој васпитној групи ,,Капљица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 у оквиру пројекта ,,Све што расте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 деца свакодневно негују биљку босиљак коју су донели девојчица М. З. </a:t>
            </a:r>
            <a:r>
              <a:rPr lang="sr-Cyrl-ME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и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њена мама, пажљиво је заливају уз подршку васпитача и посматрају њен раст, примећујући промене из недеље у недељу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лопта.jpg"/>
          <p:cNvPicPr>
            <a:picLocks noChangeAspect="1"/>
          </p:cNvPicPr>
          <p:nvPr/>
        </p:nvPicPr>
        <p:blipFill>
          <a:blip r:embed="rId2"/>
          <a:srcRect t="16812" r="3030" b="10771"/>
          <a:stretch>
            <a:fillRect/>
          </a:stretch>
        </p:blipFill>
        <p:spPr>
          <a:xfrm>
            <a:off x="152400" y="228600"/>
            <a:ext cx="5105400" cy="32224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лопта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5425" y="228600"/>
            <a:ext cx="3838575" cy="5829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0" y="3352800"/>
            <a:ext cx="5486400" cy="31085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васпитној групи ,,Срце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деца су кроз заједничку игру лоптом и активности провлачења кроз обруче развијала моторичке вештине, уз међусобно поштовање правила игре и подстицање тимског духа и сарадње.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приказ пројекта дец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457200"/>
            <a:ext cx="7772400" cy="4210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219200" y="4648200"/>
            <a:ext cx="65532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васпитној групи ,,Пуж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приказ учења у оквиру пројекта ,,У круг, у круг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реализован је уз подршку пројектора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пуж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457200"/>
            <a:ext cx="4667250" cy="5829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5181600" y="609600"/>
            <a:ext cx="3505200" cy="569386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оквиру пројекта ,,Да ли слика говори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?”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у васпитној групи ,,Пуж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 реализоване су активности израде фото студија ,,Смешак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 са циљем подстицања дечје креативности, изражавања и игре у симболичком окружењу.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консулт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00"/>
            <a:ext cx="4648200" cy="3486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консулт2.jpg"/>
          <p:cNvPicPr>
            <a:picLocks noChangeAspect="1"/>
          </p:cNvPicPr>
          <p:nvPr/>
        </p:nvPicPr>
        <p:blipFill>
          <a:blip r:embed="rId3"/>
          <a:srcRect l="20098" t="19935" r="14706"/>
          <a:stretch>
            <a:fillRect/>
          </a:stretch>
        </p:blipFill>
        <p:spPr>
          <a:xfrm>
            <a:off x="4572000" y="990600"/>
            <a:ext cx="4343400" cy="4000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381000" y="3810000"/>
            <a:ext cx="4114800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Консултативни састанак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практичара у припреми хоризонталне размене између практичара вртића ,,Невен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и ,,Бисери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хориз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0"/>
            <a:ext cx="8153400" cy="411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09600" y="3962400"/>
            <a:ext cx="76200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оквиру хоризонталне размене између вртића ,,Невен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и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,,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Бисери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 главни васпитач вртића ,,Невен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је одржао уводну реч, након чега су практичари били подељени у две групе и имали су прилику да обиђу приземље и спрат. 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хориз.jpg"/>
          <p:cNvPicPr>
            <a:picLocks noChangeAspect="1"/>
          </p:cNvPicPr>
          <p:nvPr/>
        </p:nvPicPr>
        <p:blipFill>
          <a:blip r:embed="rId2"/>
          <a:srcRect l="6863" t="27778" b="12091"/>
          <a:stretch>
            <a:fillRect/>
          </a:stretch>
        </p:blipFill>
        <p:spPr>
          <a:xfrm>
            <a:off x="152400" y="381000"/>
            <a:ext cx="4015946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хориз3.jpg"/>
          <p:cNvPicPr>
            <a:picLocks noChangeAspect="1"/>
          </p:cNvPicPr>
          <p:nvPr/>
        </p:nvPicPr>
        <p:blipFill>
          <a:blip r:embed="rId3"/>
          <a:srcRect l="3333" t="42599" r="13333"/>
          <a:stretch>
            <a:fillRect/>
          </a:stretch>
        </p:blipFill>
        <p:spPr>
          <a:xfrm>
            <a:off x="4045508" y="381000"/>
            <a:ext cx="5098492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хориз5.jpg"/>
          <p:cNvPicPr>
            <a:picLocks noChangeAspect="1"/>
          </p:cNvPicPr>
          <p:nvPr/>
        </p:nvPicPr>
        <p:blipFill>
          <a:blip r:embed="rId4"/>
          <a:srcRect l="24510" t="35621" r="5882"/>
          <a:stretch>
            <a:fillRect/>
          </a:stretch>
        </p:blipFill>
        <p:spPr>
          <a:xfrm>
            <a:off x="152400" y="3276600"/>
            <a:ext cx="4064516" cy="2819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4191000" y="3505200"/>
            <a:ext cx="4495800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Размена искуства допринела је упознавању рада кроз приказ и обилазак заједничких простора, уз јачање професионалне сарадње међу колегама.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хориз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52400"/>
            <a:ext cx="7924800" cy="44188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85800" y="4572000"/>
            <a:ext cx="762000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Након обиласка заједничких простора, глвни васпитач вртића ,,Бисери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изнела је своје мишљење и утиске о реализованој активности и размени искустава међу практичарима.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029200" y="1066800"/>
            <a:ext cx="3733800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Након обраћања, практичари вртића ,,Невен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 као домаћини, припремили су послужење и ,,колачиће среће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са мотивационим порукама, које је сваки практичар добио као знак пажње и заједништва.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 descr="C:\Users\NN\Pictures\Screenshots\Snimak ekrana 2026-03-27 11335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990600"/>
            <a:ext cx="4511675" cy="5019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бивоље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81000"/>
            <a:ext cx="4429478" cy="3276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бивоље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00" y="381000"/>
            <a:ext cx="4470400" cy="3352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304800" y="3581400"/>
            <a:ext cx="8610600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Група ,,Бубамара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посетила је групу ,,Панда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и ОШ ,,Бранко Радичевић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у Бивољу, где је реализовано заједничко међувршњачко дружење и обилазак школе. Том приликом обележен је и завршетак пројекта ,,Како нахранити животиње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 чиме је додатно оснажена сарадња и заједништво деце.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цсу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09600"/>
            <a:ext cx="3048000" cy="4066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цсу3.jpg"/>
          <p:cNvPicPr>
            <a:picLocks noChangeAspect="1"/>
          </p:cNvPicPr>
          <p:nvPr/>
        </p:nvPicPr>
        <p:blipFill>
          <a:blip r:embed="rId3"/>
          <a:srcRect l="5256" r="15900"/>
          <a:stretch>
            <a:fillRect/>
          </a:stretch>
        </p:blipFill>
        <p:spPr>
          <a:xfrm>
            <a:off x="3581400" y="533400"/>
            <a:ext cx="4953000" cy="4114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381000" y="4648200"/>
            <a:ext cx="85344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Деца и васпитачи групе у години пред полазак у школу ,,Паче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прослави пројекта ,,Шта бубице раде зими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у сарадњи са Научним клубом у Крушевцу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састанак.jpg"/>
          <p:cNvPicPr>
            <a:picLocks noChangeAspect="1"/>
          </p:cNvPicPr>
          <p:nvPr/>
        </p:nvPicPr>
        <p:blipFill>
          <a:blip r:embed="rId2"/>
          <a:srcRect l="1961" t="18628" r="10784" b="17320"/>
          <a:stretch>
            <a:fillRect/>
          </a:stretch>
        </p:blipFill>
        <p:spPr>
          <a:xfrm>
            <a:off x="914400" y="533400"/>
            <a:ext cx="6781800" cy="3733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990600" y="4191000"/>
            <a:ext cx="685800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Заједничко планирање активности представника вртића и ОШ ,,Јован Поповић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са циљем квалитетне транзиције и остваривање добробити за свако дете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родитељи.jpg"/>
          <p:cNvPicPr>
            <a:picLocks noChangeAspect="1"/>
          </p:cNvPicPr>
          <p:nvPr/>
        </p:nvPicPr>
        <p:blipFill>
          <a:blip r:embed="rId2"/>
          <a:srcRect l="4796" t="38792"/>
          <a:stretch>
            <a:fillRect/>
          </a:stretch>
        </p:blipFill>
        <p:spPr>
          <a:xfrm>
            <a:off x="152400" y="3352800"/>
            <a:ext cx="5334000" cy="32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родитељи1.jpg"/>
          <p:cNvPicPr>
            <a:picLocks noChangeAspect="1"/>
          </p:cNvPicPr>
          <p:nvPr/>
        </p:nvPicPr>
        <p:blipFill>
          <a:blip r:embed="rId3"/>
          <a:srcRect t="28984"/>
          <a:stretch>
            <a:fillRect/>
          </a:stretch>
        </p:blipFill>
        <p:spPr>
          <a:xfrm>
            <a:off x="152401" y="228600"/>
            <a:ext cx="5257800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5638800" y="2286000"/>
            <a:ext cx="289560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Трибина за родитеље деце у години пред полазак у школу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интерни.jpg"/>
          <p:cNvPicPr>
            <a:picLocks noChangeAspect="1"/>
          </p:cNvPicPr>
          <p:nvPr/>
        </p:nvPicPr>
        <p:blipFill>
          <a:blip r:embed="rId2"/>
          <a:srcRect t="19935"/>
          <a:stretch>
            <a:fillRect/>
          </a:stretch>
        </p:blipFill>
        <p:spPr>
          <a:xfrm>
            <a:off x="609600" y="381000"/>
            <a:ext cx="7772400" cy="4667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143000" y="5029200"/>
            <a:ext cx="67818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Редовни интерни састанци у нашем вртићу у циљу унапређивања рада и сарадње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радионица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990600"/>
            <a:ext cx="3928930" cy="2947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радионица су.jpg"/>
          <p:cNvPicPr>
            <a:picLocks noChangeAspect="1"/>
          </p:cNvPicPr>
          <p:nvPr/>
        </p:nvPicPr>
        <p:blipFill>
          <a:blip r:embed="rId3"/>
          <a:srcRect r="19514"/>
          <a:stretch>
            <a:fillRect/>
          </a:stretch>
        </p:blipFill>
        <p:spPr>
          <a:xfrm>
            <a:off x="4191000" y="381000"/>
            <a:ext cx="4614863" cy="4302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914400" y="4724400"/>
            <a:ext cx="74676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Радионица ,,Компетентан васпитач-компетентно дете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са практичарима нашег вртића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брус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3200400"/>
            <a:ext cx="4292600" cy="3219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брус5.jpg"/>
          <p:cNvPicPr>
            <a:picLocks noChangeAspect="1"/>
          </p:cNvPicPr>
          <p:nvPr/>
        </p:nvPicPr>
        <p:blipFill>
          <a:blip r:embed="rId3"/>
          <a:srcRect t="7692" r="29412"/>
          <a:stretch>
            <a:fillRect/>
          </a:stretch>
        </p:blipFill>
        <p:spPr>
          <a:xfrm>
            <a:off x="5029200" y="2895600"/>
            <a:ext cx="3657600" cy="365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152400" y="228600"/>
            <a:ext cx="8991600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оквиру хоризонталне размене између предшколских Установа Расинског округа из Бруса, Крушевца и Александровца реализоване су активности размене искустава и добре праксе. У наведеној размени учествовао је и наш вртић, који је том приликом боравио у Брусу.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брус7.jpg"/>
          <p:cNvPicPr>
            <a:picLocks noChangeAspect="1"/>
          </p:cNvPicPr>
          <p:nvPr/>
        </p:nvPicPr>
        <p:blipFill>
          <a:blip r:embed="rId2"/>
          <a:srcRect t="30392"/>
          <a:stretch>
            <a:fillRect/>
          </a:stretch>
        </p:blipFill>
        <p:spPr>
          <a:xfrm>
            <a:off x="762000" y="2286000"/>
            <a:ext cx="777240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09600" y="457200"/>
            <a:ext cx="784860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Директорка ПУ у Брусу пожелела нам је срдачну добродошлицу, након чега смо, подељени у групе, обишли  радне собе и заједничке просторе Установе.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брус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228600"/>
            <a:ext cx="6477000" cy="647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брус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533400"/>
            <a:ext cx="4371975" cy="5829300"/>
          </a:xfrm>
          <a:prstGeom prst="rect">
            <a:avLst/>
          </a:prstGeom>
        </p:spPr>
      </p:pic>
      <p:pic>
        <p:nvPicPr>
          <p:cNvPr id="3" name="Picture 2" descr="брус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533400"/>
            <a:ext cx="4371975" cy="5829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брус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676400"/>
            <a:ext cx="4953000" cy="4953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3400" y="228600"/>
            <a:ext cx="83058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Након тога реализована је вођена дискусија кроз које су размењени заједнички увиди и извршена евалуација посете и реализованих активности.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брус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28600"/>
            <a:ext cx="4800600" cy="6400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34000" y="1219200"/>
            <a:ext cx="3429000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На крају сусрета, домаћини из Бруса су нас почастили богатим ручком, који је протекао у заједничком дружењу, уз осмехе и позитивне утиске о реализованој размени.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брус групн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3246539"/>
            <a:ext cx="8458200" cy="2715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8600" y="381000"/>
            <a:ext cx="8763000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Заједничка фотографија са колегама из Бруса забележила је успешно реализовану размену, уз поруку захвалности, радост због њихове будуће посете и наставка сарадње. Тиме завршавамо активности у овом месецу, а у наредном периоду очекује нас још много планираних активности.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Custom 5">
      <a:dk1>
        <a:srgbClr val="000000"/>
      </a:dk1>
      <a:lt1>
        <a:srgbClr val="FFFF00"/>
      </a:lt1>
      <a:dk2>
        <a:srgbClr val="00B050"/>
      </a:dk2>
      <a:lt2>
        <a:srgbClr val="EAEBDE"/>
      </a:lt2>
      <a:accent1>
        <a:srgbClr val="00B050"/>
      </a:accent1>
      <a:accent2>
        <a:srgbClr val="00B050"/>
      </a:accent2>
      <a:accent3>
        <a:srgbClr val="A8CDD7"/>
      </a:accent3>
      <a:accent4>
        <a:srgbClr val="00B050"/>
      </a:accent4>
      <a:accent5>
        <a:srgbClr val="CEC597"/>
      </a:accent5>
      <a:accent6>
        <a:srgbClr val="E8B7B7"/>
      </a:accent6>
      <a:hlink>
        <a:srgbClr val="00B050"/>
      </a:hlink>
      <a:folHlink>
        <a:srgbClr val="B1A35A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287</TotalTime>
  <Words>805</Words>
  <Application>Microsoft Office PowerPoint</Application>
  <PresentationFormat>On-screen Show (4:3)</PresentationFormat>
  <Paragraphs>34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Apex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ASUS</cp:lastModifiedBy>
  <cp:revision>56</cp:revision>
  <dcterms:created xsi:type="dcterms:W3CDTF">2026-03-01T11:16:28Z</dcterms:created>
  <dcterms:modified xsi:type="dcterms:W3CDTF">2026-03-27T12:20:28Z</dcterms:modified>
</cp:coreProperties>
</file>