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5143500" type="screen16x9"/>
  <p:notesSz cx="6858000" cy="9144000"/>
  <p:embeddedFontLst>
    <p:embeddedFont>
      <p:font typeface="Economica" charset="0"/>
      <p:regular r:id="rId36"/>
      <p:bold r:id="rId37"/>
      <p:italic r:id="rId38"/>
      <p:boldItalic r:id="rId39"/>
    </p:embeddedFont>
    <p:embeddedFont>
      <p:font typeface="Open Sans" charset="0"/>
      <p:regular r:id="rId40"/>
      <p:bold r:id="rId41"/>
      <p:italic r:id="rId42"/>
      <p:boldItalic r:id="rId43"/>
    </p:embeddedFont>
    <p:embeddedFont>
      <p:font typeface="Raleway" charset="-18"/>
      <p:regular r:id="rId44"/>
      <p:bold r:id="rId45"/>
      <p:italic r:id="rId46"/>
      <p:boldItalic r:id="rId47"/>
    </p:embeddedFont>
    <p:embeddedFont>
      <p:font typeface="Roboto" charset="0"/>
      <p:regular r:id="rId48"/>
      <p:bold r:id="rId49"/>
      <p:italic r:id="rId50"/>
      <p:boldItalic r:id="rId5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658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7.fntdata"/><Relationship Id="rId47" Type="http://schemas.openxmlformats.org/officeDocument/2006/relationships/font" Target="fonts/font12.fntdata"/><Relationship Id="rId50" Type="http://schemas.openxmlformats.org/officeDocument/2006/relationships/font" Target="fonts/font15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6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49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9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8.fntdata"/><Relationship Id="rId48" Type="http://schemas.openxmlformats.org/officeDocument/2006/relationships/font" Target="fonts/font13.fntdata"/><Relationship Id="rId8" Type="http://schemas.openxmlformats.org/officeDocument/2006/relationships/slide" Target="slides/slide7.xml"/><Relationship Id="rId51" Type="http://schemas.openxmlformats.org/officeDocument/2006/relationships/font" Target="fonts/font16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" name="Google Shape;6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8" name="Google Shape;6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4" name="Google Shape;7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707b93ba3f423be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1707b93ba3f423be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5e0408cbe750cd1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5e0408cbe750cd17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6" name="Google Shape;9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6a57ae9c865fc792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6a57ae9c865fc792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7f0a6a944495ad6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7f0a6a944495ad67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4" name="Google Shape;12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158641eaf071ff02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158641eaf071ff02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7" name="Google Shape;147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6" name="Google Shape;16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58dd5bbec9eff82f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58dd5bbec9eff82f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4" name="Google Shape;20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4" name="Google Shape;214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413e033691447476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413e033691447476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9" name="Google Shape;239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531c0c28a61ef8ad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531c0c28a61ef8ad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c4f3cbd3a883889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c4f3cbd3a883889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2" name="Google Shape;262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7592d43c851517b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" name="Google Shape;269;g7592d43c851517b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7" name="Google Shape;277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1" name="Google Shape;291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70cde6cdfbf70e7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9" name="Google Shape;299;g70cde6cdfbf70e7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6" name="Google Shape;306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3" name="Google Shape;313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2" name="Google Shape;322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0" name="Google Shape;330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8" name="Google Shape;338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744013" y="756700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lt2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1" name="Google Shape;11;p2"/>
          <p:cNvSpPr/>
          <p:nvPr/>
        </p:nvSpPr>
        <p:spPr>
          <a:xfrm rot="10800000">
            <a:off x="5318350" y="3266725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lt2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044700" y="1444255"/>
            <a:ext cx="3054600" cy="153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3044700" y="3116580"/>
            <a:ext cx="3054600" cy="70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 flipH="1">
            <a:off x="7595938" y="460225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lt2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7" name="Google Shape;17;p3"/>
          <p:cNvSpPr/>
          <p:nvPr/>
        </p:nvSpPr>
        <p:spPr>
          <a:xfrm rot="10800000" flipH="1">
            <a:off x="466425" y="3558325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lt2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773700" y="1806450"/>
            <a:ext cx="7596600" cy="153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1"/>
          </p:nvPr>
        </p:nvSpPr>
        <p:spPr>
          <a:xfrm>
            <a:off x="311700" y="1225225"/>
            <a:ext cx="3999900" cy="3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2"/>
          </p:nvPr>
        </p:nvSpPr>
        <p:spPr>
          <a:xfrm>
            <a:off x="4832400" y="1225225"/>
            <a:ext cx="3999900" cy="3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body" idx="1"/>
          </p:nvPr>
        </p:nvSpPr>
        <p:spPr>
          <a:xfrm>
            <a:off x="311700" y="1399400"/>
            <a:ext cx="2808000" cy="278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5878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3" name="Google Shape;43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" name="Google Shape;44;p9"/>
          <p:cNvSpPr txBox="1">
            <a:spLocks noGrp="1"/>
          </p:cNvSpPr>
          <p:nvPr>
            <p:ph type="title"/>
          </p:nvPr>
        </p:nvSpPr>
        <p:spPr>
          <a:xfrm>
            <a:off x="265500" y="929275"/>
            <a:ext cx="4045200" cy="178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57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body" idx="1"/>
          </p:nvPr>
        </p:nvSpPr>
        <p:spPr>
          <a:xfrm>
            <a:off x="319500" y="42189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1pPr>
          </a:lstStyle>
          <a:p>
            <a:endParaRPr/>
          </a:p>
        </p:txBody>
      </p:sp>
      <p:sp>
        <p:nvSpPr>
          <p:cNvPr id="50" name="Google Shape;50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title" hasCustomPrompt="1"/>
          </p:nvPr>
        </p:nvSpPr>
        <p:spPr>
          <a:xfrm>
            <a:off x="311700" y="957125"/>
            <a:ext cx="8520600" cy="212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4" name="Google Shape;54;p11"/>
          <p:cNvSpPr txBox="1">
            <a:spLocks noGrp="1"/>
          </p:cNvSpPr>
          <p:nvPr>
            <p:ph type="body" idx="1"/>
          </p:nvPr>
        </p:nvSpPr>
        <p:spPr>
          <a:xfrm>
            <a:off x="311700" y="3162000"/>
            <a:ext cx="85206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luxe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●"/>
              <a:defRPr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●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●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lnSpcReduction="10000"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485000" cy="15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Месечни билтен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" name="Google Shape;63;p13"/>
          <p:cNvSpPr txBox="1">
            <a:spLocks noGrp="1"/>
          </p:cNvSpPr>
          <p:nvPr>
            <p:ph type="subTitle" idx="1"/>
          </p:nvPr>
        </p:nvSpPr>
        <p:spPr>
          <a:xfrm rot="576" flipH="1">
            <a:off x="732349" y="4217406"/>
            <a:ext cx="3578400" cy="4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87500"/>
              <a:buNone/>
            </a:pPr>
            <a:r>
              <a:rPr lang="en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Фебруар 2026.</a:t>
            </a:r>
            <a:endParaRPr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" name="Google Shape;64;p13"/>
          <p:cNvSpPr txBox="1"/>
          <p:nvPr/>
        </p:nvSpPr>
        <p:spPr>
          <a:xfrm>
            <a:off x="1189970" y="2604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Вртић “Голуб мира”</a:t>
            </a:r>
            <a:endParaRPr sz="1800" b="0" i="0" u="none" strike="noStrike" cap="none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" name="Google Shape;6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79550" y="514500"/>
            <a:ext cx="2776935" cy="370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4"/>
          <p:cNvSpPr txBox="1">
            <a:spLocks noGrp="1"/>
          </p:cNvSpPr>
          <p:nvPr>
            <p:ph type="title"/>
          </p:nvPr>
        </p:nvSpPr>
        <p:spPr>
          <a:xfrm>
            <a:off x="460950" y="-201375"/>
            <a:ext cx="8222100" cy="10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Пројекти у вртићу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1" name="Google Shape;71;p14"/>
          <p:cNvSpPr txBox="1"/>
          <p:nvPr/>
        </p:nvSpPr>
        <p:spPr>
          <a:xfrm>
            <a:off x="460950" y="540025"/>
            <a:ext cx="8678700" cy="4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Меда Пројекат Шта се то чује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Бубамара Пројекат Зимске радости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Зека Пројекат Шта све може једна обична линија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Панда Пројекат Скаче лопта, опа-опа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Јагодица Пројекат Луткица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Пчелица Пројекат Дрво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Звездица Пројекат Шта шушка у шуми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Јабука Пројекат Шта то шушка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Сунце Пројекат Чаробно писмо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Крушка Пројекат Шта је природа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Куца Пројекат Ко су Африканци?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Лептир Пројекат Мостић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Живимо и учимо заједно Јасика Пројекат Које животиње живе на нашем имању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Живимо и учимо заједно Читлук Пројекат Које животиње живе на нашем имању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Предшколски програм у полудневном трајању Јасика Пројекат Истражујемо свет кроз музику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Предшколски програм у полудневном трајању Читлук Пројекат Путовање једне капљице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Предшколски програм у полудневном трајању  Глободер/Мачковац Пројекат Зимске чаролије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>
            <a:spLocks noGrp="1"/>
          </p:cNvSpPr>
          <p:nvPr>
            <p:ph type="title"/>
          </p:nvPr>
        </p:nvSpPr>
        <p:spPr>
          <a:xfrm flipH="1">
            <a:off x="512725" y="-173900"/>
            <a:ext cx="8412000" cy="115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Како градимо односе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7" name="Google Shape;7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850" y="1208125"/>
            <a:ext cx="2581251" cy="3441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68175" y="1208125"/>
            <a:ext cx="2581251" cy="3441668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5"/>
          <p:cNvSpPr txBox="1"/>
          <p:nvPr/>
        </p:nvSpPr>
        <p:spPr>
          <a:xfrm>
            <a:off x="5649425" y="1208125"/>
            <a:ext cx="3275400" cy="329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оквиру пројекта "Шта то шушка?" реализована је планирана ситуација учења уз посету гошће-некадашњег полазника вртића а данас ђака,која је деци представнила свог кућног љубимца-хрчка.</a:t>
            </a: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Активност је спроведена уз поштовање безбедносних правила и надзор васпитача. Деца су кроз посматрање, слушање и разговор упозната са правилним и безбедним понашањем у контакту са животињом, развијала  емпатију, одгоборност и свест о заштити себе и других, чиме се доприноси остваривањем циљева Програма заштите.</a:t>
            </a:r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6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80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Како градимо односе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5" name="Google Shape;8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71932" y="805500"/>
            <a:ext cx="4033200" cy="403320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6"/>
          <p:cNvSpPr txBox="1"/>
          <p:nvPr/>
        </p:nvSpPr>
        <p:spPr>
          <a:xfrm>
            <a:off x="540025" y="2043201"/>
            <a:ext cx="3497700" cy="26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Сретењски турнир ФК Дуел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Петар и Павле Н.освојили су друго место у екипном такмичењу у малом фудбалу.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Другари групе Зека се радују успеху и заједно прослављају.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7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507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Како градимо односе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2" name="Google Shape;9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699" y="1391151"/>
            <a:ext cx="5913624" cy="3322724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7"/>
          <p:cNvSpPr txBox="1"/>
          <p:nvPr/>
        </p:nvSpPr>
        <p:spPr>
          <a:xfrm>
            <a:off x="6582156" y="1286265"/>
            <a:ext cx="2076000" cy="35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Млађа јаслена група Меда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оквиру пројекта ,,Шта се то чује" сервирке из наше кухиње донеле су нам тањириће и кашике и заједно са нама правили звук.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 flipH="1">
            <a:off x="0" y="224240"/>
            <a:ext cx="9144000" cy="9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Како заједнички развијамо програм</a:t>
            </a:r>
            <a:endParaRPr sz="240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Прославе краја пројекта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9" name="Google Shape;9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800" y="1291496"/>
            <a:ext cx="1920375" cy="256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44851" y="1291509"/>
            <a:ext cx="1920375" cy="2560488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8"/>
          <p:cNvSpPr txBox="1"/>
          <p:nvPr/>
        </p:nvSpPr>
        <p:spPr>
          <a:xfrm flipH="1">
            <a:off x="825" y="4386680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Прослава није само забава, већ моћан педагошки алат који учење чини смисленим, тренутак када је дечји труд прихваћен и уважен.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" name="Google Shape;102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17625" y="1292550"/>
            <a:ext cx="1920375" cy="2560492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8"/>
          <p:cNvSpPr txBox="1"/>
          <p:nvPr/>
        </p:nvSpPr>
        <p:spPr>
          <a:xfrm>
            <a:off x="-4576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4" name="Google Shape;104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90400" y="2098150"/>
            <a:ext cx="2339876" cy="1754901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8"/>
          <p:cNvSpPr txBox="1"/>
          <p:nvPr/>
        </p:nvSpPr>
        <p:spPr>
          <a:xfrm flipH="1">
            <a:off x="304725" y="3802324"/>
            <a:ext cx="88347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Групе Јагодица и Бубамара                      Групе Лептир и Јагодица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9"/>
          <p:cNvSpPr txBox="1">
            <a:spLocks noGrp="1"/>
          </p:cNvSpPr>
          <p:nvPr>
            <p:ph type="title"/>
          </p:nvPr>
        </p:nvSpPr>
        <p:spPr>
          <a:xfrm>
            <a:off x="311700" y="341275"/>
            <a:ext cx="8520600" cy="130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Times New Roman"/>
                <a:ea typeface="Times New Roman"/>
                <a:cs typeface="Times New Roman"/>
                <a:sym typeface="Times New Roman"/>
              </a:rPr>
              <a:t>Како заједнички развијамо програм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Times New Roman"/>
                <a:ea typeface="Times New Roman"/>
                <a:cs typeface="Times New Roman"/>
                <a:sym typeface="Times New Roman"/>
              </a:rPr>
              <a:t>Прослава краја пројекта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1" name="Google Shape;111;p19"/>
          <p:cNvPicPr preferRelativeResize="0"/>
          <p:nvPr/>
        </p:nvPicPr>
        <p:blipFill rotWithShape="1">
          <a:blip r:embed="rId3">
            <a:alphaModFix/>
          </a:blip>
          <a:srcRect r="-6224" b="-6236"/>
          <a:stretch/>
        </p:blipFill>
        <p:spPr>
          <a:xfrm>
            <a:off x="152400" y="1299625"/>
            <a:ext cx="4161800" cy="3121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14200" y="1299625"/>
            <a:ext cx="4525000" cy="2041906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9"/>
          <p:cNvSpPr txBox="1"/>
          <p:nvPr/>
        </p:nvSpPr>
        <p:spPr>
          <a:xfrm flipH="1">
            <a:off x="4314200" y="3341525"/>
            <a:ext cx="48345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склопу сродних пројеката двају група Звездица и Јабука. Прослава пројекта групе Звездица, заједничка еколошка активност. Сађење биљке.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0"/>
          <p:cNvSpPr txBox="1">
            <a:spLocks noGrp="1"/>
          </p:cNvSpPr>
          <p:nvPr>
            <p:ph type="title"/>
          </p:nvPr>
        </p:nvSpPr>
        <p:spPr>
          <a:xfrm>
            <a:off x="0" y="-439350"/>
            <a:ext cx="9144000" cy="1586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  Подржавање учења деце кроз  игру и истраживање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9" name="Google Shape;11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299625"/>
            <a:ext cx="2768607" cy="3691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73407" y="1299625"/>
            <a:ext cx="2768607" cy="3691476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20"/>
          <p:cNvSpPr txBox="1"/>
          <p:nvPr/>
        </p:nvSpPr>
        <p:spPr>
          <a:xfrm>
            <a:off x="5842025" y="1286575"/>
            <a:ext cx="330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Материјали различите текстуре омогућавају деци да развијају чуло додира, упознају разлике, да граде прве појмове о свету око себе.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Што је окружење богатије и разноврсније, то дете има више прилика да истражује, учи и напредује природним путем – кроз игру.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1"/>
          <p:cNvSpPr txBox="1">
            <a:spLocks noGrp="1"/>
          </p:cNvSpPr>
          <p:nvPr>
            <p:ph type="title"/>
          </p:nvPr>
        </p:nvSpPr>
        <p:spPr>
          <a:xfrm>
            <a:off x="471900" y="-277102"/>
            <a:ext cx="8222100" cy="10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400" b="1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" sz="2400" b="1" dirty="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Актив за развојно планирање</a:t>
            </a:r>
            <a:endParaRPr sz="2400">
              <a:solidFill>
                <a:srgbClr val="FFFFFF"/>
              </a:solidFill>
            </a:endParaRPr>
          </a:p>
        </p:txBody>
      </p:sp>
      <p:sp>
        <p:nvSpPr>
          <p:cNvPr id="127" name="Google Shape;127;p21"/>
          <p:cNvSpPr txBox="1"/>
          <p:nvPr/>
        </p:nvSpPr>
        <p:spPr>
          <a:xfrm>
            <a:off x="-4575" y="200233"/>
            <a:ext cx="9144000" cy="5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Актив за развојно планирање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8" name="Google Shape;12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745" y="904739"/>
            <a:ext cx="4564856" cy="3419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9" name="Google Shape;129;p21"/>
          <p:cNvSpPr txBox="1"/>
          <p:nvPr/>
        </p:nvSpPr>
        <p:spPr>
          <a:xfrm>
            <a:off x="257175" y="4393062"/>
            <a:ext cx="7686675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Сагледавање нивоа остварености циљева РП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868614" y="925513"/>
            <a:ext cx="4053929" cy="3389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Васпитно образовно веће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22"/>
          <p:cNvSpPr txBox="1"/>
          <p:nvPr/>
        </p:nvSpPr>
        <p:spPr>
          <a:xfrm>
            <a:off x="4577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6" name="Google Shape;13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8519" y="949899"/>
            <a:ext cx="2854100" cy="285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86018" y="1074589"/>
            <a:ext cx="2854100" cy="2854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00437" y="3047666"/>
            <a:ext cx="2507599" cy="190046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Slika 5">
            <a:extLst>
              <a:ext uri="{FF2B5EF4-FFF2-40B4-BE49-F238E27FC236}">
                <a16:creationId xmlns:a16="http://schemas.microsoft.com/office/drawing/2014/main" xmlns="" id="{0BA30BD2-E5D4-034F-A80E-F378BCB895D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61855" y="768927"/>
            <a:ext cx="3110346" cy="2401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3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76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Заједница учења</a:t>
            </a: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4" name="Google Shape;144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85031" y="765600"/>
            <a:ext cx="7373951" cy="407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4"/>
          <p:cNvSpPr txBox="1">
            <a:spLocks noGrp="1"/>
          </p:cNvSpPr>
          <p:nvPr>
            <p:ph type="title"/>
          </p:nvPr>
        </p:nvSpPr>
        <p:spPr>
          <a:xfrm>
            <a:off x="0" y="0"/>
            <a:ext cx="9144000" cy="69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Тим за информационо-комуникационе технологије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24"/>
          <p:cNvSpPr txBox="1"/>
          <p:nvPr/>
        </p:nvSpPr>
        <p:spPr>
          <a:xfrm flipH="1">
            <a:off x="3313451" y="2239193"/>
            <a:ext cx="5835000" cy="185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Квалитетна интернет веза омогућава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јачање дигиталник компетенција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како деце тако и практичара.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Установа у сарадњи са МТС-ом ради на побољшању квалитета рада.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1" name="Google Shape;15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3920" y="873357"/>
            <a:ext cx="3069525" cy="40926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5"/>
          <p:cNvSpPr txBox="1">
            <a:spLocks noGrp="1"/>
          </p:cNvSpPr>
          <p:nvPr>
            <p:ph type="title"/>
          </p:nvPr>
        </p:nvSpPr>
        <p:spPr>
          <a:xfrm>
            <a:off x="0" y="-640725"/>
            <a:ext cx="8667900" cy="158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Тим за заштиту од дискриминације, насиља, злостављања и занемаривања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25"/>
          <p:cNvSpPr txBox="1"/>
          <p:nvPr/>
        </p:nvSpPr>
        <p:spPr>
          <a:xfrm>
            <a:off x="-1" y="44223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Вођена игра “Залеђени обруч”</a:t>
            </a:r>
            <a:endParaRPr sz="1800" b="0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8" name="Google Shape;158;p25"/>
          <p:cNvSpPr txBox="1"/>
          <p:nvPr/>
        </p:nvSpPr>
        <p:spPr>
          <a:xfrm>
            <a:off x="0" y="942675"/>
            <a:ext cx="9370200" cy="9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Превентивне </a:t>
            </a:r>
            <a:endParaRPr sz="24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                  активности</a:t>
            </a:r>
            <a:endParaRPr sz="24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9" name="Google Shape;15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354580"/>
            <a:ext cx="3887120" cy="2915348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5"/>
          <p:cNvSpPr txBox="1"/>
          <p:nvPr/>
        </p:nvSpPr>
        <p:spPr>
          <a:xfrm>
            <a:off x="113099" y="44223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Подстицање моторичког развоја кроз вођену игровну активност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5"/>
          <p:cNvSpPr txBox="1"/>
          <p:nvPr/>
        </p:nvSpPr>
        <p:spPr>
          <a:xfrm>
            <a:off x="113099" y="942687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Покретна авантура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5"/>
          <p:cNvSpPr txBox="1"/>
          <p:nvPr/>
        </p:nvSpPr>
        <p:spPr>
          <a:xfrm>
            <a:off x="-4576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63" name="Google Shape;163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91929" y="1354543"/>
            <a:ext cx="3887120" cy="29153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6"/>
          <p:cNvSpPr txBox="1">
            <a:spLocks noGrp="1"/>
          </p:cNvSpPr>
          <p:nvPr>
            <p:ph type="title"/>
          </p:nvPr>
        </p:nvSpPr>
        <p:spPr>
          <a:xfrm>
            <a:off x="311700" y="-347825"/>
            <a:ext cx="8520600" cy="119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Стручно усавршавање и професионални развој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9" name="Google Shape;16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3390" y="1159075"/>
            <a:ext cx="2753874" cy="2065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51930" y="1126150"/>
            <a:ext cx="2753874" cy="2065375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26"/>
          <p:cNvSpPr txBox="1"/>
          <p:nvPr/>
        </p:nvSpPr>
        <p:spPr>
          <a:xfrm rot="-1937">
            <a:off x="623399" y="610049"/>
            <a:ext cx="8520601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AI алати у STEM-у: Моћ смисленог учења, приказ семинара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2" name="Google Shape;172;p26"/>
          <p:cNvSpPr txBox="1"/>
          <p:nvPr/>
        </p:nvSpPr>
        <p:spPr>
          <a:xfrm rot="451" flipH="1">
            <a:off x="4625" y="3471799"/>
            <a:ext cx="91440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Приказом обуке ојачане су дигиталне компетенције. Приказани су нови начини коришћења АИ у креирању материјала, експеримената, квизова и визуала. Размњена су искуства из праксе и лични ставови везани за недоумице, стрепње и корисност употребе АИ у раду.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7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79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Стручно усавршавање и професионални развој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7"/>
          <p:cNvSpPr txBox="1"/>
          <p:nvPr/>
        </p:nvSpPr>
        <p:spPr>
          <a:xfrm flipH="1">
            <a:off x="618825" y="828550"/>
            <a:ext cx="8520600" cy="124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Како смо мењали праксу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Приказ и рефлексија акционог истраживања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 Павловић, реализатор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9" name="Google Shape;17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7517" y="2075595"/>
            <a:ext cx="3727272" cy="27954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1997" y="2075595"/>
            <a:ext cx="3727272" cy="2795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8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7493700" cy="80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Професионална заједница учења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28"/>
          <p:cNvSpPr txBox="1"/>
          <p:nvPr/>
        </p:nvSpPr>
        <p:spPr>
          <a:xfrm>
            <a:off x="4575" y="1115630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Хоризонтална размена искустава између ПУ Расинског округа у Брусу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7" name="Google Shape;18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731826"/>
            <a:ext cx="3140800" cy="235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89384" y="1769375"/>
            <a:ext cx="1442990" cy="312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037" y="1769386"/>
            <a:ext cx="3040600" cy="2280474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8"/>
          <p:cNvSpPr txBox="1"/>
          <p:nvPr/>
        </p:nvSpPr>
        <p:spPr>
          <a:xfrm flipH="1">
            <a:off x="0" y="4087424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Практичари вртића “Голуб мира” и “Невен” и сарадници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 ПУ “Пахуљице” Брус и ПУ “Наша радост” Александровац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1" name="Google Shape;191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08500" y="315925"/>
            <a:ext cx="2170860" cy="74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9"/>
          <p:cNvSpPr txBox="1">
            <a:spLocks noGrp="1"/>
          </p:cNvSpPr>
          <p:nvPr>
            <p:ph type="body" idx="1"/>
          </p:nvPr>
        </p:nvSpPr>
        <p:spPr>
          <a:xfrm flipH="1">
            <a:off x="152400" y="226350"/>
            <a:ext cx="5696700" cy="6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Клуб љубитеља лопте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7" name="Google Shape;197;p29"/>
          <p:cNvSpPr txBox="1"/>
          <p:nvPr/>
        </p:nvSpPr>
        <p:spPr>
          <a:xfrm>
            <a:off x="152400" y="4477228"/>
            <a:ext cx="6435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Реализатори: Марија Милетић и Тамара Спасојевић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8" name="Google Shape;198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3481" y="2314813"/>
            <a:ext cx="3203076" cy="2106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11487" y="300275"/>
            <a:ext cx="2592839" cy="195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87397" y="300275"/>
            <a:ext cx="2364651" cy="19584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72000" y="2314800"/>
            <a:ext cx="3699269" cy="210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0"/>
          <p:cNvSpPr txBox="1">
            <a:spLocks noGrp="1"/>
          </p:cNvSpPr>
          <p:nvPr>
            <p:ph type="title"/>
          </p:nvPr>
        </p:nvSpPr>
        <p:spPr>
          <a:xfrm>
            <a:off x="338675" y="98725"/>
            <a:ext cx="9980700" cy="60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Промене у простору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7" name="Google Shape;20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853825"/>
            <a:ext cx="3439300" cy="343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4100" y="853825"/>
            <a:ext cx="2579468" cy="3439300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30"/>
          <p:cNvSpPr txBox="1"/>
          <p:nvPr/>
        </p:nvSpPr>
        <p:spPr>
          <a:xfrm flipH="1">
            <a:off x="-4575" y="4447103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Зека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Породична пц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0" name="Google Shape;210;p30"/>
          <p:cNvSpPr txBox="1"/>
          <p:nvPr/>
        </p:nvSpPr>
        <p:spPr>
          <a:xfrm>
            <a:off x="3744099" y="4445525"/>
            <a:ext cx="52218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Лептир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Дете дана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1" name="Google Shape;211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75968" y="853825"/>
            <a:ext cx="2515630" cy="18867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1"/>
          <p:cNvSpPr txBox="1"/>
          <p:nvPr/>
        </p:nvSpPr>
        <p:spPr>
          <a:xfrm>
            <a:off x="3" y="6"/>
            <a:ext cx="9144000" cy="5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" sz="2400" b="1" i="0" u="none" strike="noStrike" cap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Родитељски састанци</a:t>
            </a:r>
            <a:endParaRPr sz="2400" b="1" i="0" u="none" strike="noStrike" cap="none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7" name="Google Shape;217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702600"/>
            <a:ext cx="2498440" cy="1869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2724150"/>
            <a:ext cx="2498452" cy="1869172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31"/>
          <p:cNvSpPr txBox="1"/>
          <p:nvPr/>
        </p:nvSpPr>
        <p:spPr>
          <a:xfrm>
            <a:off x="152400" y="4593313"/>
            <a:ext cx="91440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Бубамара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0" name="Google Shape;220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49000" y="702601"/>
            <a:ext cx="3125658" cy="3890724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31"/>
          <p:cNvSpPr txBox="1"/>
          <p:nvPr/>
        </p:nvSpPr>
        <p:spPr>
          <a:xfrm>
            <a:off x="2848999" y="4559587"/>
            <a:ext cx="91440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у Јасици ППП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2" name="Google Shape;222;p3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10101" y="700251"/>
            <a:ext cx="2498452" cy="1873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3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310100" y="2724150"/>
            <a:ext cx="2498452" cy="1869175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31"/>
          <p:cNvSpPr txBox="1"/>
          <p:nvPr/>
        </p:nvSpPr>
        <p:spPr>
          <a:xfrm>
            <a:off x="6310094" y="4559587"/>
            <a:ext cx="91440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Крушка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2"/>
          <p:cNvSpPr txBox="1"/>
          <p:nvPr/>
        </p:nvSpPr>
        <p:spPr>
          <a:xfrm>
            <a:off x="3" y="6"/>
            <a:ext cx="9144000" cy="5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" sz="2400" b="1" i="0" u="none" strike="noStrike" cap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Родитељски састанци</a:t>
            </a:r>
            <a:endParaRPr sz="2400" b="1" i="0" u="none" strike="noStrike" cap="none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0" name="Google Shape;230;p32"/>
          <p:cNvPicPr preferRelativeResize="0"/>
          <p:nvPr/>
        </p:nvPicPr>
        <p:blipFill rotWithShape="1">
          <a:blip r:embed="rId3">
            <a:alphaModFix/>
          </a:blip>
          <a:srcRect t="12406" b="12406"/>
          <a:stretch/>
        </p:blipFill>
        <p:spPr>
          <a:xfrm>
            <a:off x="0" y="550201"/>
            <a:ext cx="1913101" cy="191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1" y="2571749"/>
            <a:ext cx="1913100" cy="1913100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32"/>
          <p:cNvSpPr txBox="1"/>
          <p:nvPr/>
        </p:nvSpPr>
        <p:spPr>
          <a:xfrm flipH="1">
            <a:off x="-86050" y="4495926"/>
            <a:ext cx="54663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Живимо и учимо заједно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Јасика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3" name="Google Shape;233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65500" y="1181175"/>
            <a:ext cx="3314752" cy="3314752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32"/>
          <p:cNvSpPr txBox="1"/>
          <p:nvPr/>
        </p:nvSpPr>
        <p:spPr>
          <a:xfrm>
            <a:off x="2065500" y="550174"/>
            <a:ext cx="70740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Живимо и учимо заједно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Читлук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5" name="Google Shape;235;p3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32650" y="1205036"/>
            <a:ext cx="3267028" cy="3267028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32"/>
          <p:cNvSpPr txBox="1"/>
          <p:nvPr/>
        </p:nvSpPr>
        <p:spPr>
          <a:xfrm rot="-367" flipH="1">
            <a:off x="6160075" y="4432994"/>
            <a:ext cx="28095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Зека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33"/>
          <p:cNvSpPr txBox="1">
            <a:spLocks noGrp="1"/>
          </p:cNvSpPr>
          <p:nvPr>
            <p:ph type="ctrTitle"/>
          </p:nvPr>
        </p:nvSpPr>
        <p:spPr>
          <a:xfrm>
            <a:off x="0" y="0"/>
            <a:ext cx="9144000" cy="79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Заштита животне средине – екокоординатори и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мобилни координатори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2" name="Google Shape;242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7151" y="799200"/>
            <a:ext cx="3134874" cy="356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02798" y="799200"/>
            <a:ext cx="2607870" cy="19559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19274" y="2907500"/>
            <a:ext cx="2574924" cy="1931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4"/>
          <p:cNvSpPr txBox="1">
            <a:spLocks noGrp="1"/>
          </p:cNvSpPr>
          <p:nvPr>
            <p:ph type="title"/>
          </p:nvPr>
        </p:nvSpPr>
        <p:spPr>
          <a:xfrm>
            <a:off x="311700" y="681881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Times New Roman"/>
                <a:ea typeface="Times New Roman"/>
                <a:cs typeface="Times New Roman"/>
                <a:sym typeface="Times New Roman"/>
              </a:rPr>
              <a:t>Заштита животне средине – екокоординатори и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Times New Roman"/>
                <a:ea typeface="Times New Roman"/>
                <a:cs typeface="Times New Roman"/>
                <a:sym typeface="Times New Roman"/>
              </a:rPr>
              <a:t>мобилни координатори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0" name="Google Shape;250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13661" y="1201908"/>
            <a:ext cx="4434020" cy="3325515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34"/>
          <p:cNvSpPr txBox="1"/>
          <p:nvPr/>
        </p:nvSpPr>
        <p:spPr>
          <a:xfrm>
            <a:off x="-4576" y="2043212"/>
            <a:ext cx="9144000" cy="208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Међувршњачким дружењем 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настала је сензорна табла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“Пиши бриши еко плоча”.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Деца група Крушка, Јабука и Бубамара 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 васпитачи тих група 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заједно су осмислили распоред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прикупљених  шарених стикера.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5"/>
          <p:cNvSpPr txBox="1">
            <a:spLocks noGrp="1"/>
          </p:cNvSpPr>
          <p:nvPr>
            <p:ph type="title"/>
          </p:nvPr>
        </p:nvSpPr>
        <p:spPr>
          <a:xfrm rot="1205">
            <a:off x="249325" y="246878"/>
            <a:ext cx="7700400" cy="54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Times New Roman"/>
                <a:ea typeface="Times New Roman"/>
                <a:cs typeface="Times New Roman"/>
                <a:sym typeface="Times New Roman"/>
              </a:rPr>
              <a:t>Еко активности у вртићу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7" name="Google Shape;257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948725"/>
            <a:ext cx="2780100" cy="37068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36575" y="948725"/>
            <a:ext cx="2780100" cy="3706808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35"/>
          <p:cNvSpPr txBox="1"/>
          <p:nvPr/>
        </p:nvSpPr>
        <p:spPr>
          <a:xfrm rot="345">
            <a:off x="6153250" y="365025"/>
            <a:ext cx="2990700" cy="492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Јабука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оквиру пројекта Шта то шушка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настаје инсталација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Кућица од слаткиша,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јер најлепше шушкају фолије поједених бомбона. Зашто их бацити, кад  су шарене и шушкаве, направићемо кућицу од њих.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Екоиграрије су и забавне и корисне.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6"/>
          <p:cNvSpPr txBox="1">
            <a:spLocks noGrp="1"/>
          </p:cNvSpPr>
          <p:nvPr>
            <p:ph type="title"/>
          </p:nvPr>
        </p:nvSpPr>
        <p:spPr>
          <a:xfrm>
            <a:off x="311700" y="256288"/>
            <a:ext cx="8520600" cy="8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750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Група деце у години пред 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750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полазак у школу Читлук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5" name="Google Shape;265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10705" y="152400"/>
            <a:ext cx="27216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36"/>
          <p:cNvSpPr txBox="1"/>
          <p:nvPr/>
        </p:nvSpPr>
        <p:spPr>
          <a:xfrm>
            <a:off x="311700" y="1126000"/>
            <a:ext cx="5400600" cy="409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Ученици завршног разреда разредне наставе ОШ “Свети Сава”  у Читлуку, посетили су са својом учитељицом децу у вртићу и извели две припремљене представе. Након наступа уследила је непосредна сарадња кроз замену улога, где су предшколци уз асистенцију и подршку старијих другара и сами постали глумци на сцени. Сусрет је протекао у духу заједништва и међусобне помоћи, чиме је додатно оснажено самопоуздање будућих ђака првака. Дружење је завршено ликовним изражавањем и договором о наредном виђењу.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37"/>
          <p:cNvSpPr txBox="1">
            <a:spLocks noGrp="1"/>
          </p:cNvSpPr>
          <p:nvPr>
            <p:ph type="title"/>
          </p:nvPr>
        </p:nvSpPr>
        <p:spPr>
          <a:xfrm>
            <a:off x="311700" y="114475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Група деце у години пред полазак у школу Читлук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2" name="Google Shape;272;p37"/>
          <p:cNvSpPr txBox="1"/>
          <p:nvPr/>
        </p:nvSpPr>
        <p:spPr>
          <a:xfrm>
            <a:off x="3637800" y="1191700"/>
            <a:ext cx="51945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Експеримент "Заробљени облак"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Васпитач и деца су кроз заједничко учешће креирали "заробљени облак", истражујући природне феномене у атмосфери. Кроз игру топлом водом и ледом, деца су износила своје претпоставке и идеје, док је васпитач подстицао њихово критичко мишљење. Оваква истраживачка активност оснажила је дечју аутономију и омогућила им да кроз практично искуство постану активни креатори сопственог знања.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73" name="Google Shape;273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8500" y="727900"/>
            <a:ext cx="2342725" cy="4165074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37"/>
          <p:cNvSpPr txBox="1"/>
          <p:nvPr/>
        </p:nvSpPr>
        <p:spPr>
          <a:xfrm flipH="1">
            <a:off x="3637800" y="727900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Програм Мали археолог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38"/>
          <p:cNvSpPr txBox="1">
            <a:spLocks noGrp="1"/>
          </p:cNvSpPr>
          <p:nvPr>
            <p:ph type="title"/>
          </p:nvPr>
        </p:nvSpPr>
        <p:spPr>
          <a:xfrm>
            <a:off x="192275" y="-315375"/>
            <a:ext cx="4045200" cy="131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Програм Учимо и живимо заједно Јасика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0" name="Google Shape;280;p38"/>
          <p:cNvSpPr txBox="1"/>
          <p:nvPr/>
        </p:nvSpPr>
        <p:spPr>
          <a:xfrm>
            <a:off x="1039" y="463902"/>
            <a:ext cx="2076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1" name="Google Shape;281;p38"/>
          <p:cNvSpPr txBox="1"/>
          <p:nvPr/>
        </p:nvSpPr>
        <p:spPr>
          <a:xfrm>
            <a:off x="46829" y="2262360"/>
            <a:ext cx="4722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2" name="Google Shape;282;p38"/>
          <p:cNvSpPr txBox="1"/>
          <p:nvPr/>
        </p:nvSpPr>
        <p:spPr>
          <a:xfrm>
            <a:off x="4768825" y="4547550"/>
            <a:ext cx="38472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3" name="Google Shape;283;p38"/>
          <p:cNvSpPr txBox="1"/>
          <p:nvPr/>
        </p:nvSpPr>
        <p:spPr>
          <a:xfrm>
            <a:off x="4768825" y="4321500"/>
            <a:ext cx="4321500" cy="9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Програм Живимо и учимо заједно Читлук</a:t>
            </a:r>
            <a:endParaRPr sz="240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4" name="Google Shape;284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275" y="1216501"/>
            <a:ext cx="2076000" cy="207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6000" y="1216500"/>
            <a:ext cx="2076000" cy="2076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38"/>
          <p:cNvSpPr txBox="1"/>
          <p:nvPr/>
        </p:nvSpPr>
        <p:spPr>
          <a:xfrm rot="-564" flipH="1">
            <a:off x="-2706" y="3495089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Покретање пројекта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“Кад нам је магарац покуцао на врата”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7" name="Google Shape;287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97654" y="899475"/>
            <a:ext cx="3189540" cy="3189540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38"/>
          <p:cNvSpPr txBox="1"/>
          <p:nvPr/>
        </p:nvSpPr>
        <p:spPr>
          <a:xfrm rot="255">
            <a:off x="5067250" y="111700"/>
            <a:ext cx="40452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Покретање пројекта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Провокација унета у простор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39"/>
          <p:cNvSpPr txBox="1">
            <a:spLocks noGrp="1"/>
          </p:cNvSpPr>
          <p:nvPr>
            <p:ph type="title"/>
          </p:nvPr>
        </p:nvSpPr>
        <p:spPr>
          <a:xfrm>
            <a:off x="0" y="2"/>
            <a:ext cx="8826600" cy="83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Група деце у години пред полазак у школу Глободер/Мачковац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4" name="Google Shape;294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81481" y="1046714"/>
            <a:ext cx="2287575" cy="3050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07624" y="1048625"/>
            <a:ext cx="4066744" cy="3050076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p39"/>
          <p:cNvSpPr txBox="1"/>
          <p:nvPr/>
        </p:nvSpPr>
        <p:spPr>
          <a:xfrm flipH="1">
            <a:off x="4575" y="4098699"/>
            <a:ext cx="91440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Различити материјали (платна, кутије, природни материјали) омогућавају детету да им даје сопствено значење -велика завеса постаје сукња, пластична чаша део замка, а тесто доприноси емоционалној регулацији.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40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1386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Група деце у години пред полазак у школу Јасика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2" name="Google Shape;302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699" y="944053"/>
            <a:ext cx="3234273" cy="3799424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40"/>
          <p:cNvSpPr txBox="1"/>
          <p:nvPr/>
        </p:nvSpPr>
        <p:spPr>
          <a:xfrm>
            <a:off x="4100625" y="1386575"/>
            <a:ext cx="4274400" cy="325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Подстицање деце да кроз истраживање, креативност и игру развијају радозналост и практичне вештине.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Израда аустралијског инструмента  диџириду у том контексту омогућава деци да кроз упознавање друге културе, експериментисање са звуком и самостални рад повежу уметност, науку и традицију.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41"/>
          <p:cNvSpPr txBox="1">
            <a:spLocks noGrp="1"/>
          </p:cNvSpPr>
          <p:nvPr>
            <p:ph type="title"/>
          </p:nvPr>
        </p:nvSpPr>
        <p:spPr>
          <a:xfrm>
            <a:off x="226075" y="0"/>
            <a:ext cx="9144000" cy="10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7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Група деце у години пред полазак у школу 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67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Јасика и Програм Учимо и живимо заједно Јасика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9" name="Google Shape;309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6700" y="1348200"/>
            <a:ext cx="3795300" cy="379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41"/>
          <p:cNvSpPr txBox="1"/>
          <p:nvPr/>
        </p:nvSpPr>
        <p:spPr>
          <a:xfrm>
            <a:off x="4828500" y="1348200"/>
            <a:ext cx="4315500" cy="35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Обогаћивање простора радне собе прикладним намештајем.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Овакве акције показују колико је важно заједништво и грађење квалитетних односа зарад доброботи деце.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Сарадња и учешће породице, показује да разумеју колико је важно да деца бораве у инспиративном простору.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 txBox="1"/>
          <p:nvPr/>
        </p:nvSpPr>
        <p:spPr>
          <a:xfrm>
            <a:off x="4575" y="-28"/>
            <a:ext cx="9144000" cy="9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i="0" u="none" strike="noStrike" cap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Сарадња са ОШ “Свети Сава”</a:t>
            </a:r>
            <a:endParaRPr sz="2400" i="0" u="none" strike="noStrike" cap="none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i="0" u="none" strike="noStrike" cap="none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6" name="Google Shape;316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5463" y="1247775"/>
            <a:ext cx="2580172" cy="1935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81925" y="1247787"/>
            <a:ext cx="2580152" cy="1935108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42"/>
          <p:cNvSpPr txBox="1"/>
          <p:nvPr/>
        </p:nvSpPr>
        <p:spPr>
          <a:xfrm>
            <a:off x="152400" y="3514800"/>
            <a:ext cx="8384400" cy="14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Тоде Николетић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Ја у школу крећем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Игроказ за полазнике који треба да крену у основну школу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Учитељица Верица Дољанац, будући разредни старешина ученика 1. разреда заједно са својим ученицима припремила представу добродошлице будућим ученицима 1. разреда. 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9" name="Google Shape;319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28375" y="1247785"/>
            <a:ext cx="2580150" cy="19351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43"/>
          <p:cNvSpPr txBox="1">
            <a:spLocks noGrp="1"/>
          </p:cNvSpPr>
          <p:nvPr>
            <p:ph type="title"/>
          </p:nvPr>
        </p:nvSpPr>
        <p:spPr>
          <a:xfrm>
            <a:off x="471900" y="0"/>
            <a:ext cx="8222100" cy="75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Сарадња са локалном заједницом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5" name="Google Shape;325;p43"/>
          <p:cNvSpPr txBox="1">
            <a:spLocks noGrp="1"/>
          </p:cNvSpPr>
          <p:nvPr>
            <p:ph type="body" idx="2"/>
          </p:nvPr>
        </p:nvSpPr>
        <p:spPr>
          <a:xfrm>
            <a:off x="3749925" y="858175"/>
            <a:ext cx="4470900" cy="39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400"/>
              <a:buNone/>
            </a:pPr>
            <a:r>
              <a:rPr lang="en" sz="1800">
                <a:latin typeface="Times New Roman"/>
                <a:ea typeface="Times New Roman"/>
                <a:cs typeface="Times New Roman"/>
                <a:sym typeface="Times New Roman"/>
              </a:rPr>
              <a:t>Обогаћивање рестловима материјала за шивење. Тканине различитих боја, дизајна, дебљине обогатили су простор група Лептир, Крушка и Звездица, захваљујући донацији фирме Azzuro.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6" name="Google Shape;326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858175"/>
            <a:ext cx="3066075" cy="408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9924" y="2857500"/>
            <a:ext cx="4047002" cy="2088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44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11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Учешће у акцијама које покреће локална заједница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3" name="Google Shape;333;p44"/>
          <p:cNvSpPr txBox="1"/>
          <p:nvPr/>
        </p:nvSpPr>
        <p:spPr>
          <a:xfrm>
            <a:off x="4577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34" name="Google Shape;334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682" y="1839787"/>
            <a:ext cx="3546292" cy="2331687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Google Shape;335;p44"/>
          <p:cNvSpPr txBox="1"/>
          <p:nvPr/>
        </p:nvSpPr>
        <p:spPr>
          <a:xfrm>
            <a:off x="4572000" y="2215872"/>
            <a:ext cx="3922200" cy="15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Наш вртић учествује у акцијама које покреће локална заједница јер тиме јача повезаност са окружењем и гради осећај припадности.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45"/>
          <p:cNvSpPr txBox="1">
            <a:spLocks noGrp="1"/>
          </p:cNvSpPr>
          <p:nvPr>
            <p:ph type="title"/>
          </p:nvPr>
        </p:nvSpPr>
        <p:spPr>
          <a:xfrm>
            <a:off x="460950" y="0"/>
            <a:ext cx="82221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Јавно професионално деловање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</a:pP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1" name="Google Shape;341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70630" y="801052"/>
            <a:ext cx="4111050" cy="3083288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45"/>
          <p:cNvSpPr txBox="1"/>
          <p:nvPr/>
        </p:nvSpPr>
        <p:spPr>
          <a:xfrm>
            <a:off x="460950" y="1084500"/>
            <a:ext cx="4111200" cy="26776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Јавно</a:t>
            </a:r>
            <a:r>
              <a:rPr lang="sr-Cyrl-RS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професионално </a:t>
            </a: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деловање Установе није маркетинг,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 је начин изградње поверења,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доказ отворености система,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позив на сарадњу и заједништво.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Вртић је активан део заједнице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 користи доступна средства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 информише све заинтересоване.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3" name="Google Shape;343;p45"/>
          <p:cNvSpPr txBox="1"/>
          <p:nvPr/>
        </p:nvSpPr>
        <p:spPr>
          <a:xfrm>
            <a:off x="594975" y="4022666"/>
            <a:ext cx="85536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току је упис деце у вртић, те на различите начине обавештавамо породице о том процесу.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uxe">
  <a:themeElements>
    <a:clrScheme name="Luxe">
      <a:dk1>
        <a:srgbClr val="000000"/>
      </a:dk1>
      <a:lt1>
        <a:srgbClr val="FFFFFF"/>
      </a:lt1>
      <a:dk2>
        <a:srgbClr val="B7B7B7"/>
      </a:dk2>
      <a:lt2>
        <a:srgbClr val="CCA677"/>
      </a:lt2>
      <a:accent1>
        <a:srgbClr val="5D4037"/>
      </a:accent1>
      <a:accent2>
        <a:srgbClr val="455A64"/>
      </a:accent2>
      <a:accent3>
        <a:srgbClr val="57BB8A"/>
      </a:accent3>
      <a:accent4>
        <a:srgbClr val="78909C"/>
      </a:accent4>
      <a:accent5>
        <a:srgbClr val="607D8B"/>
      </a:accent5>
      <a:accent6>
        <a:srgbClr val="DCE755"/>
      </a:accent6>
      <a:hlink>
        <a:srgbClr val="607D8B"/>
      </a:hlink>
      <a:folHlink>
        <a:srgbClr val="607D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1247</Words>
  <Application>Microsoft Office PowerPoint</Application>
  <PresentationFormat>On-screen Show (16:9)</PresentationFormat>
  <Paragraphs>158</Paragraphs>
  <Slides>33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Times New Roman</vt:lpstr>
      <vt:lpstr>Economica</vt:lpstr>
      <vt:lpstr>Open Sans</vt:lpstr>
      <vt:lpstr>Raleway</vt:lpstr>
      <vt:lpstr>Roboto</vt:lpstr>
      <vt:lpstr>Luxe</vt:lpstr>
      <vt:lpstr>Месечни билтен</vt:lpstr>
      <vt:lpstr>Пројекти у вртићу</vt:lpstr>
      <vt:lpstr>Како градимо односе</vt:lpstr>
      <vt:lpstr>Како градимо односе</vt:lpstr>
      <vt:lpstr>Како градимо односе</vt:lpstr>
      <vt:lpstr>Slide 6</vt:lpstr>
      <vt:lpstr>   Како заједнички развијамо програм Прослава краја пројекта </vt:lpstr>
      <vt:lpstr>  Подржавање учења деце кроз  игру и истраживање </vt:lpstr>
      <vt:lpstr> Актив за развојно планирање</vt:lpstr>
      <vt:lpstr>Васпитно образовно веће</vt:lpstr>
      <vt:lpstr>Заједница учења </vt:lpstr>
      <vt:lpstr>Тим за информационо-комуникационе технологије</vt:lpstr>
      <vt:lpstr>Тим за заштиту од дискриминације, насиља, злостављања и занемаривања</vt:lpstr>
      <vt:lpstr>Стручно усавршавање и професионални развој</vt:lpstr>
      <vt:lpstr>Стручно усавршавање и професионални развој</vt:lpstr>
      <vt:lpstr>Професионална заједница учења</vt:lpstr>
      <vt:lpstr>Slide 17</vt:lpstr>
      <vt:lpstr>Промене у простору</vt:lpstr>
      <vt:lpstr>Slide 19</vt:lpstr>
      <vt:lpstr>Slide 20</vt:lpstr>
      <vt:lpstr>Заштита животне средине – екокоординатори и мобилни координатори</vt:lpstr>
      <vt:lpstr>Заштита животне средине – екокоординатори и мобилни координатори </vt:lpstr>
      <vt:lpstr>Еко активности у вртићу</vt:lpstr>
      <vt:lpstr>Група деце у години пред  полазак у школу Читлук</vt:lpstr>
      <vt:lpstr>Група деце у години пред полазак у школу Читлук </vt:lpstr>
      <vt:lpstr>Програм Учимо и живимо заједно Јасика</vt:lpstr>
      <vt:lpstr>Група деце у години пред полазак у школу Глободер/Мачковац</vt:lpstr>
      <vt:lpstr>Група деце у години пред полазак у школу Јасика </vt:lpstr>
      <vt:lpstr>Група деце у години пред полазак у школу  Јасика и Програм Учимо и живимо заједно Јасика</vt:lpstr>
      <vt:lpstr>Slide 30</vt:lpstr>
      <vt:lpstr>Сарадња са локалном заједницом</vt:lpstr>
      <vt:lpstr>Учешће у акцијама које покреће локална заједница</vt:lpstr>
      <vt:lpstr>Јавно професионално деловање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</dc:title>
  <cp:lastModifiedBy>NN</cp:lastModifiedBy>
  <cp:revision>4</cp:revision>
  <dcterms:modified xsi:type="dcterms:W3CDTF">2026-03-25T22:12:05Z</dcterms:modified>
</cp:coreProperties>
</file>