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svg" ContentType="image/svg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8" r:id="rId3"/>
    <p:sldId id="259" r:id="rId4"/>
    <p:sldId id="275" r:id="rId5"/>
    <p:sldId id="276" r:id="rId6"/>
    <p:sldId id="260" r:id="rId7"/>
    <p:sldId id="261" r:id="rId8"/>
    <p:sldId id="262" r:id="rId9"/>
    <p:sldId id="271" r:id="rId10"/>
    <p:sldId id="263" r:id="rId11"/>
    <p:sldId id="272" r:id="rId12"/>
    <p:sldId id="266" r:id="rId13"/>
    <p:sldId id="264" r:id="rId14"/>
    <p:sldId id="265" r:id="rId15"/>
    <p:sldId id="267" r:id="rId16"/>
    <p:sldId id="269" r:id="rId17"/>
    <p:sldId id="273" r:id="rId18"/>
    <p:sldId id="268" r:id="rId19"/>
    <p:sldId id="277" r:id="rId20"/>
    <p:sldId id="274" r:id="rId21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32767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37" d="100"/>
          <a:sy n="37" d="100"/>
        </p:scale>
        <p:origin x="-141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5A5185BB-8B07-4DC9-86F3-2A225C77748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00150" y="1261872"/>
            <a:ext cx="5728667" cy="2852928"/>
          </a:xfrm>
        </p:spPr>
        <p:txBody>
          <a:bodyPr anchor="b">
            <a:normAutofit/>
          </a:bodyPr>
          <a:lstStyle>
            <a:lvl1pPr algn="l">
              <a:lnSpc>
                <a:spcPct val="130000"/>
              </a:lnSpc>
              <a:defRPr sz="4800" spc="1733" baseline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514D496A-6E7A-4923-8ED5-B4164125DEB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00150" y="4681728"/>
            <a:ext cx="5728667" cy="929296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lnSpc>
                <a:spcPct val="130000"/>
              </a:lnSpc>
              <a:buNone/>
              <a:defRPr sz="2133" b="1" cap="all" spc="800" baseline="0"/>
            </a:lvl1pPr>
            <a:lvl2pPr marL="609585" indent="0" algn="ctr">
              <a:buNone/>
              <a:defRPr sz="2133"/>
            </a:lvl2pPr>
            <a:lvl3pPr marL="1219170" indent="0" algn="ctr">
              <a:buNone/>
              <a:defRPr sz="2133"/>
            </a:lvl3pPr>
            <a:lvl4pPr marL="1828754" indent="0" algn="ctr">
              <a:buNone/>
              <a:defRPr sz="2133"/>
            </a:lvl4pPr>
            <a:lvl5pPr marL="2438339" indent="0" algn="ctr">
              <a:buNone/>
              <a:defRPr sz="2133"/>
            </a:lvl5pPr>
            <a:lvl6pPr marL="3047924" indent="0" algn="ctr">
              <a:buNone/>
              <a:defRPr sz="2133"/>
            </a:lvl6pPr>
            <a:lvl7pPr marL="3657509" indent="0" algn="ctr">
              <a:buNone/>
              <a:defRPr sz="2133"/>
            </a:lvl7pPr>
            <a:lvl8pPr marL="4267093" indent="0" algn="ctr">
              <a:buNone/>
              <a:defRPr sz="2133"/>
            </a:lvl8pPr>
            <a:lvl9pPr marL="4876678" indent="0" algn="ctr">
              <a:buNone/>
              <a:defRPr sz="2133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3F5E3D20-43DC-4C14-8CFF-18545AED1B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C70CF7-838D-41F7-9297-B5F83BDCEB13}" type="datetimeFigureOut">
              <a:rPr lang="en-US" dirty="0"/>
              <a:pPr/>
              <a:t>3/27/2026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E34FC300-5AFC-418B-85FD-EFA94BD7AF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F69C7E81-ED3C-4DB0-8E74-AD2A87E6BE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FDE724-0293-4953-AE9D-4D814FA589B0}" type="slidenum">
              <a:rPr lang="en-US" dirty="0"/>
              <a:pPr/>
              <a:t>‹#›</a:t>
            </a:fld>
            <a:endParaRPr lang="en-US" dirty="0"/>
          </a:p>
        </p:txBody>
      </p:sp>
      <p:grpSp>
        <p:nvGrpSpPr>
          <p:cNvPr id="7" name="Group 6">
            <a:extLst>
              <a:ext uri="{FF2B5EF4-FFF2-40B4-BE49-F238E27FC236}">
                <a16:creationId xmlns="" xmlns:a16="http://schemas.microsoft.com/office/drawing/2014/main" id="{F0C817C9-850F-4FB6-B93B-CF3076C4A5C1}"/>
              </a:ext>
            </a:extLst>
          </p:cNvPr>
          <p:cNvGrpSpPr/>
          <p:nvPr/>
        </p:nvGrpSpPr>
        <p:grpSpPr>
          <a:xfrm flipH="1">
            <a:off x="0" y="1"/>
            <a:ext cx="425837" cy="3306479"/>
            <a:chOff x="11619770" y="-2005"/>
            <a:chExt cx="567782" cy="3306479"/>
          </a:xfrm>
        </p:grpSpPr>
        <p:sp>
          <p:nvSpPr>
            <p:cNvPr id="8" name="Freeform: Shape 7">
              <a:extLst>
                <a:ext uri="{FF2B5EF4-FFF2-40B4-BE49-F238E27FC236}">
                  <a16:creationId xmlns="" xmlns:a16="http://schemas.microsoft.com/office/drawing/2014/main" id="{159433A8-B67D-4675-AFDE-131069A709FC}"/>
                </a:ext>
              </a:extLst>
            </p:cNvPr>
            <p:cNvSpPr/>
            <p:nvPr/>
          </p:nvSpPr>
          <p:spPr>
            <a:xfrm flipV="1">
              <a:off x="11619770" y="373807"/>
              <a:ext cx="526228" cy="2930667"/>
            </a:xfrm>
            <a:custGeom>
              <a:avLst/>
              <a:gdLst/>
              <a:ahLst/>
              <a:cxnLst/>
              <a:rect l="l" t="t" r="r" b="b"/>
              <a:pathLst>
                <a:path w="757287" h="3694096">
                  <a:moveTo>
                    <a:pt x="757287" y="3694096"/>
                  </a:moveTo>
                  <a:lnTo>
                    <a:pt x="757287" y="0"/>
                  </a:lnTo>
                  <a:lnTo>
                    <a:pt x="0" y="0"/>
                  </a:lnTo>
                  <a:lnTo>
                    <a:pt x="0" y="3686094"/>
                  </a:lnTo>
                  <a:close/>
                </a:path>
              </a:pathLst>
            </a:custGeom>
            <a:blipFill dpi="0" rotWithShape="1">
              <a:blip r:embed="rId2">
                <a:extLst>
                  <a:ext uri="{96DAC541-7B7A-43D3-8B79-37D633B846F1}">
                    <asvg:svgBlip xmlns="" xmlns:asvg="http://schemas.microsoft.com/office/drawing/2016/SVG/main" r:embed="rId3"/>
                  </a:ext>
                </a:extLst>
              </a:blip>
              <a:srcRect/>
              <a:tile tx="0" ty="0" sx="6000" sy="6000" flip="none" algn="tl"/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Rectangle 8">
              <a:extLst>
                <a:ext uri="{FF2B5EF4-FFF2-40B4-BE49-F238E27FC236}">
                  <a16:creationId xmlns="" xmlns:a16="http://schemas.microsoft.com/office/drawing/2014/main" id="{E1CD1C45-6A4D-4237-B39C-2D58F401A8C5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/>
          </p:nvSpPr>
          <p:spPr>
            <a:xfrm flipH="1" flipV="1">
              <a:off x="11980943" y="-2005"/>
              <a:ext cx="206609" cy="2021305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</p:spTree>
    <p:extLst>
      <p:ext uri="{BB962C8B-B14F-4D97-AF65-F5344CB8AC3E}">
        <p14:creationId xmlns="" xmlns:p14="http://schemas.microsoft.com/office/powerpoint/2010/main" val="31185205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B6B25F8D-0421-4AEC-9C40-A13163EC8A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F2037680-115A-411F-AEF6-4AC2096B4A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6496" y="2019300"/>
            <a:ext cx="7768250" cy="4114801"/>
          </a:xfrm>
          <a:prstGeom prst="rect">
            <a:avLst/>
          </a:prstGeom>
        </p:spPr>
        <p:txBody>
          <a:bodyPr/>
          <a:lstStyle>
            <a:lvl1pPr>
              <a:defRPr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390CC193-1304-4D0F-8331-14D4EC08EF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4069DA-BCAC-469D-B81F-5CD529FD1EE6}" type="datetimeFigureOut">
              <a:rPr lang="en-US" dirty="0"/>
              <a:pPr/>
              <a:t>3/27/2026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0AF455C1-CD32-4050-BAFF-51CC6B62DF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500AF608-FF11-4CBE-B717-5D56AE67DD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FDE724-0293-4953-AE9D-4D814FA589B0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35249865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7">
            <a:extLst>
              <a:ext uri="{FF2B5EF4-FFF2-40B4-BE49-F238E27FC236}">
                <a16:creationId xmlns="" xmlns:a16="http://schemas.microsoft.com/office/drawing/2014/main" id="{BD23A02E-6DCF-427A-8CFD-281B2185C7F0}"/>
              </a:ext>
            </a:extLst>
          </p:cNvPr>
          <p:cNvSpPr/>
          <p:nvPr/>
        </p:nvSpPr>
        <p:spPr>
          <a:xfrm>
            <a:off x="2432239" y="511815"/>
            <a:ext cx="4279523" cy="5706031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dist="165100" dir="2220000" algn="tr" rotWithShape="0">
              <a:schemeClr val="tx1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="" xmlns:a16="http://schemas.microsoft.com/office/drawing/2014/main" id="{BF6B4C32-F19C-44F3-8EF8-1F506D74DD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36894" y="1709739"/>
            <a:ext cx="3670213" cy="255389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B0889729-131C-4F78-9DAA-E9EE28EA912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046687" y="4540469"/>
            <a:ext cx="3050627" cy="1154037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None/>
              <a:defRPr sz="2133" b="1" cap="all" spc="800" baseline="0">
                <a:solidFill>
                  <a:schemeClr val="tx1"/>
                </a:solidFill>
                <a:latin typeface="+mn-lt"/>
              </a:defRPr>
            </a:lvl1pPr>
            <a:lvl2pPr marL="609585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2pPr>
            <a:lvl3pPr marL="1219170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3pPr>
            <a:lvl4pPr marL="1828754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4pPr>
            <a:lvl5pPr marL="2438339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5pPr>
            <a:lvl6pPr marL="3047924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6pPr>
            <a:lvl7pPr marL="3657509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7pPr>
            <a:lvl8pPr marL="4267093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8pPr>
            <a:lvl9pPr marL="4876678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F924E608-AC1F-41FB-974A-BD619C6C26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4B3F2-5297-4D62-BDB7-590764A696AF}" type="datetimeFigureOut">
              <a:rPr lang="en-US" dirty="0"/>
              <a:pPr/>
              <a:t>3/27/2026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C0986158-8B03-45C3-891D-0357B198B6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1EC3B054-E8A2-43FD-B0FB-B1CCFA4BC0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FDE724-0293-4953-AE9D-4D814FA589B0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17006631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86D64AA7-6D5A-402E-AD1A-880F2BDB7E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470D32B6-F9D8-4A43-B52C-336CFAB00A5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09733" y="2019300"/>
            <a:ext cx="3746264" cy="4157663"/>
          </a:xfrm>
          <a:prstGeom prst="rect">
            <a:avLst/>
          </a:prstGeom>
        </p:spPr>
        <p:txBody>
          <a:bodyPr/>
          <a:lstStyle>
            <a:lvl1pPr>
              <a:defRPr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BF50CDD9-5742-4A34-BA72-7CCA72D914F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720288" y="2019300"/>
            <a:ext cx="3770966" cy="4157663"/>
          </a:xfrm>
          <a:prstGeom prst="rect">
            <a:avLst/>
          </a:prstGeom>
        </p:spPr>
        <p:txBody>
          <a:bodyPr/>
          <a:lstStyle>
            <a:lvl1pPr>
              <a:defRPr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B02783AA-D2AB-4385-A91F-870CB65646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0FAC0-A4F5-4A85-98AE-9E6BDD843B92}" type="datetimeFigureOut">
              <a:rPr lang="en-US" dirty="0"/>
              <a:pPr/>
              <a:t>3/27/2026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855AAD9C-5CA2-4DA1-84D3-B1838979F6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151AB3C7-9574-47BC-932D-782BEE9989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FDE724-0293-4953-AE9D-4D814FA589B0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13779854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EA44C468-781B-4BC5-8DEA-B9EF2BF90D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8595" y="369168"/>
            <a:ext cx="7844047" cy="1439818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5367223F-48E4-491D-AB5D-5FC8A0C566A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0075" y="1843068"/>
            <a:ext cx="3755921" cy="662007"/>
          </a:xfrm>
          <a:prstGeom prst="rect">
            <a:avLst/>
          </a:prstGeom>
        </p:spPr>
        <p:txBody>
          <a:bodyPr anchor="b">
            <a:normAutofit/>
          </a:bodyPr>
          <a:lstStyle>
            <a:lvl1pPr marL="0" indent="0">
              <a:buNone/>
              <a:defRPr sz="2667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93D6B764-4B87-42FF-ABAA-69B07B88FF4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0075" y="2505075"/>
            <a:ext cx="3755921" cy="3684588"/>
          </a:xfrm>
          <a:prstGeom prst="rect">
            <a:avLst/>
          </a:prstGeom>
        </p:spPr>
        <p:txBody>
          <a:bodyPr/>
          <a:lstStyle>
            <a:lvl1pPr>
              <a:defRPr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="" xmlns:a16="http://schemas.microsoft.com/office/drawing/2014/main" id="{174357B9-406F-4BF9-B8FB-C53421EEF5A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707046" y="1843068"/>
            <a:ext cx="3745596" cy="662007"/>
          </a:xfrm>
          <a:prstGeom prst="rect">
            <a:avLst/>
          </a:prstGeom>
        </p:spPr>
        <p:txBody>
          <a:bodyPr anchor="b">
            <a:normAutofit/>
          </a:bodyPr>
          <a:lstStyle>
            <a:lvl1pPr marL="0" indent="0">
              <a:buNone/>
              <a:defRPr sz="2667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="" xmlns:a16="http://schemas.microsoft.com/office/drawing/2014/main" id="{3320462B-1939-4DAA-A7DD-6BDC95054A6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707046" y="2505075"/>
            <a:ext cx="3745596" cy="3684588"/>
          </a:xfrm>
          <a:prstGeom prst="rect">
            <a:avLst/>
          </a:prstGeom>
        </p:spPr>
        <p:txBody>
          <a:bodyPr/>
          <a:lstStyle>
            <a:lvl1pPr>
              <a:defRPr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="" xmlns:a16="http://schemas.microsoft.com/office/drawing/2014/main" id="{076C938B-C4C2-4FA9-85CA-9CD742CD75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1F58DF-B20E-4829-8712-7D40EB90064E}" type="datetimeFigureOut">
              <a:rPr lang="en-US" dirty="0"/>
              <a:pPr/>
              <a:t>3/27/2026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="" xmlns:a16="http://schemas.microsoft.com/office/drawing/2014/main" id="{11AD8886-0D28-4D49-8D43-151D37E948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="" xmlns:a16="http://schemas.microsoft.com/office/drawing/2014/main" id="{172FDDE8-E9F8-4B6C-9A40-829617A7C8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FDE724-0293-4953-AE9D-4D814FA589B0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29535889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B26AE3D8-6C35-428B-B2F2-251FDE10BD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0075" y="983769"/>
            <a:ext cx="7571078" cy="1180574"/>
          </a:xfrm>
          <a:solidFill>
            <a:schemeClr val="accent1">
              <a:lumMod val="20000"/>
              <a:lumOff val="80000"/>
            </a:schemeClr>
          </a:solidFill>
          <a:effectLst>
            <a:outerShdw dist="165100" dir="18900000" algn="bl" rotWithShape="0">
              <a:prstClr val="black"/>
            </a:outerShdw>
          </a:effectLst>
        </p:spPr>
        <p:txBody>
          <a:bodyPr/>
          <a:lstStyle>
            <a:lvl1pPr marL="243834">
              <a:defRPr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="" xmlns:a16="http://schemas.microsoft.com/office/drawing/2014/main" id="{4F0B8015-E11A-42CA-AE88-7BD73F87E5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52F2A-FD05-43F8-9927-AF9F6AA75EA1}" type="datetimeFigureOut">
              <a:rPr lang="en-US" dirty="0"/>
              <a:pPr/>
              <a:t>3/27/2026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07309078-34CA-45CD-B479-03906A265C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="" xmlns:a16="http://schemas.microsoft.com/office/drawing/2014/main" id="{B0D03258-F989-47B2-A643-A60CD8A77B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FDE724-0293-4953-AE9D-4D814FA589B0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35073814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="" xmlns:a16="http://schemas.microsoft.com/office/drawing/2014/main" id="{27DA2F31-48B6-40CE-A364-3CE73FD859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112728-8AF2-421E-A3EE-3D32DADA7E63}" type="datetimeFigureOut">
              <a:rPr lang="en-US" dirty="0"/>
              <a:pPr/>
              <a:t>3/27/2026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="" xmlns:a16="http://schemas.microsoft.com/office/drawing/2014/main" id="{117EEA00-F166-41EB-9331-CA99BB70F0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="" xmlns:a16="http://schemas.microsoft.com/office/drawing/2014/main" id="{63BB051F-F8FC-4FF6-9783-45F9FE7AC3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FDE724-0293-4953-AE9D-4D814FA589B0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3771626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B5508635-A5AF-48F4-8CD2-FB0E011139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987425"/>
            <a:ext cx="2949178" cy="1600200"/>
          </a:xfrm>
        </p:spPr>
        <p:txBody>
          <a:bodyPr anchor="t">
            <a:normAutofit/>
          </a:bodyPr>
          <a:lstStyle>
            <a:lvl1pPr>
              <a:defRPr sz="3733" b="1"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E6E15E0E-DCC0-4781-A608-962B1241B5A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82369" y="987426"/>
            <a:ext cx="4534172" cy="4873625"/>
          </a:xfrm>
          <a:prstGeom prst="rect">
            <a:avLst/>
          </a:prstGeo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4121F43E-3D50-4A1C-A289-B3D0DD0E710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743200"/>
            <a:ext cx="2949178" cy="3127376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133"/>
            </a:lvl1pPr>
            <a:lvl2pPr marL="609585" indent="0">
              <a:buNone/>
              <a:defRPr sz="1867"/>
            </a:lvl2pPr>
            <a:lvl3pPr marL="1219170" indent="0">
              <a:buNone/>
              <a:defRPr sz="1600"/>
            </a:lvl3pPr>
            <a:lvl4pPr marL="1828754" indent="0">
              <a:buNone/>
              <a:defRPr sz="1333"/>
            </a:lvl4pPr>
            <a:lvl5pPr marL="2438339" indent="0">
              <a:buNone/>
              <a:defRPr sz="1333"/>
            </a:lvl5pPr>
            <a:lvl6pPr marL="3047924" indent="0">
              <a:buNone/>
              <a:defRPr sz="1333"/>
            </a:lvl6pPr>
            <a:lvl7pPr marL="3657509" indent="0">
              <a:buNone/>
              <a:defRPr sz="1333"/>
            </a:lvl7pPr>
            <a:lvl8pPr marL="4267093" indent="0">
              <a:buNone/>
              <a:defRPr sz="1333"/>
            </a:lvl8pPr>
            <a:lvl9pPr marL="4876678" indent="0">
              <a:buNone/>
              <a:defRPr sz="1333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81E70E3A-6639-4EA0-8305-C1899DAB49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F64D57-1513-4084-818F-075C9D0922CD}" type="datetimeFigureOut">
              <a:rPr lang="en-US" dirty="0"/>
              <a:pPr/>
              <a:t>3/27/2026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5B6AFD57-4189-42FB-B29E-96366E51B4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1AF5E2EC-8483-4FBC-9D29-C19025FA8F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FDE724-0293-4953-AE9D-4D814FA589B0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29820451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CE5CE581-A090-4AE9-9965-B06BDB52BD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987425"/>
            <a:ext cx="2949178" cy="1600200"/>
          </a:xfrm>
        </p:spPr>
        <p:txBody>
          <a:bodyPr anchor="t">
            <a:normAutofit/>
          </a:bodyPr>
          <a:lstStyle>
            <a:lvl1pPr>
              <a:defRPr sz="3733" b="1"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="" xmlns:a16="http://schemas.microsoft.com/office/drawing/2014/main" id="{9839DEF4-262F-4ACF-9B29-3D4B819E7065}"/>
              </a:ext>
            </a:extLst>
          </p:cNvPr>
          <p:cNvSpPr>
            <a:spLocks noGrp="1" noChangeAspect="1"/>
          </p:cNvSpPr>
          <p:nvPr>
            <p:ph type="pic" idx="1"/>
          </p:nvPr>
        </p:nvSpPr>
        <p:spPr>
          <a:xfrm>
            <a:off x="4015477" y="987426"/>
            <a:ext cx="4270877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4267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endParaRPr/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04ED7CBB-7A6F-441E-9072-2494B952FA8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743200"/>
            <a:ext cx="2949178" cy="3127376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133"/>
            </a:lvl1pPr>
            <a:lvl2pPr marL="609585" indent="0">
              <a:buNone/>
              <a:defRPr sz="1867"/>
            </a:lvl2pPr>
            <a:lvl3pPr marL="1219170" indent="0">
              <a:buNone/>
              <a:defRPr sz="1600"/>
            </a:lvl3pPr>
            <a:lvl4pPr marL="1828754" indent="0">
              <a:buNone/>
              <a:defRPr sz="1333"/>
            </a:lvl4pPr>
            <a:lvl5pPr marL="2438339" indent="0">
              <a:buNone/>
              <a:defRPr sz="1333"/>
            </a:lvl5pPr>
            <a:lvl6pPr marL="3047924" indent="0">
              <a:buNone/>
              <a:defRPr sz="1333"/>
            </a:lvl6pPr>
            <a:lvl7pPr marL="3657509" indent="0">
              <a:buNone/>
              <a:defRPr sz="1333"/>
            </a:lvl7pPr>
            <a:lvl8pPr marL="4267093" indent="0">
              <a:buNone/>
              <a:defRPr sz="1333"/>
            </a:lvl8pPr>
            <a:lvl9pPr marL="4876678" indent="0">
              <a:buNone/>
              <a:defRPr sz="1333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A2159692-77BE-4A7D-AA70-635007A6E9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1DC6D-53F2-404B-944C-46E1F58C3149}" type="datetimeFigureOut">
              <a:rPr lang="en-US" dirty="0"/>
              <a:pPr/>
              <a:t>3/27/2026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FBB9A4DA-63AF-4D6A-98DB-E1D0AC741E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A76B7958-B19B-4C23-A82F-DD4E4B912B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FDE724-0293-4953-AE9D-4D814FA589B0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9194260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52958AD-1CAD-45B3-B83D-DC9D33CD61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09153F2E-0397-4423-8A88-D0059DEAF0C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06496" y="2019300"/>
            <a:ext cx="7768250" cy="4114801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227ADDE1-7025-4FA9-822D-4816850854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36330A-4522-49F4-ACCE-A07321703478}" type="datetimeFigureOut">
              <a:rPr lang="en-US" dirty="0"/>
              <a:pPr/>
              <a:t>3/27/2026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6B2A73E0-F328-46DC-98BE-CA0981F75A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24652226-010C-494F-8BE8-BF91F3553D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FDE724-0293-4953-AE9D-4D814FA589B0}" type="slidenum">
              <a:rPr lang="en-US" dirty="0"/>
              <a:pPr/>
              <a:t>‹#›</a:t>
            </a:fld>
            <a:endParaRPr lang="en-US" dirty="0"/>
          </a:p>
        </p:txBody>
      </p:sp>
      <p:grpSp>
        <p:nvGrpSpPr>
          <p:cNvPr id="7" name="Group 6">
            <a:extLst>
              <a:ext uri="{FF2B5EF4-FFF2-40B4-BE49-F238E27FC236}">
                <a16:creationId xmlns="" xmlns:a16="http://schemas.microsoft.com/office/drawing/2014/main" id="{9F89E9C4-9D18-4529-BC0C-68EAE507CDF8}"/>
              </a:ext>
            </a:extLst>
          </p:cNvPr>
          <p:cNvGrpSpPr/>
          <p:nvPr/>
        </p:nvGrpSpPr>
        <p:grpSpPr>
          <a:xfrm flipH="1" flipV="1">
            <a:off x="0" y="3551522"/>
            <a:ext cx="425837" cy="3306479"/>
            <a:chOff x="11619770" y="-2005"/>
            <a:chExt cx="567782" cy="3306479"/>
          </a:xfrm>
        </p:grpSpPr>
        <p:sp>
          <p:nvSpPr>
            <p:cNvPr id="8" name="Freeform: Shape 7">
              <a:extLst>
                <a:ext uri="{FF2B5EF4-FFF2-40B4-BE49-F238E27FC236}">
                  <a16:creationId xmlns="" xmlns:a16="http://schemas.microsoft.com/office/drawing/2014/main" id="{D7DF5937-0C03-4786-AB62-3CF7CECB92D6}"/>
                </a:ext>
              </a:extLst>
            </p:cNvPr>
            <p:cNvSpPr/>
            <p:nvPr/>
          </p:nvSpPr>
          <p:spPr>
            <a:xfrm flipV="1">
              <a:off x="11619770" y="373807"/>
              <a:ext cx="526228" cy="2930667"/>
            </a:xfrm>
            <a:custGeom>
              <a:avLst/>
              <a:gdLst/>
              <a:ahLst/>
              <a:cxnLst/>
              <a:rect l="l" t="t" r="r" b="b"/>
              <a:pathLst>
                <a:path w="757287" h="3694096">
                  <a:moveTo>
                    <a:pt x="757287" y="3694096"/>
                  </a:moveTo>
                  <a:lnTo>
                    <a:pt x="757287" y="0"/>
                  </a:lnTo>
                  <a:lnTo>
                    <a:pt x="0" y="0"/>
                  </a:lnTo>
                  <a:lnTo>
                    <a:pt x="0" y="3686094"/>
                  </a:lnTo>
                  <a:close/>
                </a:path>
              </a:pathLst>
            </a:custGeom>
            <a:blipFill dpi="0" rotWithShape="1">
              <a:blip r:embed="rId2">
                <a:extLst>
                  <a:ext uri="{96DAC541-7B7A-43D3-8B79-37D633B846F1}">
                    <asvg:svgBlip xmlns="" xmlns:asvg="http://schemas.microsoft.com/office/drawing/2016/SVG/main" r:embed="rId3"/>
                  </a:ext>
                </a:extLst>
              </a:blip>
              <a:srcRect/>
              <a:tile tx="0" ty="0" sx="6000" sy="6000" flip="none" algn="tl"/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Rectangle 8">
              <a:extLst>
                <a:ext uri="{FF2B5EF4-FFF2-40B4-BE49-F238E27FC236}">
                  <a16:creationId xmlns="" xmlns:a16="http://schemas.microsoft.com/office/drawing/2014/main" id="{E9AD93DB-2DB0-4B2D-884B-6EC45344325B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/>
          </p:nvSpPr>
          <p:spPr>
            <a:xfrm flipH="1" flipV="1">
              <a:off x="11980943" y="-2005"/>
              <a:ext cx="206609" cy="2021305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</p:spTree>
    <p:extLst>
      <p:ext uri="{BB962C8B-B14F-4D97-AF65-F5344CB8AC3E}">
        <p14:creationId xmlns="" xmlns:p14="http://schemas.microsoft.com/office/powerpoint/2010/main" val="32696315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="" xmlns:a16="http://schemas.microsoft.com/office/drawing/2014/main" id="{E9C635D0-31D9-44E1-911D-F7D5D540099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640435" y="624314"/>
            <a:ext cx="1903490" cy="5509787"/>
          </a:xfrm>
        </p:spPr>
        <p:txBody>
          <a:bodyPr vert="eaVer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A67F9230-1FA4-439D-A800-B5F006F07C0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00075" y="624314"/>
            <a:ext cx="5862407" cy="5509787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305AB2A3-7055-43AF-8BAB-0A9B744486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EC5DDF-A796-4D56-9973-341789785817}" type="datetimeFigureOut">
              <a:rPr lang="en-US" dirty="0"/>
              <a:pPr/>
              <a:t>3/27/2026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EE9A1821-A311-49CD-BCB4-B4BC886610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A637C6A8-813A-486A-AA90-AB28935F2B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FDE724-0293-4953-AE9D-4D814FA589B0}" type="slidenum">
              <a:rPr lang="en-US" dirty="0"/>
              <a:pPr/>
              <a:t>‹#›</a:t>
            </a:fld>
            <a:endParaRPr lang="en-US" dirty="0"/>
          </a:p>
        </p:txBody>
      </p:sp>
      <p:grpSp>
        <p:nvGrpSpPr>
          <p:cNvPr id="7" name="Group 6">
            <a:extLst>
              <a:ext uri="{FF2B5EF4-FFF2-40B4-BE49-F238E27FC236}">
                <a16:creationId xmlns="" xmlns:a16="http://schemas.microsoft.com/office/drawing/2014/main" id="{F38C7A17-06CC-442C-A876-A51B2B556508}"/>
              </a:ext>
            </a:extLst>
          </p:cNvPr>
          <p:cNvGrpSpPr/>
          <p:nvPr/>
        </p:nvGrpSpPr>
        <p:grpSpPr>
          <a:xfrm flipH="1" flipV="1">
            <a:off x="0" y="3551522"/>
            <a:ext cx="425837" cy="3306479"/>
            <a:chOff x="11619770" y="-2005"/>
            <a:chExt cx="567782" cy="3306479"/>
          </a:xfrm>
        </p:grpSpPr>
        <p:sp>
          <p:nvSpPr>
            <p:cNvPr id="8" name="Freeform: Shape 7">
              <a:extLst>
                <a:ext uri="{FF2B5EF4-FFF2-40B4-BE49-F238E27FC236}">
                  <a16:creationId xmlns="" xmlns:a16="http://schemas.microsoft.com/office/drawing/2014/main" id="{54C1798A-2980-4F34-8355-7BCB6B295322}"/>
                </a:ext>
              </a:extLst>
            </p:cNvPr>
            <p:cNvSpPr/>
            <p:nvPr/>
          </p:nvSpPr>
          <p:spPr>
            <a:xfrm flipV="1">
              <a:off x="11619770" y="373807"/>
              <a:ext cx="526228" cy="2930667"/>
            </a:xfrm>
            <a:custGeom>
              <a:avLst/>
              <a:gdLst/>
              <a:ahLst/>
              <a:cxnLst/>
              <a:rect l="l" t="t" r="r" b="b"/>
              <a:pathLst>
                <a:path w="757287" h="3694096">
                  <a:moveTo>
                    <a:pt x="757287" y="3694096"/>
                  </a:moveTo>
                  <a:lnTo>
                    <a:pt x="757287" y="0"/>
                  </a:lnTo>
                  <a:lnTo>
                    <a:pt x="0" y="0"/>
                  </a:lnTo>
                  <a:lnTo>
                    <a:pt x="0" y="3686094"/>
                  </a:lnTo>
                  <a:close/>
                </a:path>
              </a:pathLst>
            </a:custGeom>
            <a:blipFill dpi="0" rotWithShape="1">
              <a:blip r:embed="rId2">
                <a:extLst>
                  <a:ext uri="{96DAC541-7B7A-43D3-8B79-37D633B846F1}">
                    <asvg:svgBlip xmlns="" xmlns:asvg="http://schemas.microsoft.com/office/drawing/2016/SVG/main" r:embed="rId3"/>
                  </a:ext>
                </a:extLst>
              </a:blip>
              <a:srcRect/>
              <a:tile tx="0" ty="0" sx="6000" sy="6000" flip="none" algn="tl"/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Rectangle 8">
              <a:extLst>
                <a:ext uri="{FF2B5EF4-FFF2-40B4-BE49-F238E27FC236}">
                  <a16:creationId xmlns="" xmlns:a16="http://schemas.microsoft.com/office/drawing/2014/main" id="{59D7542C-E4AE-488F-BC75-2E7ED83910CE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/>
          </p:nvSpPr>
          <p:spPr>
            <a:xfrm flipH="1" flipV="1">
              <a:off x="11980943" y="-2005"/>
              <a:ext cx="206609" cy="2021305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</p:spTree>
    <p:extLst>
      <p:ext uri="{BB962C8B-B14F-4D97-AF65-F5344CB8AC3E}">
        <p14:creationId xmlns="" xmlns:p14="http://schemas.microsoft.com/office/powerpoint/2010/main" val="30544340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sv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="" xmlns:a16="http://schemas.microsoft.com/office/drawing/2014/main" id="{8586DAE1-1F65-43B8-A400-95E6DEEDCD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6496" y="365125"/>
            <a:ext cx="7768250" cy="143845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2D75C993-A44B-4C2D-818E-4C9000BB05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6496" y="2019300"/>
            <a:ext cx="7768250" cy="41148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95A21B6E-ECC6-47D0-9C14-812B746F156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96261" y="634204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33" spc="133" baseline="0">
                <a:solidFill>
                  <a:schemeClr val="tx1"/>
                </a:solidFill>
              </a:defRPr>
            </a:lvl1pPr>
          </a:lstStyle>
          <a:p>
            <a:fld id="{3716B609-2A26-46AA-B595-3671F5470576}" type="datetimeFigureOut">
              <a:rPr lang="en-US" dirty="0"/>
              <a:pPr/>
              <a:t>3/27/2026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5209A716-DEA9-48A9-A5BC-0F392D2B49A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772150" y="6342043"/>
            <a:ext cx="260259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33" spc="67" baseline="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C09CB69E-A0E4-4558-9C62-4CD8CDD2A5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374747" y="6342043"/>
            <a:ext cx="3946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33" spc="133" baseline="0">
                <a:solidFill>
                  <a:schemeClr val="tx1"/>
                </a:solidFill>
              </a:defRPr>
            </a:lvl1pPr>
          </a:lstStyle>
          <a:p>
            <a:fld id="{8DFDE724-0293-4953-AE9D-4D814FA589B0}" type="slidenum">
              <a:rPr lang="en-US" dirty="0"/>
              <a:pPr/>
              <a:t>‹#›</a:t>
            </a:fld>
            <a:endParaRPr lang="en-US" dirty="0"/>
          </a:p>
        </p:txBody>
      </p:sp>
      <p:grpSp>
        <p:nvGrpSpPr>
          <p:cNvPr id="7" name="Group 6">
            <a:extLst>
              <a:ext uri="{FF2B5EF4-FFF2-40B4-BE49-F238E27FC236}">
                <a16:creationId xmlns="" xmlns:a16="http://schemas.microsoft.com/office/drawing/2014/main" id="{EB6ECC43-D65E-4A7B-A76B-D278A2184166}"/>
              </a:ext>
            </a:extLst>
          </p:cNvPr>
          <p:cNvGrpSpPr/>
          <p:nvPr/>
        </p:nvGrpSpPr>
        <p:grpSpPr>
          <a:xfrm flipV="1">
            <a:off x="8719557" y="3551522"/>
            <a:ext cx="425837" cy="3306479"/>
            <a:chOff x="11619770" y="-2005"/>
            <a:chExt cx="567782" cy="3306479"/>
          </a:xfrm>
        </p:grpSpPr>
        <p:sp>
          <p:nvSpPr>
            <p:cNvPr id="8" name="Freeform: Shape 7">
              <a:extLst>
                <a:ext uri="{FF2B5EF4-FFF2-40B4-BE49-F238E27FC236}">
                  <a16:creationId xmlns="" xmlns:a16="http://schemas.microsoft.com/office/drawing/2014/main" id="{7EE443C5-5AB9-407B-A8C3-011BB14FEF06}"/>
                </a:ext>
              </a:extLst>
            </p:cNvPr>
            <p:cNvSpPr/>
            <p:nvPr/>
          </p:nvSpPr>
          <p:spPr>
            <a:xfrm flipV="1">
              <a:off x="11619770" y="373807"/>
              <a:ext cx="526228" cy="2930667"/>
            </a:xfrm>
            <a:custGeom>
              <a:avLst/>
              <a:gdLst/>
              <a:ahLst/>
              <a:cxnLst/>
              <a:rect l="l" t="t" r="r" b="b"/>
              <a:pathLst>
                <a:path w="757287" h="3694096">
                  <a:moveTo>
                    <a:pt x="757287" y="3694096"/>
                  </a:moveTo>
                  <a:lnTo>
                    <a:pt x="757287" y="0"/>
                  </a:lnTo>
                  <a:lnTo>
                    <a:pt x="0" y="0"/>
                  </a:lnTo>
                  <a:lnTo>
                    <a:pt x="0" y="3686094"/>
                  </a:lnTo>
                  <a:close/>
                </a:path>
              </a:pathLst>
            </a:custGeom>
            <a:blipFill dpi="0" rotWithShape="1">
              <a:blip r:embed="rId13">
                <a:extLst>
                  <a:ext uri="{96DAC541-7B7A-43D3-8B79-37D633B846F1}">
                    <asvg:svgBlip xmlns="" xmlns:asvg="http://schemas.microsoft.com/office/drawing/2016/SVG/main" r:embed="rId14"/>
                  </a:ext>
                </a:extLst>
              </a:blip>
              <a:srcRect/>
              <a:tile tx="0" ty="0" sx="6000" sy="6000" flip="none" algn="tl"/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Rectangle 8">
              <a:extLst>
                <a:ext uri="{FF2B5EF4-FFF2-40B4-BE49-F238E27FC236}">
                  <a16:creationId xmlns="" xmlns:a16="http://schemas.microsoft.com/office/drawing/2014/main" id="{4538C9FA-DA5E-4785-8F4A-CA481A3A6526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/>
          </p:nvSpPr>
          <p:spPr>
            <a:xfrm flipH="1" flipV="1">
              <a:off x="11980943" y="-2005"/>
              <a:ext cx="206609" cy="2021305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</p:spTree>
    <p:extLst>
      <p:ext uri="{BB962C8B-B14F-4D97-AF65-F5344CB8AC3E}">
        <p14:creationId xmlns="" xmlns:p14="http://schemas.microsoft.com/office/powerpoint/2010/main" val="36378078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hdr="0"/>
  <p:txStyles>
    <p:titleStyle>
      <a:lvl1pPr algn="l" defTabSz="914400" rtl="0" eaLnBrk="1" latinLnBrk="0" hangingPunct="1">
        <a:lnSpc>
          <a:spcPct val="120000"/>
        </a:lnSpc>
        <a:spcBef>
          <a:spcPct val="0"/>
        </a:spcBef>
        <a:buNone/>
        <a:defRPr sz="3200" kern="1200" cap="all" spc="70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30000"/>
        </a:lnSpc>
        <a:spcBef>
          <a:spcPts val="1000"/>
        </a:spcBef>
        <a:buSzPct val="85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30000"/>
        </a:lnSpc>
        <a:spcBef>
          <a:spcPts val="500"/>
        </a:spcBef>
        <a:buSzPct val="100000"/>
        <a:buFont typeface="Avenir Next LT Pro Light" panose="020B0304020202020204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228600" algn="l" defTabSz="914400" rtl="0" eaLnBrk="1" latinLnBrk="0" hangingPunct="1">
        <a:lnSpc>
          <a:spcPct val="130000"/>
        </a:lnSpc>
        <a:spcBef>
          <a:spcPts val="500"/>
        </a:spcBef>
        <a:buSzPct val="8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defTabSz="914400" rtl="0" eaLnBrk="1" latinLnBrk="0" hangingPunct="1">
        <a:lnSpc>
          <a:spcPct val="130000"/>
        </a:lnSpc>
        <a:spcBef>
          <a:spcPts val="500"/>
        </a:spcBef>
        <a:buSzPct val="100000"/>
        <a:buFont typeface="Avenir Next LT Pro Light" panose="020B0304020202020204" pitchFamily="34" charset="0"/>
        <a:buChar char="–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228600" algn="l" defTabSz="914400" rtl="0" eaLnBrk="1" latinLnBrk="0" hangingPunct="1">
        <a:lnSpc>
          <a:spcPct val="130000"/>
        </a:lnSpc>
        <a:spcBef>
          <a:spcPts val="500"/>
        </a:spcBef>
        <a:buSzPct val="8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="" xmlns:p15="http://schemas.microsoft.com/office/powerpoint/2012/main">
        <p15:guide id="1" orient="horz" pos="2592" userDrawn="1">
          <p15:clr>
            <a:srgbClr val="F26B43"/>
          </p15:clr>
        </p15:guide>
        <p15:guide id="2" pos="378" userDrawn="1">
          <p15:clr>
            <a:srgbClr val="F26B43"/>
          </p15:clr>
        </p15:guide>
        <p15:guide id="3" pos="5382" userDrawn="1">
          <p15:clr>
            <a:srgbClr val="F26B43"/>
          </p15:clr>
        </p15:guide>
        <p15:guide id="5" orient="horz" pos="1272" userDrawn="1">
          <p15:clr>
            <a:srgbClr val="F26B43"/>
          </p15:clr>
        </p15:guide>
        <p15:guide id="6" orient="horz" pos="1728" userDrawn="1">
          <p15:clr>
            <a:srgbClr val="F26B43"/>
          </p15:clr>
        </p15:guide>
        <p15:guide id="7" orient="horz" pos="3864" userDrawn="1">
          <p15:clr>
            <a:srgbClr val="F26B43"/>
          </p15:clr>
        </p15:guide>
        <p15:guide id="8" orient="horz" pos="3432" userDrawn="1">
          <p15:clr>
            <a:srgbClr val="F26B43"/>
          </p15:clr>
        </p15:guide>
        <p15:guide id="9" pos="756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4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8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2.jpeg"/><Relationship Id="rId4" Type="http://schemas.openxmlformats.org/officeDocument/2006/relationships/image" Target="../media/image51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7" Type="http://schemas.openxmlformats.org/officeDocument/2006/relationships/image" Target="../media/image61.jpeg"/><Relationship Id="rId2" Type="http://schemas.openxmlformats.org/officeDocument/2006/relationships/hyperlink" Target="https://youtu.be/C9RwK3SIGMo?feature=shared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0.jpeg"/><Relationship Id="rId5" Type="http://schemas.openxmlformats.org/officeDocument/2006/relationships/image" Target="../media/image59.jpeg"/><Relationship Id="rId4" Type="http://schemas.openxmlformats.org/officeDocument/2006/relationships/image" Target="../media/image5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WhatsApp Image 2026-02-27 at 12.06.32.jpeg">
            <a:extLst>
              <a:ext uri="{FF2B5EF4-FFF2-40B4-BE49-F238E27FC236}">
                <a16:creationId xmlns="" xmlns:a16="http://schemas.microsoft.com/office/drawing/2014/main" id="{673C3497-10AE-5715-AF38-1833E08392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004" y="1720970"/>
            <a:ext cx="6380671" cy="4875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itle 1">
            <a:extLst>
              <a:ext uri="{FF2B5EF4-FFF2-40B4-BE49-F238E27FC236}">
                <a16:creationId xmlns="" xmlns:a16="http://schemas.microsoft.com/office/drawing/2014/main" id="{15D66B17-55F8-F59C-DEA2-225994DF7D1B}"/>
              </a:ext>
            </a:extLst>
          </p:cNvPr>
          <p:cNvSpPr txBox="1">
            <a:spLocks/>
          </p:cNvSpPr>
          <p:nvPr/>
        </p:nvSpPr>
        <p:spPr>
          <a:xfrm>
            <a:off x="680049" y="861204"/>
            <a:ext cx="7772400" cy="1066800"/>
          </a:xfrm>
          <a:prstGeom prst="rect">
            <a:avLst/>
          </a:prstGeom>
        </p:spPr>
        <p:txBody>
          <a:bodyPr lIns="91440" tIns="45720" rIns="91440" bIns="45720" anchor="ctr">
            <a:normAutofit/>
          </a:bodyPr>
          <a:lstStyle/>
          <a:p>
            <a:pPr algn="ctr">
              <a:spcAft>
                <a:spcPts val="0"/>
              </a:spcAft>
              <a:defRPr/>
            </a:pPr>
            <a:r>
              <a:rPr lang="sr-Cyrl-RS" sz="2400" dirty="0">
                <a:solidFill>
                  <a:schemeClr val="accent1">
                    <a:lumMod val="76000"/>
                  </a:schemeClr>
                </a:solidFill>
                <a:latin typeface="Times New Roman"/>
                <a:ea typeface="+mj-ea"/>
                <a:cs typeface="Times New Roman"/>
              </a:rPr>
              <a:t>Месечни билтен - фебруар 2026.</a:t>
            </a:r>
            <a:endParaRPr lang="en-US">
              <a:solidFill>
                <a:schemeClr val="accent1">
                  <a:lumMod val="76000"/>
                </a:schemeClr>
              </a:solidFill>
              <a:ea typeface="+mj-ea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="" xmlns:a16="http://schemas.microsoft.com/office/drawing/2014/main" id="{52F3012D-87DE-7BAB-E7BB-48FD2E24C4B5}"/>
              </a:ext>
            </a:extLst>
          </p:cNvPr>
          <p:cNvSpPr txBox="1">
            <a:spLocks/>
          </p:cNvSpPr>
          <p:nvPr/>
        </p:nvSpPr>
        <p:spPr>
          <a:xfrm>
            <a:off x="838199" y="27317"/>
            <a:ext cx="7772400" cy="1066800"/>
          </a:xfrm>
          <a:prstGeom prst="rect">
            <a:avLst/>
          </a:prstGeom>
        </p:spPr>
        <p:txBody>
          <a:bodyPr lIns="91440" tIns="45720" rIns="91440" bIns="45720" anchor="ctr">
            <a:normAutofit/>
          </a:bodyPr>
          <a:lstStyle/>
          <a:p>
            <a:pPr algn="ctr">
              <a:spcAft>
                <a:spcPts val="0"/>
              </a:spcAft>
              <a:defRPr/>
            </a:pPr>
            <a:r>
              <a:rPr lang="sr-Cyrl-RS" sz="3200" dirty="0">
                <a:solidFill>
                  <a:schemeClr val="bg2">
                    <a:lumMod val="10000"/>
                  </a:schemeClr>
                </a:solidFill>
                <a:latin typeface="Times New Roman"/>
                <a:ea typeface="+mj-ea"/>
                <a:cs typeface="Times New Roman"/>
              </a:rPr>
              <a:t>Вртић "Лабуд"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="" xmlns:a16="http://schemas.microsoft.com/office/drawing/2014/main" id="{E9ED4355-03B1-ECC7-99D9-CC31CD24383F}"/>
              </a:ext>
            </a:extLst>
          </p:cNvPr>
          <p:cNvSpPr txBox="1">
            <a:spLocks/>
          </p:cNvSpPr>
          <p:nvPr/>
        </p:nvSpPr>
        <p:spPr>
          <a:xfrm>
            <a:off x="838199" y="127958"/>
            <a:ext cx="7772400" cy="1066800"/>
          </a:xfrm>
          <a:prstGeom prst="rect">
            <a:avLst/>
          </a:prstGeom>
        </p:spPr>
        <p:txBody>
          <a:bodyPr lIns="91440" tIns="45720" rIns="91440" bIns="45720" anchor="ctr">
            <a:normAutofit/>
          </a:bodyPr>
          <a:lstStyle/>
          <a:p>
            <a:pPr algn="ctr">
              <a:spcAft>
                <a:spcPts val="0"/>
              </a:spcAft>
              <a:defRPr/>
            </a:pPr>
            <a:r>
              <a:rPr lang="sr-Cyrl-RS" sz="2400" dirty="0">
                <a:latin typeface="Times New Roman"/>
                <a:ea typeface="+mj-ea"/>
                <a:cs typeface="Times New Roman"/>
              </a:rPr>
              <a:t>Актуелни пројекти током фебруара:</a:t>
            </a:r>
            <a:endParaRPr lang="en-US" sz="2400">
              <a:ea typeface="+mj-ea"/>
            </a:endParaRPr>
          </a:p>
        </p:txBody>
      </p:sp>
      <p:pic>
        <p:nvPicPr>
          <p:cNvPr id="6" name="Picture 5" descr="A bulletin board with pictures and notes&#10;&#10;AI-generated content may be incorrect.">
            <a:extLst>
              <a:ext uri="{FF2B5EF4-FFF2-40B4-BE49-F238E27FC236}">
                <a16:creationId xmlns="" xmlns:a16="http://schemas.microsoft.com/office/drawing/2014/main" id="{3955C504-91A9-0386-9676-5D6AB495AB2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1750" y="1193320"/>
            <a:ext cx="6888045" cy="533400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5" descr="WhatsApp Image 2026-02-27 at 11.45.41 (3).jpeg">
            <a:extLst>
              <a:ext uri="{FF2B5EF4-FFF2-40B4-BE49-F238E27FC236}">
                <a16:creationId xmlns="" xmlns:a16="http://schemas.microsoft.com/office/drawing/2014/main" id="{1AAC95AD-19E8-ED6A-4DBF-F67FAF4E225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7222" y="3426178"/>
            <a:ext cx="1931106" cy="25654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6" descr="WhatsApp Image 2026-02-27 at 11.45.41 (2).jpeg">
            <a:extLst>
              <a:ext uri="{FF2B5EF4-FFF2-40B4-BE49-F238E27FC236}">
                <a16:creationId xmlns="" xmlns:a16="http://schemas.microsoft.com/office/drawing/2014/main" id="{15B95FB6-441A-0CE6-C56D-57CF4064DF4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0467" y="3426178"/>
            <a:ext cx="1931106" cy="25654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7" descr="WhatsApp Image 2026-02-27 at 11.45.41 (1).jpeg">
            <a:extLst>
              <a:ext uri="{FF2B5EF4-FFF2-40B4-BE49-F238E27FC236}">
                <a16:creationId xmlns="" xmlns:a16="http://schemas.microsoft.com/office/drawing/2014/main" id="{FCA5BAA2-A72A-3B49-1283-EAA1A937FC0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378" y="3426178"/>
            <a:ext cx="1931106" cy="25654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Picture 8" descr="WhatsApp Image 2026-02-27 at 11.45.41.jpeg">
            <a:extLst>
              <a:ext uri="{FF2B5EF4-FFF2-40B4-BE49-F238E27FC236}">
                <a16:creationId xmlns="" xmlns:a16="http://schemas.microsoft.com/office/drawing/2014/main" id="{4F6651F1-92B1-0090-CC52-24FF3474B74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8822" y="3426178"/>
            <a:ext cx="1931106" cy="25654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itle 1">
            <a:extLst>
              <a:ext uri="{FF2B5EF4-FFF2-40B4-BE49-F238E27FC236}">
                <a16:creationId xmlns="" xmlns:a16="http://schemas.microsoft.com/office/drawing/2014/main" id="{194238FE-BE6E-14A7-90FD-7BF3208ECEF3}"/>
              </a:ext>
            </a:extLst>
          </p:cNvPr>
          <p:cNvSpPr txBox="1">
            <a:spLocks/>
          </p:cNvSpPr>
          <p:nvPr/>
        </p:nvSpPr>
        <p:spPr>
          <a:xfrm>
            <a:off x="441704" y="1856064"/>
            <a:ext cx="8376249" cy="1066800"/>
          </a:xfrm>
          <a:prstGeom prst="rect">
            <a:avLst/>
          </a:prstGeom>
        </p:spPr>
        <p:txBody>
          <a:bodyPr lIns="91440" tIns="45720" rIns="91440" bIns="45720" anchor="ctr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sr-Cyrl-RS" sz="2000" dirty="0">
                <a:latin typeface="Times New Roman"/>
                <a:ea typeface="+mj-ea"/>
                <a:cs typeface="Times New Roman"/>
              </a:rPr>
              <a:t>Након птица Лакија и Локија, у вртић нам је стигао и нови љубимац – хрчак </a:t>
            </a:r>
            <a:r>
              <a:rPr lang="sr-Cyrl-RS" sz="2000" err="1">
                <a:latin typeface="Times New Roman"/>
                <a:ea typeface="+mj-ea"/>
                <a:cs typeface="Times New Roman"/>
              </a:rPr>
              <a:t>Пуфница</a:t>
            </a:r>
            <a:r>
              <a:rPr lang="sr-Cyrl-RS" sz="2000" dirty="0">
                <a:latin typeface="Times New Roman"/>
                <a:ea typeface="+mj-ea"/>
                <a:cs typeface="Times New Roman"/>
              </a:rPr>
              <a:t>.</a:t>
            </a:r>
            <a:endParaRPr lang="en-US" sz="2000"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5" name="Title 1">
            <a:extLst>
              <a:ext uri="{FF2B5EF4-FFF2-40B4-BE49-F238E27FC236}">
                <a16:creationId xmlns="" xmlns:a16="http://schemas.microsoft.com/office/drawing/2014/main" id="{E253C3B8-8BB8-BA49-2565-D533BE273DB7}"/>
              </a:ext>
            </a:extLst>
          </p:cNvPr>
          <p:cNvSpPr txBox="1">
            <a:spLocks/>
          </p:cNvSpPr>
          <p:nvPr/>
        </p:nvSpPr>
        <p:spPr>
          <a:xfrm>
            <a:off x="838199" y="71514"/>
            <a:ext cx="7772400" cy="1066800"/>
          </a:xfrm>
          <a:prstGeom prst="rect">
            <a:avLst/>
          </a:prstGeom>
        </p:spPr>
        <p:txBody>
          <a:bodyPr lIns="91440" tIns="45720" rIns="91440" bIns="45720" anchor="ctr">
            <a:normAutofit/>
          </a:bodyPr>
          <a:lstStyle/>
          <a:p>
            <a:pPr algn="ctr">
              <a:spcAft>
                <a:spcPts val="0"/>
              </a:spcAft>
              <a:defRPr/>
            </a:pPr>
            <a:r>
              <a:rPr lang="sr-Cyrl-RS" sz="2400" b="1" dirty="0">
                <a:latin typeface="Times New Roman"/>
                <a:ea typeface="+mj-ea"/>
                <a:cs typeface="Times New Roman"/>
              </a:rPr>
              <a:t>Активности у вртићу које издвајамо...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1A04FA5D-4404-E2B7-A768-0E5E65BE12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="" xmlns:a16="http://schemas.microsoft.com/office/drawing/2014/main" id="{3A38CD28-5C39-04A3-D23B-75D431402AD2}"/>
              </a:ext>
            </a:extLst>
          </p:cNvPr>
          <p:cNvSpPr txBox="1">
            <a:spLocks/>
          </p:cNvSpPr>
          <p:nvPr/>
        </p:nvSpPr>
        <p:spPr>
          <a:xfrm>
            <a:off x="838199" y="71514"/>
            <a:ext cx="7772400" cy="1066800"/>
          </a:xfrm>
          <a:prstGeom prst="rect">
            <a:avLst/>
          </a:prstGeom>
        </p:spPr>
        <p:txBody>
          <a:bodyPr lIns="91440" tIns="45720" rIns="91440" bIns="45720" anchor="ctr">
            <a:normAutofit/>
          </a:bodyPr>
          <a:lstStyle/>
          <a:p>
            <a:pPr algn="ctr">
              <a:spcAft>
                <a:spcPts val="0"/>
              </a:spcAft>
              <a:defRPr/>
            </a:pPr>
            <a:r>
              <a:rPr lang="sr-Cyrl-RS" sz="2400" dirty="0">
                <a:latin typeface="Times New Roman"/>
                <a:ea typeface="+mj-ea"/>
                <a:cs typeface="Times New Roman"/>
              </a:rPr>
              <a:t>Посета Фабрици воде у </a:t>
            </a:r>
            <a:r>
              <a:rPr lang="sr-Cyrl-RS" sz="2400" dirty="0" err="1">
                <a:latin typeface="Times New Roman"/>
                <a:ea typeface="+mj-ea"/>
                <a:cs typeface="Times New Roman"/>
              </a:rPr>
              <a:t>Мајдеву</a:t>
            </a:r>
          </a:p>
        </p:txBody>
      </p:sp>
      <p:pic>
        <p:nvPicPr>
          <p:cNvPr id="4" name="Picture 3" descr="A person standing in a hallway with a group of kids in yellow vests&#10;&#10;AI-generated content may be incorrect.">
            <a:extLst>
              <a:ext uri="{FF2B5EF4-FFF2-40B4-BE49-F238E27FC236}">
                <a16:creationId xmlns="" xmlns:a16="http://schemas.microsoft.com/office/drawing/2014/main" id="{EC7F41DC-1713-594A-5BB9-7898342ED675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781779" y="4318003"/>
            <a:ext cx="2695223" cy="2074335"/>
          </a:xfrm>
          <a:prstGeom prst="rect">
            <a:avLst/>
          </a:prstGeom>
        </p:spPr>
      </p:pic>
      <p:pic>
        <p:nvPicPr>
          <p:cNvPr id="6" name="Picture 5" descr="A group of children in yellow vests outside a building&#10;&#10;AI-generated content may be incorrect.">
            <a:extLst>
              <a:ext uri="{FF2B5EF4-FFF2-40B4-BE49-F238E27FC236}">
                <a16:creationId xmlns="" xmlns:a16="http://schemas.microsoft.com/office/drawing/2014/main" id="{B821DCC3-FC2F-AA4D-9A93-AE445734489D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57224" y="1389945"/>
            <a:ext cx="3862943" cy="2328334"/>
          </a:xfrm>
          <a:prstGeom prst="rect">
            <a:avLst/>
          </a:prstGeom>
        </p:spPr>
      </p:pic>
      <p:pic>
        <p:nvPicPr>
          <p:cNvPr id="7" name="Picture 6" descr="A group of people in yellow vests&#10;&#10;AI-generated content may be incorrect.">
            <a:extLst>
              <a:ext uri="{FF2B5EF4-FFF2-40B4-BE49-F238E27FC236}">
                <a16:creationId xmlns="" xmlns:a16="http://schemas.microsoft.com/office/drawing/2014/main" id="{73CF936F-0D0E-D824-5F58-97E705CF37B2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618112" y="4557891"/>
            <a:ext cx="2356559" cy="1834446"/>
          </a:xfrm>
          <a:prstGeom prst="rect">
            <a:avLst/>
          </a:prstGeom>
        </p:spPr>
      </p:pic>
      <p:pic>
        <p:nvPicPr>
          <p:cNvPr id="8" name="Picture 7" descr="A group of people in a room with a computer and a person standing in front of them&#10;&#10;AI-generated content may be incorrect.">
            <a:extLst>
              <a:ext uri="{FF2B5EF4-FFF2-40B4-BE49-F238E27FC236}">
                <a16:creationId xmlns="" xmlns:a16="http://schemas.microsoft.com/office/drawing/2014/main" id="{5919EEE9-30F6-35D2-1557-570147E939BB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002390" y="1389945"/>
            <a:ext cx="3498700" cy="2342445"/>
          </a:xfrm>
          <a:prstGeom prst="rect">
            <a:avLst/>
          </a:prstGeom>
        </p:spPr>
      </p:pic>
      <p:pic>
        <p:nvPicPr>
          <p:cNvPr id="9" name="Picture 8" descr="A group of children in yellow vests standing in a room with water&#10;&#10;AI-generated content may be incorrect.">
            <a:extLst>
              <a:ext uri="{FF2B5EF4-FFF2-40B4-BE49-F238E27FC236}">
                <a16:creationId xmlns="" xmlns:a16="http://schemas.microsoft.com/office/drawing/2014/main" id="{14292EED-BBA6-98A8-A5E4-BE4BF1A1D110}"/>
              </a:ext>
            </a:extLst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07999" y="4049889"/>
            <a:ext cx="3005668" cy="2342445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6788550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F5DAD02A-03ED-E696-E09B-DEE8937EB6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="" xmlns:a16="http://schemas.microsoft.com/office/drawing/2014/main" id="{66F40A0E-8ADE-0BE6-763E-B799B30F9179}"/>
              </a:ext>
            </a:extLst>
          </p:cNvPr>
          <p:cNvSpPr txBox="1">
            <a:spLocks/>
          </p:cNvSpPr>
          <p:nvPr/>
        </p:nvSpPr>
        <p:spPr>
          <a:xfrm>
            <a:off x="838199" y="71514"/>
            <a:ext cx="7772400" cy="1066800"/>
          </a:xfrm>
          <a:prstGeom prst="rect">
            <a:avLst/>
          </a:prstGeom>
        </p:spPr>
        <p:txBody>
          <a:bodyPr lIns="91440" tIns="45720" rIns="91440" bIns="45720" anchor="ctr">
            <a:normAutofit/>
          </a:bodyPr>
          <a:lstStyle/>
          <a:p>
            <a:pPr algn="ctr">
              <a:spcAft>
                <a:spcPts val="0"/>
              </a:spcAft>
              <a:defRPr/>
            </a:pPr>
            <a:r>
              <a:rPr lang="sr-Cyrl-RS" sz="2400" dirty="0">
                <a:latin typeface="Times New Roman"/>
                <a:ea typeface="+mj-ea"/>
                <a:cs typeface="Times New Roman"/>
              </a:rPr>
              <a:t>Посета Фабрици воде у </a:t>
            </a:r>
            <a:r>
              <a:rPr lang="sr-Cyrl-RS" sz="2400" dirty="0" err="1">
                <a:latin typeface="Times New Roman"/>
                <a:ea typeface="+mj-ea"/>
                <a:cs typeface="Times New Roman"/>
              </a:rPr>
              <a:t>Мајдеву</a:t>
            </a:r>
          </a:p>
        </p:txBody>
      </p:sp>
      <p:pic>
        <p:nvPicPr>
          <p:cNvPr id="2" name="Picture 1" descr="A person speaking to a group of children&#10;&#10;AI-generated content may be incorrect.">
            <a:extLst>
              <a:ext uri="{FF2B5EF4-FFF2-40B4-BE49-F238E27FC236}">
                <a16:creationId xmlns="" xmlns:a16="http://schemas.microsoft.com/office/drawing/2014/main" id="{4772B9F1-E00C-357C-5F5C-C80D4A3F2F7F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929190" y="928670"/>
            <a:ext cx="3143272" cy="3005666"/>
          </a:xfrm>
          <a:prstGeom prst="rect">
            <a:avLst/>
          </a:prstGeom>
        </p:spPr>
      </p:pic>
      <p:pic>
        <p:nvPicPr>
          <p:cNvPr id="5" name="Picture 4" descr="A concrete canal with a metal railing&#10;&#10;AI-generated content may be incorrect.">
            <a:extLst>
              <a:ext uri="{FF2B5EF4-FFF2-40B4-BE49-F238E27FC236}">
                <a16:creationId xmlns="" xmlns:a16="http://schemas.microsoft.com/office/drawing/2014/main" id="{573E542D-ACE9-6F80-A30C-8BB233ED7253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0923" y="4042834"/>
            <a:ext cx="1813278" cy="2427112"/>
          </a:xfrm>
          <a:prstGeom prst="rect">
            <a:avLst/>
          </a:prstGeom>
        </p:spPr>
      </p:pic>
      <p:pic>
        <p:nvPicPr>
          <p:cNvPr id="10" name="Picture 9" descr="A person standing in a kitchen&#10;&#10;AI-generated content may be incorrect.">
            <a:extLst>
              <a:ext uri="{FF2B5EF4-FFF2-40B4-BE49-F238E27FC236}">
                <a16:creationId xmlns="" xmlns:a16="http://schemas.microsoft.com/office/drawing/2014/main" id="{C459213A-3351-4FD0-4D78-60A0EB7BCC34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943646" y="945444"/>
            <a:ext cx="3626556" cy="2808111"/>
          </a:xfrm>
          <a:prstGeom prst="rect">
            <a:avLst/>
          </a:prstGeom>
        </p:spPr>
      </p:pic>
      <p:pic>
        <p:nvPicPr>
          <p:cNvPr id="11" name="Picture 10" descr="A large screen with buttons and switches&#10;&#10;AI-generated content may be incorrect.">
            <a:extLst>
              <a:ext uri="{FF2B5EF4-FFF2-40B4-BE49-F238E27FC236}">
                <a16:creationId xmlns="" xmlns:a16="http://schemas.microsoft.com/office/drawing/2014/main" id="{33D21AE1-B996-2E81-44F9-A50C52BBB9BC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559368" y="4042832"/>
            <a:ext cx="2010833" cy="2695223"/>
          </a:xfrm>
          <a:prstGeom prst="rect">
            <a:avLst/>
          </a:prstGeom>
        </p:spPr>
      </p:pic>
      <p:pic>
        <p:nvPicPr>
          <p:cNvPr id="12" name="Picture 11" descr="A group of children in yellow vests standing in a room with water&#10;&#10;AI-generated content may be incorrect.">
            <a:extLst>
              <a:ext uri="{FF2B5EF4-FFF2-40B4-BE49-F238E27FC236}">
                <a16:creationId xmlns="" xmlns:a16="http://schemas.microsoft.com/office/drawing/2014/main" id="{40016C7F-3508-9E88-2A42-23BF3BCA2C42}"/>
              </a:ext>
            </a:extLst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725423" y="4035778"/>
            <a:ext cx="3584222" cy="2667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1328268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10" descr="WhatsApp Image 2026-02-27 at 12.04.25 (2).jpeg">
            <a:extLst>
              <a:ext uri="{FF2B5EF4-FFF2-40B4-BE49-F238E27FC236}">
                <a16:creationId xmlns="" xmlns:a16="http://schemas.microsoft.com/office/drawing/2014/main" id="{4657BD5E-D29D-13CC-5B93-BFD3B5A6174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1110" y="2181046"/>
            <a:ext cx="1635995" cy="35602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Picture 11" descr="WhatsApp Image 2026-02-27 at 12.04.25 (1).jpeg">
            <a:extLst>
              <a:ext uri="{FF2B5EF4-FFF2-40B4-BE49-F238E27FC236}">
                <a16:creationId xmlns="" xmlns:a16="http://schemas.microsoft.com/office/drawing/2014/main" id="{1EB1BACC-F8B5-A936-C6E0-7DAAE1DA7B8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9249" y="2185359"/>
            <a:ext cx="1693504" cy="3732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5" name="Picture 12" descr="WhatsApp Image 2026-02-27 at 12.04.25.jpeg">
            <a:extLst>
              <a:ext uri="{FF2B5EF4-FFF2-40B4-BE49-F238E27FC236}">
                <a16:creationId xmlns="" xmlns:a16="http://schemas.microsoft.com/office/drawing/2014/main" id="{6ECA311F-8038-F801-8FE4-FC76D2ABA15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687" y="2899913"/>
            <a:ext cx="1635995" cy="36177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Picture 13" descr="WhatsApp Image 2026-02-27 at 12.04.24 (2).jpeg">
            <a:extLst>
              <a:ext uri="{FF2B5EF4-FFF2-40B4-BE49-F238E27FC236}">
                <a16:creationId xmlns="" xmlns:a16="http://schemas.microsoft.com/office/drawing/2014/main" id="{ED5CFF0F-B5A3-7E9A-234F-70B03691FA0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0448" y="2957422"/>
            <a:ext cx="1693504" cy="35602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7" name="Picture 14" descr="WhatsApp Image 2026-02-27 at 12.04.24 (1).jpeg">
            <a:extLst>
              <a:ext uri="{FF2B5EF4-FFF2-40B4-BE49-F238E27FC236}">
                <a16:creationId xmlns="" xmlns:a16="http://schemas.microsoft.com/office/drawing/2014/main" id="{52EEBE2C-7C91-F8D8-6BFA-264E78EA99F1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4981" y="2899913"/>
            <a:ext cx="1635995" cy="36177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itle 1">
            <a:extLst>
              <a:ext uri="{FF2B5EF4-FFF2-40B4-BE49-F238E27FC236}">
                <a16:creationId xmlns="" xmlns:a16="http://schemas.microsoft.com/office/drawing/2014/main" id="{4776DFB3-F1A5-BDA9-037F-3E102F3B383D}"/>
              </a:ext>
            </a:extLst>
          </p:cNvPr>
          <p:cNvSpPr txBox="1">
            <a:spLocks/>
          </p:cNvSpPr>
          <p:nvPr/>
        </p:nvSpPr>
        <p:spPr>
          <a:xfrm>
            <a:off x="838199" y="314864"/>
            <a:ext cx="7772400" cy="1066800"/>
          </a:xfrm>
          <a:prstGeom prst="rect">
            <a:avLst/>
          </a:prstGeom>
        </p:spPr>
        <p:txBody>
          <a:bodyPr lIns="91440" tIns="45720" rIns="91440" bIns="45720" anchor="ctr">
            <a:normAutofit/>
          </a:bodyPr>
          <a:lstStyle/>
          <a:p>
            <a:pPr algn="ctr">
              <a:spcAft>
                <a:spcPts val="0"/>
              </a:spcAft>
              <a:defRPr/>
            </a:pPr>
            <a:r>
              <a:rPr lang="sr-Cyrl-RS" sz="2400" dirty="0">
                <a:latin typeface="Times New Roman"/>
                <a:ea typeface="+mj-ea"/>
                <a:cs typeface="Times New Roman"/>
              </a:rPr>
              <a:t>"Зимска Олимпијада" у старијој групи.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9" descr="WhatsApp Image 2026-02-27 at 11.58.27 (3).jpeg">
            <a:extLst>
              <a:ext uri="{FF2B5EF4-FFF2-40B4-BE49-F238E27FC236}">
                <a16:creationId xmlns="" xmlns:a16="http://schemas.microsoft.com/office/drawing/2014/main" id="{62072A25-5034-4E58-0359-2D622C3219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889" y="1785926"/>
            <a:ext cx="5703713" cy="457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9" name="Picture 16" descr="WhatsApp Image 2026-02-27 at 11.58.27 (2).jpeg">
            <a:extLst>
              <a:ext uri="{FF2B5EF4-FFF2-40B4-BE49-F238E27FC236}">
                <a16:creationId xmlns="" xmlns:a16="http://schemas.microsoft.com/office/drawing/2014/main" id="{8A28F884-E6EC-9F88-DF6E-763B3A8CEC4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1786" y="1700393"/>
            <a:ext cx="2987197" cy="3964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itle 1">
            <a:extLst>
              <a:ext uri="{FF2B5EF4-FFF2-40B4-BE49-F238E27FC236}">
                <a16:creationId xmlns="" xmlns:a16="http://schemas.microsoft.com/office/drawing/2014/main" id="{09F1FC50-A7E3-B1AB-EA46-4C01FB933C05}"/>
              </a:ext>
            </a:extLst>
          </p:cNvPr>
          <p:cNvSpPr txBox="1">
            <a:spLocks/>
          </p:cNvSpPr>
          <p:nvPr/>
        </p:nvSpPr>
        <p:spPr>
          <a:xfrm>
            <a:off x="838199" y="329241"/>
            <a:ext cx="7772400" cy="1066800"/>
          </a:xfrm>
          <a:prstGeom prst="rect">
            <a:avLst/>
          </a:prstGeom>
        </p:spPr>
        <p:txBody>
          <a:bodyPr lIns="91440" tIns="45720" rIns="91440" bIns="45720" anchor="ctr">
            <a:normAutofit/>
          </a:bodyPr>
          <a:lstStyle/>
          <a:p>
            <a:pPr algn="ctr">
              <a:spcAft>
                <a:spcPts val="0"/>
              </a:spcAft>
              <a:defRPr/>
            </a:pPr>
            <a:r>
              <a:rPr lang="sr-Cyrl-RS" sz="2400" dirty="0">
                <a:latin typeface="Times New Roman"/>
                <a:ea typeface="+mj-ea"/>
                <a:cs typeface="Times New Roman"/>
              </a:rPr>
              <a:t>Посета позоришту, у склопу пројекта - "Чаробњак из </a:t>
            </a:r>
            <a:r>
              <a:rPr lang="sr-Cyrl-RS" sz="2400" dirty="0" err="1">
                <a:latin typeface="Times New Roman"/>
                <a:ea typeface="+mj-ea"/>
                <a:cs typeface="Times New Roman"/>
              </a:rPr>
              <a:t>Оза</a:t>
            </a:r>
            <a:r>
              <a:rPr lang="sr-Cyrl-RS" sz="2400" dirty="0">
                <a:latin typeface="Times New Roman"/>
                <a:ea typeface="+mj-ea"/>
                <a:cs typeface="Times New Roman"/>
              </a:rPr>
              <a:t>"</a:t>
            </a:r>
            <a:endParaRPr lang="en-US" dirty="0" err="1">
              <a:ea typeface="+mj-ea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6" descr="WhatsApp Image 2026-02-27 at 11.58.28 (1).jpeg">
            <a:extLst>
              <a:ext uri="{FF2B5EF4-FFF2-40B4-BE49-F238E27FC236}">
                <a16:creationId xmlns="" xmlns:a16="http://schemas.microsoft.com/office/drawing/2014/main" id="{3FE54366-C794-8D73-1E23-931F474E14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3425591"/>
            <a:ext cx="2281686" cy="29751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1" name="Picture 7" descr="WhatsApp Image 2026-02-27 at 11.58.28.jpeg">
            <a:extLst>
              <a:ext uri="{FF2B5EF4-FFF2-40B4-BE49-F238E27FC236}">
                <a16:creationId xmlns="" xmlns:a16="http://schemas.microsoft.com/office/drawing/2014/main" id="{78FB33BD-E206-3EF8-D67B-0C8AD364BB0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842" y="204158"/>
            <a:ext cx="3745354" cy="28367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2" name="Picture 8" descr="WhatsApp Image 2026-02-27 at 11.58.27 (5).jpeg">
            <a:extLst>
              <a:ext uri="{FF2B5EF4-FFF2-40B4-BE49-F238E27FC236}">
                <a16:creationId xmlns="" xmlns:a16="http://schemas.microsoft.com/office/drawing/2014/main" id="{257164F1-E61A-4B0A-B964-C5BCA8A10BC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8325" y="208206"/>
            <a:ext cx="2286000" cy="304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3" name="Picture 10" descr="WhatsApp Image 2026-02-27 at 11.58.27 (1).jpeg">
            <a:extLst>
              <a:ext uri="{FF2B5EF4-FFF2-40B4-BE49-F238E27FC236}">
                <a16:creationId xmlns="" xmlns:a16="http://schemas.microsoft.com/office/drawing/2014/main" id="{ACFEBF29-3D05-3078-7ED1-79BB26D6EAD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1402" y="3400459"/>
            <a:ext cx="2287437" cy="30027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4" name="Picture 11" descr="WhatsApp Image 2026-02-27 at 11.58.27.jpeg">
            <a:extLst>
              <a:ext uri="{FF2B5EF4-FFF2-40B4-BE49-F238E27FC236}">
                <a16:creationId xmlns="" xmlns:a16="http://schemas.microsoft.com/office/drawing/2014/main" id="{F26F3C0E-E436-F0F2-969D-D133A24D91C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8240" y="3396145"/>
            <a:ext cx="2286000" cy="30048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E971F364-F756-2526-4714-85BB5B5C55A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9" descr="WhatsApp Image 2026-02-27 at 11.55.44 (1).jpeg">
            <a:extLst>
              <a:ext uri="{FF2B5EF4-FFF2-40B4-BE49-F238E27FC236}">
                <a16:creationId xmlns="" xmlns:a16="http://schemas.microsoft.com/office/drawing/2014/main" id="{4A9E682B-371E-8ACE-D170-5F4C3279C3B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404" y="1490932"/>
            <a:ext cx="3472971" cy="46136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8" name="Picture 16" descr="WhatsApp Image 2026-02-27 at 11.55.43.jpeg">
            <a:extLst>
              <a:ext uri="{FF2B5EF4-FFF2-40B4-BE49-F238E27FC236}">
                <a16:creationId xmlns="" xmlns:a16="http://schemas.microsoft.com/office/drawing/2014/main" id="{355B36BA-6C9B-BEBB-9620-4E3017EF284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0484" y="4375030"/>
            <a:ext cx="3153434" cy="23075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itle 1">
            <a:extLst>
              <a:ext uri="{FF2B5EF4-FFF2-40B4-BE49-F238E27FC236}">
                <a16:creationId xmlns="" xmlns:a16="http://schemas.microsoft.com/office/drawing/2014/main" id="{2794B49C-9569-1796-5B0D-E490FC695FA3}"/>
              </a:ext>
            </a:extLst>
          </p:cNvPr>
          <p:cNvSpPr txBox="1">
            <a:spLocks/>
          </p:cNvSpPr>
          <p:nvPr/>
        </p:nvSpPr>
        <p:spPr>
          <a:xfrm>
            <a:off x="838199" y="131685"/>
            <a:ext cx="7772400" cy="1066800"/>
          </a:xfrm>
          <a:prstGeom prst="rect">
            <a:avLst/>
          </a:prstGeom>
        </p:spPr>
        <p:txBody>
          <a:bodyPr lIns="91440" tIns="45720" rIns="91440" bIns="45720" anchor="ctr">
            <a:normAutofit/>
          </a:bodyPr>
          <a:lstStyle/>
          <a:p>
            <a:pPr algn="ctr">
              <a:spcAft>
                <a:spcPts val="0"/>
              </a:spcAft>
              <a:defRPr/>
            </a:pPr>
            <a:r>
              <a:rPr lang="sr-Cyrl-RS" sz="2400" dirty="0">
                <a:latin typeface="Times New Roman"/>
                <a:ea typeface="+mj-ea"/>
                <a:cs typeface="Times New Roman"/>
              </a:rPr>
              <a:t>Донаторска плесна приредба – “Лабудови кораци”</a:t>
            </a:r>
            <a:endParaRPr lang="en-US" sz="2400">
              <a:ea typeface="+mj-ea"/>
            </a:endParaRPr>
          </a:p>
        </p:txBody>
      </p:sp>
      <p:pic>
        <p:nvPicPr>
          <p:cNvPr id="2" name="Picture 1" descr="A blue ticket on a wood surface&#10;&#10;AI-generated content may be incorrect.">
            <a:extLst>
              <a:ext uri="{FF2B5EF4-FFF2-40B4-BE49-F238E27FC236}">
                <a16:creationId xmlns="" xmlns:a16="http://schemas.microsoft.com/office/drawing/2014/main" id="{01818FAD-8320-BF0C-F650-57E22765AF32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6200000">
            <a:off x="5422060" y="1107057"/>
            <a:ext cx="2771237" cy="3536831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44889177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13" descr="WhatsApp Image 2026-02-27 at 11.55.43 (3).jpeg">
            <a:extLst>
              <a:ext uri="{FF2B5EF4-FFF2-40B4-BE49-F238E27FC236}">
                <a16:creationId xmlns="" xmlns:a16="http://schemas.microsoft.com/office/drawing/2014/main" id="{F04D0D7F-2C09-1C11-1632-9B0F826421F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2423" y="1390290"/>
            <a:ext cx="3242364" cy="23478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6" name="Picture 14" descr="WhatsApp Image 2026-02-27 at 11.55.43 (2).jpeg">
            <a:extLst>
              <a:ext uri="{FF2B5EF4-FFF2-40B4-BE49-F238E27FC236}">
                <a16:creationId xmlns="" xmlns:a16="http://schemas.microsoft.com/office/drawing/2014/main" id="{5FBF1FDC-D2C3-BE33-A4A4-02886B1C926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4937" y="3834442"/>
            <a:ext cx="2123177" cy="28309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7" name="Picture 15" descr="WhatsApp Image 2026-02-27 at 11.55.43 (1).jpeg">
            <a:extLst>
              <a:ext uri="{FF2B5EF4-FFF2-40B4-BE49-F238E27FC236}">
                <a16:creationId xmlns="" xmlns:a16="http://schemas.microsoft.com/office/drawing/2014/main" id="{4CE4D4DB-A010-F0D1-58E7-422E91C6634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332" y="1391728"/>
            <a:ext cx="3589667" cy="48868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itle 1">
            <a:extLst>
              <a:ext uri="{FF2B5EF4-FFF2-40B4-BE49-F238E27FC236}">
                <a16:creationId xmlns="" xmlns:a16="http://schemas.microsoft.com/office/drawing/2014/main" id="{F7B61846-AB9A-5F88-A9CD-AEFBA0B866FE}"/>
              </a:ext>
            </a:extLst>
          </p:cNvPr>
          <p:cNvSpPr txBox="1">
            <a:spLocks/>
          </p:cNvSpPr>
          <p:nvPr/>
        </p:nvSpPr>
        <p:spPr>
          <a:xfrm>
            <a:off x="838199" y="72312"/>
            <a:ext cx="7772400" cy="1066800"/>
          </a:xfrm>
          <a:prstGeom prst="rect">
            <a:avLst/>
          </a:prstGeom>
        </p:spPr>
        <p:txBody>
          <a:bodyPr lIns="91440" tIns="45720" rIns="91440" bIns="45720" anchor="ctr">
            <a:normAutofit/>
          </a:bodyPr>
          <a:lstStyle/>
          <a:p>
            <a:pPr algn="ctr">
              <a:spcAft>
                <a:spcPts val="0"/>
              </a:spcAft>
              <a:defRPr/>
            </a:pPr>
            <a:r>
              <a:rPr lang="sr-Cyrl-RS" sz="2400" dirty="0">
                <a:latin typeface="Times New Roman"/>
                <a:ea typeface="+mj-ea"/>
                <a:cs typeface="Times New Roman"/>
              </a:rPr>
              <a:t>Донаторска плесна приредба – “Лабудови кораци”</a:t>
            </a:r>
            <a:endParaRPr lang="en-US" sz="2400">
              <a:ea typeface="+mj-ea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7E7C61B2-6C9D-64B4-CC8C-E17B4AE1F5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Picture 9" descr="WhatsApp Image 2026-02-27 at 12.37.43 (3).jpeg">
            <a:extLst>
              <a:ext uri="{FF2B5EF4-FFF2-40B4-BE49-F238E27FC236}">
                <a16:creationId xmlns="" xmlns:a16="http://schemas.microsoft.com/office/drawing/2014/main" id="{37C010BF-418B-8645-979D-2D2F4A750A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2449" y="1433423"/>
            <a:ext cx="3289539" cy="43908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0" name="Picture 12" descr="WhatsApp Image 2026-02-27 at 12.37.42 (2).jpeg">
            <a:extLst>
              <a:ext uri="{FF2B5EF4-FFF2-40B4-BE49-F238E27FC236}">
                <a16:creationId xmlns="" xmlns:a16="http://schemas.microsoft.com/office/drawing/2014/main" id="{F1F779FA-ECD0-4730-8D57-F30E8AA5EC6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3935" y="1439175"/>
            <a:ext cx="3289540" cy="43764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itle 1">
            <a:extLst>
              <a:ext uri="{FF2B5EF4-FFF2-40B4-BE49-F238E27FC236}">
                <a16:creationId xmlns="" xmlns:a16="http://schemas.microsoft.com/office/drawing/2014/main" id="{859AF36B-F8A9-4EF0-F317-0E2BA36FB910}"/>
              </a:ext>
            </a:extLst>
          </p:cNvPr>
          <p:cNvSpPr txBox="1">
            <a:spLocks/>
          </p:cNvSpPr>
          <p:nvPr/>
        </p:nvSpPr>
        <p:spPr>
          <a:xfrm>
            <a:off x="838199" y="214222"/>
            <a:ext cx="7772400" cy="1066800"/>
          </a:xfrm>
          <a:prstGeom prst="rect">
            <a:avLst/>
          </a:prstGeom>
        </p:spPr>
        <p:txBody>
          <a:bodyPr lIns="91440" tIns="45720" rIns="91440" bIns="45720" anchor="ctr">
            <a:normAutofit/>
          </a:bodyPr>
          <a:lstStyle/>
          <a:p>
            <a:pPr algn="ctr">
              <a:spcAft>
                <a:spcPts val="0"/>
              </a:spcAft>
              <a:defRPr/>
            </a:pPr>
            <a:r>
              <a:rPr lang="sr-Cyrl-RS" sz="2400" dirty="0">
                <a:latin typeface="Times New Roman"/>
                <a:ea typeface="+mj-ea"/>
                <a:cs typeface="Times New Roman"/>
              </a:rPr>
              <a:t>Експеримент у старијој групи - "Пут од прљаве до чисте воде"</a:t>
            </a:r>
            <a:endParaRPr lang="en-US" dirty="0">
              <a:ea typeface="+mj-ea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31177447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8" descr="WhatsApp Image 2026-02-27 at 12.37.43 (4).jpeg">
            <a:extLst>
              <a:ext uri="{FF2B5EF4-FFF2-40B4-BE49-F238E27FC236}">
                <a16:creationId xmlns="" xmlns:a16="http://schemas.microsoft.com/office/drawing/2014/main" id="{6410E9CF-193E-1763-EF67-298610ECBD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8713" y="1712344"/>
            <a:ext cx="3404558" cy="4548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8" name="Picture 10" descr="WhatsApp Image 2026-02-27 at 12.37.43 (1).jpeg">
            <a:extLst>
              <a:ext uri="{FF2B5EF4-FFF2-40B4-BE49-F238E27FC236}">
                <a16:creationId xmlns="" xmlns:a16="http://schemas.microsoft.com/office/drawing/2014/main" id="{2D9D3B10-CB71-BDB6-44C7-1EF1C77FFD0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3887" y="1712344"/>
            <a:ext cx="3404558" cy="4548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itle 1">
            <a:extLst>
              <a:ext uri="{FF2B5EF4-FFF2-40B4-BE49-F238E27FC236}">
                <a16:creationId xmlns="" xmlns:a16="http://schemas.microsoft.com/office/drawing/2014/main" id="{162B2B7B-EA3A-15C1-607D-EDD84FE97410}"/>
              </a:ext>
            </a:extLst>
          </p:cNvPr>
          <p:cNvSpPr txBox="1">
            <a:spLocks/>
          </p:cNvSpPr>
          <p:nvPr/>
        </p:nvSpPr>
        <p:spPr>
          <a:xfrm>
            <a:off x="838199" y="214222"/>
            <a:ext cx="7772400" cy="1066800"/>
          </a:xfrm>
          <a:prstGeom prst="rect">
            <a:avLst/>
          </a:prstGeom>
        </p:spPr>
        <p:txBody>
          <a:bodyPr lIns="91440" tIns="45720" rIns="91440" bIns="45720" anchor="ctr">
            <a:normAutofit/>
          </a:bodyPr>
          <a:lstStyle/>
          <a:p>
            <a:pPr algn="ctr">
              <a:spcAft>
                <a:spcPts val="0"/>
              </a:spcAft>
              <a:defRPr/>
            </a:pPr>
            <a:r>
              <a:rPr lang="sr-Cyrl-RS" sz="2400" dirty="0">
                <a:latin typeface="Times New Roman"/>
                <a:ea typeface="+mj-ea"/>
                <a:cs typeface="Times New Roman"/>
              </a:rPr>
              <a:t>Експеримент у старијој групи - "Пут од прљаве до чисте воде"</a:t>
            </a:r>
            <a:endParaRPr lang="en-US" dirty="0">
              <a:ea typeface="+mj-ea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16" descr="WhatsApp Image 2026-02-27 at 11.45.42 (1).jpeg">
            <a:extLst>
              <a:ext uri="{FF2B5EF4-FFF2-40B4-BE49-F238E27FC236}">
                <a16:creationId xmlns="" xmlns:a16="http://schemas.microsoft.com/office/drawing/2014/main" id="{02C35616-A6FD-A81C-0072-62388C0CAA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8981" y="1524000"/>
            <a:ext cx="3395124" cy="45763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0" name="Picture 17" descr="WhatsApp Image 2026-02-27 at 11.45.42.jpeg">
            <a:extLst>
              <a:ext uri="{FF2B5EF4-FFF2-40B4-BE49-F238E27FC236}">
                <a16:creationId xmlns="" xmlns:a16="http://schemas.microsoft.com/office/drawing/2014/main" id="{C2AA372E-2A40-2080-DD03-DF9BE1BBA62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1523999"/>
            <a:ext cx="3382963" cy="45739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itle 1">
            <a:extLst>
              <a:ext uri="{FF2B5EF4-FFF2-40B4-BE49-F238E27FC236}">
                <a16:creationId xmlns="" xmlns:a16="http://schemas.microsoft.com/office/drawing/2014/main" id="{B637E75F-02F7-4949-3E23-B9CCC5A9ADC4}"/>
              </a:ext>
            </a:extLst>
          </p:cNvPr>
          <p:cNvSpPr txBox="1">
            <a:spLocks/>
          </p:cNvSpPr>
          <p:nvPr/>
        </p:nvSpPr>
        <p:spPr>
          <a:xfrm>
            <a:off x="838199" y="129289"/>
            <a:ext cx="7772400" cy="1066800"/>
          </a:xfrm>
          <a:prstGeom prst="rect">
            <a:avLst/>
          </a:prstGeom>
        </p:spPr>
        <p:txBody>
          <a:bodyPr lIns="91440" tIns="45720" rIns="91440" bIns="45720" anchor="ctr">
            <a:normAutofit/>
          </a:bodyPr>
          <a:lstStyle/>
          <a:p>
            <a:pPr algn="ctr">
              <a:spcAft>
                <a:spcPts val="0"/>
              </a:spcAft>
              <a:defRPr/>
            </a:pPr>
            <a:r>
              <a:rPr lang="sr-Cyrl-RS" sz="2400" dirty="0">
                <a:latin typeface="Times New Roman"/>
                <a:ea typeface="+mj-ea"/>
                <a:cs typeface="Times New Roman"/>
              </a:rPr>
              <a:t>Заједничко уређивање простора испред радних соба.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Picture 5" descr="WhatsApp Image 2026-02-27 at 11.45.38.jpeg">
            <a:extLst>
              <a:ext uri="{FF2B5EF4-FFF2-40B4-BE49-F238E27FC236}">
                <a16:creationId xmlns="" xmlns:a16="http://schemas.microsoft.com/office/drawing/2014/main" id="{E12A5409-A052-BF02-B2DD-E72D2C4F0E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835" y="2050211"/>
            <a:ext cx="4876800" cy="36468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4" name="Picture 6" descr="WhatsApp Image 2026-02-27 at 11.45.37.jpeg">
            <a:extLst>
              <a:ext uri="{FF2B5EF4-FFF2-40B4-BE49-F238E27FC236}">
                <a16:creationId xmlns="" xmlns:a16="http://schemas.microsoft.com/office/drawing/2014/main" id="{759BCCDB-1488-3AEF-B72E-9CE6F16AE03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4680" y="3870385"/>
            <a:ext cx="2949277" cy="21580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5" name="Picture 7" descr="WhatsApp Image 2026-02-27 at 11.45.36.jpeg">
            <a:extLst>
              <a:ext uri="{FF2B5EF4-FFF2-40B4-BE49-F238E27FC236}">
                <a16:creationId xmlns="" xmlns:a16="http://schemas.microsoft.com/office/drawing/2014/main" id="{D42C4E9F-CD60-5436-C182-3C5AF47F00E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1804" y="1125747"/>
            <a:ext cx="2950234" cy="22953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itle 1">
            <a:extLst>
              <a:ext uri="{FF2B5EF4-FFF2-40B4-BE49-F238E27FC236}">
                <a16:creationId xmlns="" xmlns:a16="http://schemas.microsoft.com/office/drawing/2014/main" id="{AE280719-EF2F-ED5A-E9C1-0789A8921106}"/>
              </a:ext>
            </a:extLst>
          </p:cNvPr>
          <p:cNvSpPr txBox="1">
            <a:spLocks/>
          </p:cNvSpPr>
          <p:nvPr/>
        </p:nvSpPr>
        <p:spPr>
          <a:xfrm>
            <a:off x="838199" y="55006"/>
            <a:ext cx="7772400" cy="1066800"/>
          </a:xfrm>
          <a:prstGeom prst="rect">
            <a:avLst/>
          </a:prstGeom>
        </p:spPr>
        <p:txBody>
          <a:bodyPr lIns="91440" tIns="45720" rIns="91440" bIns="45720" anchor="ctr">
            <a:normAutofit/>
          </a:bodyPr>
          <a:lstStyle/>
          <a:p>
            <a:pPr algn="ctr">
              <a:spcAft>
                <a:spcPts val="0"/>
              </a:spcAft>
              <a:defRPr/>
            </a:pPr>
            <a:r>
              <a:rPr lang="sr-Cyrl-RS" sz="2400" dirty="0">
                <a:latin typeface="Times New Roman"/>
                <a:ea typeface="+mj-ea"/>
                <a:cs typeface="Times New Roman"/>
              </a:rPr>
              <a:t>Промене у заједничким </a:t>
            </a:r>
            <a:r>
              <a:rPr lang="sr-Cyrl-RS" sz="2400" dirty="0" smtClean="0">
                <a:latin typeface="Times New Roman"/>
                <a:ea typeface="+mj-ea"/>
                <a:cs typeface="Times New Roman"/>
              </a:rPr>
              <a:t>просторима </a:t>
            </a:r>
            <a:r>
              <a:rPr lang="sr-Cyrl-RS" sz="2400" dirty="0">
                <a:latin typeface="Times New Roman"/>
                <a:ea typeface="+mj-ea"/>
                <a:cs typeface="Times New Roman"/>
              </a:rPr>
              <a:t>вртића.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1" name="Picture 7" descr="WhatsApp Image 2026-02-27 at 12.48.10.jpeg">
            <a:extLst>
              <a:ext uri="{FF2B5EF4-FFF2-40B4-BE49-F238E27FC236}">
                <a16:creationId xmlns="" xmlns:a16="http://schemas.microsoft.com/office/drawing/2014/main" id="{57D7544F-4972-E5EE-43C7-2C912F80E4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831" y="2290313"/>
            <a:ext cx="8151963" cy="3654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itle 1">
            <a:extLst>
              <a:ext uri="{FF2B5EF4-FFF2-40B4-BE49-F238E27FC236}">
                <a16:creationId xmlns="" xmlns:a16="http://schemas.microsoft.com/office/drawing/2014/main" id="{06840CC3-7163-F2B6-2CA7-6FC83DAEAB67}"/>
              </a:ext>
            </a:extLst>
          </p:cNvPr>
          <p:cNvSpPr txBox="1">
            <a:spLocks/>
          </p:cNvSpPr>
          <p:nvPr/>
        </p:nvSpPr>
        <p:spPr>
          <a:xfrm>
            <a:off x="680048" y="300753"/>
            <a:ext cx="7772400" cy="1066800"/>
          </a:xfrm>
          <a:prstGeom prst="rect">
            <a:avLst/>
          </a:prstGeom>
        </p:spPr>
        <p:txBody>
          <a:bodyPr lIns="91440" tIns="45720" rIns="91440" bIns="45720" anchor="ctr">
            <a:normAutofit/>
          </a:bodyPr>
          <a:lstStyle/>
          <a:p>
            <a:pPr algn="ctr">
              <a:spcAft>
                <a:spcPts val="0"/>
              </a:spcAft>
              <a:defRPr/>
            </a:pPr>
            <a:r>
              <a:rPr lang="sr-Cyrl-RS" sz="2400" dirty="0">
                <a:latin typeface="Times New Roman"/>
                <a:ea typeface="+mj-ea"/>
                <a:cs typeface="Times New Roman"/>
              </a:rPr>
              <a:t>Стручно усавршавање васпитача - Приказ пројекта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5" name="Picture 3" descr="WhatsApp Image 2026-02-27 at 11.45.40 (3).jpeg">
            <a:extLst>
              <a:ext uri="{FF2B5EF4-FFF2-40B4-BE49-F238E27FC236}">
                <a16:creationId xmlns="" xmlns:a16="http://schemas.microsoft.com/office/drawing/2014/main" id="{C7AE89AC-8D62-9E9F-4730-29A4D42FCBE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3735" y="1707659"/>
            <a:ext cx="2813834" cy="21875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6" name="Picture 4" descr="WhatsApp Image 2026-02-27 at 11.45.40 (2).jpeg">
            <a:extLst>
              <a:ext uri="{FF2B5EF4-FFF2-40B4-BE49-F238E27FC236}">
                <a16:creationId xmlns="" xmlns:a16="http://schemas.microsoft.com/office/drawing/2014/main" id="{D43F87DB-DA53-C9C5-3A8C-164EF3842A4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334" y="2063310"/>
            <a:ext cx="4591832" cy="33729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8" name="Picture 6" descr="WhatsApp Image 2026-02-27 at 11.45.39.jpeg">
            <a:extLst>
              <a:ext uri="{FF2B5EF4-FFF2-40B4-BE49-F238E27FC236}">
                <a16:creationId xmlns="" xmlns:a16="http://schemas.microsoft.com/office/drawing/2014/main" id="{56543D9E-AAC5-0E06-6B1E-AF1CCC2C558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4002" y="4168534"/>
            <a:ext cx="3251279" cy="25262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itle 1">
            <a:extLst>
              <a:ext uri="{FF2B5EF4-FFF2-40B4-BE49-F238E27FC236}">
                <a16:creationId xmlns="" xmlns:a16="http://schemas.microsoft.com/office/drawing/2014/main" id="{AEF8E97F-7BF1-9BED-3B63-0F662B1309CE}"/>
              </a:ext>
            </a:extLst>
          </p:cNvPr>
          <p:cNvSpPr txBox="1">
            <a:spLocks/>
          </p:cNvSpPr>
          <p:nvPr/>
        </p:nvSpPr>
        <p:spPr>
          <a:xfrm>
            <a:off x="680048" y="314864"/>
            <a:ext cx="7772400" cy="1066800"/>
          </a:xfrm>
          <a:prstGeom prst="rect">
            <a:avLst/>
          </a:prstGeom>
        </p:spPr>
        <p:txBody>
          <a:bodyPr lIns="91440" tIns="45720" rIns="91440" bIns="45720" anchor="ctr">
            <a:normAutofit/>
          </a:bodyPr>
          <a:lstStyle/>
          <a:p>
            <a:pPr algn="ctr">
              <a:spcAft>
                <a:spcPts val="0"/>
              </a:spcAft>
              <a:defRPr/>
            </a:pPr>
            <a:r>
              <a:rPr lang="sr-Cyrl-RS" sz="2400" dirty="0">
                <a:latin typeface="Times New Roman"/>
                <a:ea typeface="+mj-ea"/>
                <a:cs typeface="Times New Roman"/>
              </a:rPr>
              <a:t>Стручно усавршавање васпитача - Радионица "Компетенције васпитача"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E4B5A064-F070-5FFB-000B-289B59865A9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="" xmlns:a16="http://schemas.microsoft.com/office/drawing/2014/main" id="{E62E4DD6-BEBA-7EB4-D4D1-881D4F23F08F}"/>
              </a:ext>
            </a:extLst>
          </p:cNvPr>
          <p:cNvSpPr txBox="1">
            <a:spLocks/>
          </p:cNvSpPr>
          <p:nvPr/>
        </p:nvSpPr>
        <p:spPr>
          <a:xfrm>
            <a:off x="680048" y="216086"/>
            <a:ext cx="7772400" cy="1066800"/>
          </a:xfrm>
          <a:prstGeom prst="rect">
            <a:avLst/>
          </a:prstGeom>
        </p:spPr>
        <p:txBody>
          <a:bodyPr lIns="91440" tIns="45720" rIns="91440" bIns="45720" anchor="ctr">
            <a:normAutofit/>
          </a:bodyPr>
          <a:lstStyle/>
          <a:p>
            <a:pPr algn="ctr">
              <a:spcAft>
                <a:spcPts val="0"/>
              </a:spcAft>
              <a:defRPr/>
            </a:pPr>
            <a:r>
              <a:rPr lang="sr-Cyrl-RS" sz="2400" dirty="0">
                <a:latin typeface="Times New Roman"/>
                <a:ea typeface="+mj-ea"/>
                <a:cs typeface="Times New Roman"/>
              </a:rPr>
              <a:t>Стручно усавршавање васпитача - Радионица "Компетенције васпитача"</a:t>
            </a:r>
          </a:p>
        </p:txBody>
      </p:sp>
      <p:pic>
        <p:nvPicPr>
          <p:cNvPr id="2" name="Picture 1" descr="A person looking at a piece of paper&#10;&#10;AI-generated content may be incorrect.">
            <a:extLst>
              <a:ext uri="{FF2B5EF4-FFF2-40B4-BE49-F238E27FC236}">
                <a16:creationId xmlns="" xmlns:a16="http://schemas.microsoft.com/office/drawing/2014/main" id="{FDE2219E-61A6-9901-6AA2-D1ECDA3BD32B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727471" y="3626557"/>
            <a:ext cx="1827390" cy="2469446"/>
          </a:xfrm>
          <a:prstGeom prst="rect">
            <a:avLst/>
          </a:prstGeom>
        </p:spPr>
      </p:pic>
      <p:pic>
        <p:nvPicPr>
          <p:cNvPr id="3" name="Picture 2" descr="A group of people sitting around a table writing on paper&#10;&#10;AI-generated content may be incorrect.">
            <a:extLst>
              <a:ext uri="{FF2B5EF4-FFF2-40B4-BE49-F238E27FC236}">
                <a16:creationId xmlns="" xmlns:a16="http://schemas.microsoft.com/office/drawing/2014/main" id="{B79C8AF8-6F69-BE00-3DE1-890AFD067E46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22749" y="2758722"/>
            <a:ext cx="2490613" cy="3330223"/>
          </a:xfrm>
          <a:prstGeom prst="rect">
            <a:avLst/>
          </a:prstGeom>
        </p:spPr>
      </p:pic>
      <p:pic>
        <p:nvPicPr>
          <p:cNvPr id="4" name="Picture 3" descr="A group of people sitting around a round table&#10;&#10;AI-generated content may be incorrect.">
            <a:extLst>
              <a:ext uri="{FF2B5EF4-FFF2-40B4-BE49-F238E27FC236}">
                <a16:creationId xmlns="" xmlns:a16="http://schemas.microsoft.com/office/drawing/2014/main" id="{22355E16-2F85-91E1-75E9-BD23FD3D571C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06916" y="1382889"/>
            <a:ext cx="3781779" cy="2751668"/>
          </a:xfrm>
          <a:prstGeom prst="rect">
            <a:avLst/>
          </a:prstGeom>
        </p:spPr>
      </p:pic>
      <p:pic>
        <p:nvPicPr>
          <p:cNvPr id="5" name="Picture 4" descr="A group of people sitting around a table&#10;&#10;AI-generated content may be incorrect.">
            <a:extLst>
              <a:ext uri="{FF2B5EF4-FFF2-40B4-BE49-F238E27FC236}">
                <a16:creationId xmlns="" xmlns:a16="http://schemas.microsoft.com/office/drawing/2014/main" id="{0F52D0AF-E8D9-0B79-86B5-00AF5DF21981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13970" y="4268610"/>
            <a:ext cx="3062113" cy="227189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02931818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9" name="Picture 6" descr="WhatsApp Image 2026-02-27 at 11.45.35.jpeg">
            <a:extLst>
              <a:ext uri="{FF2B5EF4-FFF2-40B4-BE49-F238E27FC236}">
                <a16:creationId xmlns="" xmlns:a16="http://schemas.microsoft.com/office/drawing/2014/main" id="{06D5D6A2-E70C-94BB-4DB2-EABAC6F6B8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45" y="1357298"/>
            <a:ext cx="4429156" cy="4705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0" name="Picture 7" descr="WhatsApp Image 2026-02-27 at 11.45.35 (1).jpeg">
            <a:extLst>
              <a:ext uri="{FF2B5EF4-FFF2-40B4-BE49-F238E27FC236}">
                <a16:creationId xmlns="" xmlns:a16="http://schemas.microsoft.com/office/drawing/2014/main" id="{4CCACDFC-B26E-A577-DB87-8A5D60B3BBF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6314" y="1399822"/>
            <a:ext cx="4071965" cy="524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itle 1">
            <a:extLst>
              <a:ext uri="{FF2B5EF4-FFF2-40B4-BE49-F238E27FC236}">
                <a16:creationId xmlns="" xmlns:a16="http://schemas.microsoft.com/office/drawing/2014/main" id="{B6DFE1A8-3FF8-2004-D437-9BAF6575D4B0}"/>
              </a:ext>
            </a:extLst>
          </p:cNvPr>
          <p:cNvSpPr txBox="1">
            <a:spLocks/>
          </p:cNvSpPr>
          <p:nvPr/>
        </p:nvSpPr>
        <p:spPr>
          <a:xfrm>
            <a:off x="680048" y="32641"/>
            <a:ext cx="7772400" cy="1066800"/>
          </a:xfrm>
          <a:prstGeom prst="rect">
            <a:avLst/>
          </a:prstGeom>
        </p:spPr>
        <p:txBody>
          <a:bodyPr lIns="91440" tIns="45720" rIns="91440" bIns="45720" anchor="ctr">
            <a:normAutofit/>
          </a:bodyPr>
          <a:lstStyle/>
          <a:p>
            <a:pPr algn="ctr">
              <a:spcAft>
                <a:spcPts val="0"/>
              </a:spcAft>
              <a:defRPr/>
            </a:pPr>
            <a:r>
              <a:rPr lang="sr-Cyrl-RS" sz="2400" dirty="0">
                <a:latin typeface="Times New Roman"/>
                <a:ea typeface="+mj-ea"/>
                <a:cs typeface="Times New Roman"/>
              </a:rPr>
              <a:t>Заједничка рефлексија о променама насталим у </a:t>
            </a:r>
            <a:r>
              <a:rPr lang="sr-Cyrl-RS" sz="2400" dirty="0" smtClean="0">
                <a:latin typeface="Times New Roman"/>
                <a:ea typeface="+mj-ea"/>
                <a:cs typeface="Times New Roman"/>
              </a:rPr>
              <a:t>вртићу</a:t>
            </a:r>
          </a:p>
          <a:p>
            <a:pPr algn="ctr">
              <a:spcAft>
                <a:spcPts val="0"/>
              </a:spcAft>
              <a:defRPr/>
            </a:pPr>
            <a:r>
              <a:rPr lang="sr-Cyrl-RS" sz="2400" dirty="0" smtClean="0">
                <a:latin typeface="Times New Roman"/>
                <a:ea typeface="+mj-ea"/>
                <a:cs typeface="Times New Roman"/>
              </a:rPr>
              <a:t>Резултати Акционог истраживања .</a:t>
            </a:r>
            <a:endParaRPr lang="en-US" sz="2400" dirty="0">
              <a:ea typeface="+mj-ea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4643438" y="1571612"/>
            <a:ext cx="4053929" cy="51435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Google Shape;128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42844" y="1785926"/>
            <a:ext cx="4564856" cy="427698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TextBox 8"/>
          <p:cNvSpPr txBox="1"/>
          <p:nvPr/>
        </p:nvSpPr>
        <p:spPr>
          <a:xfrm>
            <a:off x="500034" y="357166"/>
            <a:ext cx="73581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Састанак Актива за Развојно планирање Установе 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93404195-FC91-8D46-4CF4-40B4995A70E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="" xmlns:a16="http://schemas.microsoft.com/office/drawing/2014/main" id="{B8787A06-4B1A-C3C2-E1FC-89E3471739EC}"/>
              </a:ext>
            </a:extLst>
          </p:cNvPr>
          <p:cNvSpPr txBox="1">
            <a:spLocks/>
          </p:cNvSpPr>
          <p:nvPr/>
        </p:nvSpPr>
        <p:spPr>
          <a:xfrm>
            <a:off x="680048" y="142853"/>
            <a:ext cx="7772400" cy="1071570"/>
          </a:xfrm>
          <a:prstGeom prst="rect">
            <a:avLst/>
          </a:prstGeom>
        </p:spPr>
        <p:txBody>
          <a:bodyPr lIns="91440" tIns="45720" rIns="91440" bIns="45720" anchor="ctr">
            <a:normAutofit/>
          </a:bodyPr>
          <a:lstStyle/>
          <a:p>
            <a:pPr algn="ctr">
              <a:spcAft>
                <a:spcPts val="0"/>
              </a:spcAft>
              <a:defRPr/>
            </a:pPr>
            <a:r>
              <a:rPr lang="sr-Cyrl-RS" sz="3200" dirty="0">
                <a:latin typeface="Times New Roman"/>
                <a:ea typeface="+mj-ea"/>
                <a:cs typeface="Times New Roman"/>
                <a:hlinkClick r:id="rId2"/>
              </a:rPr>
              <a:t>Седница Васпитно - образовног већа</a:t>
            </a:r>
            <a:endParaRPr lang="en-US" sz="3200" dirty="0">
              <a:ea typeface="+mj-ea"/>
            </a:endParaRPr>
          </a:p>
        </p:txBody>
      </p:sp>
      <p:pic>
        <p:nvPicPr>
          <p:cNvPr id="2" name="Picture 1" descr="A group of women sitting at a table&#10;&#10;AI-generated content may be incorrect.">
            <a:extLst>
              <a:ext uri="{FF2B5EF4-FFF2-40B4-BE49-F238E27FC236}">
                <a16:creationId xmlns="" xmlns:a16="http://schemas.microsoft.com/office/drawing/2014/main" id="{E7E0BBBA-1A0C-3515-D536-8F05E959E266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86050" y="1357298"/>
            <a:ext cx="2227496" cy="1663765"/>
          </a:xfrm>
          <a:prstGeom prst="rect">
            <a:avLst/>
          </a:prstGeom>
        </p:spPr>
      </p:pic>
      <p:pic>
        <p:nvPicPr>
          <p:cNvPr id="5" name="Picture 4" descr="A person standing in front of a group of people sitting in chairs&#10;&#10;AI-generated content may be incorrect.">
            <a:extLst>
              <a:ext uri="{FF2B5EF4-FFF2-40B4-BE49-F238E27FC236}">
                <a16:creationId xmlns="" xmlns:a16="http://schemas.microsoft.com/office/drawing/2014/main" id="{C56D9E65-88B5-1F7A-47EF-E7A56824E69E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429124" y="3643314"/>
            <a:ext cx="4152349" cy="3071834"/>
          </a:xfrm>
          <a:prstGeom prst="rect">
            <a:avLst/>
          </a:prstGeom>
        </p:spPr>
      </p:pic>
      <p:pic>
        <p:nvPicPr>
          <p:cNvPr id="6" name="Google Shape;138;p22"/>
          <p:cNvPicPr preferRelativeResize="0"/>
          <p:nvPr/>
        </p:nvPicPr>
        <p:blipFill>
          <a:blip r:embed="rId5" cstate="print">
            <a:alphaModFix/>
          </a:blip>
          <a:stretch>
            <a:fillRect/>
          </a:stretch>
        </p:blipFill>
        <p:spPr>
          <a:xfrm>
            <a:off x="142844" y="1214422"/>
            <a:ext cx="2507599" cy="1900469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Slika 5">
            <a:extLst>
              <a:ext uri="{FF2B5EF4-FFF2-40B4-BE49-F238E27FC236}">
                <a16:creationId xmlns:a16="http://schemas.microsoft.com/office/drawing/2014/main" xmlns="" id="{0BA30BD2-E5D4-034F-A80E-F378BCB895D9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14282" y="3286124"/>
            <a:ext cx="3786214" cy="33575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Google Shape;137;p22"/>
          <p:cNvPicPr preferRelativeResize="0"/>
          <p:nvPr/>
        </p:nvPicPr>
        <p:blipFill>
          <a:blip r:embed="rId7" cstate="print">
            <a:alphaModFix/>
          </a:blip>
          <a:stretch>
            <a:fillRect/>
          </a:stretch>
        </p:blipFill>
        <p:spPr>
          <a:xfrm>
            <a:off x="5214942" y="1142984"/>
            <a:ext cx="3429024" cy="235441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3494167275"/>
      </p:ext>
    </p:extLst>
  </p:cSld>
  <p:clrMapOvr>
    <a:masterClrMapping/>
  </p:clrMapOvr>
</p:sld>
</file>

<file path=ppt/theme/theme1.xml><?xml version="1.0" encoding="utf-8"?>
<a:theme xmlns:a="http://schemas.openxmlformats.org/drawingml/2006/main" name="VeniceBeachVTI">
  <a:themeElements>
    <a:clrScheme name="VeniceBeachVTI">
      <a:dk1>
        <a:sysClr val="windowText" lastClr="000000"/>
      </a:dk1>
      <a:lt1>
        <a:sysClr val="window" lastClr="FFFFFF"/>
      </a:lt1>
      <a:dk2>
        <a:srgbClr val="2B3E3D"/>
      </a:dk2>
      <a:lt2>
        <a:srgbClr val="FEF3EB"/>
      </a:lt2>
      <a:accent1>
        <a:srgbClr val="FE8542"/>
      </a:accent1>
      <a:accent2>
        <a:srgbClr val="EC6D60"/>
      </a:accent2>
      <a:accent3>
        <a:srgbClr val="CDA32B"/>
      </a:accent3>
      <a:accent4>
        <a:srgbClr val="EE66A7"/>
      </a:accent4>
      <a:accent5>
        <a:srgbClr val="EA5F48"/>
      </a:accent5>
      <a:accent6>
        <a:srgbClr val="C8466B"/>
      </a:accent6>
      <a:hlink>
        <a:srgbClr val="E46153"/>
      </a:hlink>
      <a:folHlink>
        <a:srgbClr val="CF63B0"/>
      </a:folHlink>
    </a:clrScheme>
    <a:fontScheme name="VeniceBeachVTI">
      <a:majorFont>
        <a:latin typeface="Avenir Next LT Pro Light"/>
        <a:ea typeface=""/>
        <a:cs typeface=""/>
      </a:majorFont>
      <a:minorFont>
        <a:latin typeface="Avenir Next LT Pro"/>
        <a:ea typeface=""/>
        <a:cs typeface=""/>
      </a:minorFont>
    </a:fontScheme>
    <a:fmtScheme name="VeniceBeachVTI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VeniceBeachVTI" id="{54706E44-6516-4822-8F8F-6BA182D64AC9}" vid="{F71BAAD1-41E5-4D56-97E1-12A04B86E57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61</TotalTime>
  <Words>167</Words>
  <Application>Microsoft Office PowerPoint</Application>
  <PresentationFormat>On-screen Show (4:3)</PresentationFormat>
  <Paragraphs>23</Paragraphs>
  <Slides>20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1" baseType="lpstr">
      <vt:lpstr>VeniceBeachVTI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Вртић “Лабуд”</dc:title>
  <dc:creator>Nata Veljkovic</dc:creator>
  <cp:lastModifiedBy>ASUS</cp:lastModifiedBy>
  <cp:revision>418</cp:revision>
  <dcterms:created xsi:type="dcterms:W3CDTF">2026-02-27T11:10:10Z</dcterms:created>
  <dcterms:modified xsi:type="dcterms:W3CDTF">2026-03-27T12:18:46Z</dcterms:modified>
</cp:coreProperties>
</file>