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4" r:id="rId4"/>
    <p:sldId id="258" r:id="rId5"/>
    <p:sldId id="260" r:id="rId6"/>
    <p:sldId id="278" r:id="rId7"/>
    <p:sldId id="262" r:id="rId8"/>
    <p:sldId id="268" r:id="rId9"/>
    <p:sldId id="280" r:id="rId10"/>
    <p:sldId id="272" r:id="rId11"/>
    <p:sldId id="271" r:id="rId12"/>
    <p:sldId id="263" r:id="rId13"/>
    <p:sldId id="273" r:id="rId14"/>
    <p:sldId id="282" r:id="rId15"/>
    <p:sldId id="283" r:id="rId16"/>
    <p:sldId id="288" r:id="rId17"/>
    <p:sldId id="269" r:id="rId18"/>
    <p:sldId id="285" r:id="rId19"/>
    <p:sldId id="259" r:id="rId20"/>
    <p:sldId id="276" r:id="rId21"/>
    <p:sldId id="270" r:id="rId22"/>
    <p:sldId id="257" r:id="rId23"/>
    <p:sldId id="265" r:id="rId24"/>
    <p:sldId id="289" r:id="rId25"/>
    <p:sldId id="261" r:id="rId26"/>
    <p:sldId id="266" r:id="rId27"/>
    <p:sldId id="284" r:id="rId28"/>
    <p:sldId id="267" r:id="rId29"/>
    <p:sldId id="277" r:id="rId30"/>
    <p:sldId id="279" r:id="rId31"/>
    <p:sldId id="281" r:id="rId32"/>
    <p:sldId id="286" r:id="rId33"/>
    <p:sldId id="287" r:id="rId34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050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EF0A617-3254-5830-9462-B0B7B602A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xmlns="" id="{207DAE1B-3EF0-2409-2F1F-F91F0726F5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FCBD5372-7E9C-79C8-C1E8-76B0D28B4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9D1F3F7D-6C34-A1F7-3B57-4E3D52556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1130EBB0-ECEC-DF8B-ECC8-6D679EFD2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141360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0F6DA3CA-1E1E-9FC4-BC3F-2F1981E63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DEF0051-F2F5-0F50-D883-6E26CDC49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A7CE4CEA-0B3A-974E-FC8E-C590C94B3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C9D1DE26-24EC-9677-99B6-A90132A4B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D173BE17-4A63-43E0-9C81-50BEAB407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977689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1588A872-1DA1-EAA0-5C2A-B7CFC780E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xmlns="" id="{220C3111-E58F-76B7-D816-74F915F6F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3D15C040-F419-62CC-DFF6-40E1A0AB3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2C1A2F91-A1C2-05B3-0DE2-656EDE5CA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C5D7C829-0EB2-ADA8-BDF7-D1F8EEAD9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040688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21521A3-67BC-4D78-90E8-14B5918CB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5CBB266-3352-A659-B3E0-3EB32EEDD4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xmlns="" id="{6C2FCF50-3F6A-BD04-2AE1-6670D4EE7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xmlns="" id="{4CE885F6-7A18-5395-47AC-5D2B0A610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xmlns="" id="{1E889164-C379-2CAF-5C29-584EC170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xmlns="" id="{8E1E60B1-127B-86B8-3B62-2F75BD6DE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875930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0F3AC58-59CB-C61C-8DF1-EEE62249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xmlns="" id="{CD0834D3-64DF-8097-C972-FBED60E46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xmlns="" id="{7A429EAB-DAFF-81F2-4025-215E6964D7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:a16="http://schemas.microsoft.com/office/drawing/2014/main" xmlns="" id="{FA5B0D47-5E2F-1AB5-6560-AEE3DDC6EC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:a16="http://schemas.microsoft.com/office/drawing/2014/main" xmlns="" id="{D48709D4-442F-FED1-E50B-FECDDB37FA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:a16="http://schemas.microsoft.com/office/drawing/2014/main" xmlns="" id="{6C713CF7-0600-97AE-8055-9CDF42BF7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:a16="http://schemas.microsoft.com/office/drawing/2014/main" xmlns="" id="{D010CE31-223A-B4FC-79E7-11FF7E964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:a16="http://schemas.microsoft.com/office/drawing/2014/main" xmlns="" id="{651694DC-630F-E894-04CC-0D09101D5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690576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9071A91-F60E-D1B1-3157-9C58D1831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:a16="http://schemas.microsoft.com/office/drawing/2014/main" xmlns="" id="{A8F2FEFF-8EAD-ADFA-D7AA-B26E5462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:a16="http://schemas.microsoft.com/office/drawing/2014/main" xmlns="" id="{8EAE2D28-01E6-944C-C62C-F4C13195C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:a16="http://schemas.microsoft.com/office/drawing/2014/main" xmlns="" id="{AC288B06-954D-3963-1B8E-C9DF820E7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332258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:a16="http://schemas.microsoft.com/office/drawing/2014/main" xmlns="" id="{77C5D22D-CF6F-1C32-18D6-8F58F112D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:a16="http://schemas.microsoft.com/office/drawing/2014/main" xmlns="" id="{18E0C2EF-AEEE-C61C-C93A-59D4A8E62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:a16="http://schemas.microsoft.com/office/drawing/2014/main" xmlns="" id="{48AEA2C0-4D64-762A-B069-F0DE7FF12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439706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7019EDD-E6FD-6393-BD67-764E6F131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6C1C5018-362B-5DDC-8A07-D201B224F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xmlns="" id="{9E4C4F78-EBCB-8BA2-4122-B98037F6B3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xmlns="" id="{33C980C3-AACD-F6AC-AF9B-245B3B308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xmlns="" id="{7FA8244C-B717-FBBF-79F8-C14362B5F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xmlns="" id="{E2BB5923-964B-2EF6-8999-612E03C55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432346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87107636-020B-3AAA-1C7D-73B0B7110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:a16="http://schemas.microsoft.com/office/drawing/2014/main" xmlns="" id="{587693B1-8468-6D7A-DF56-3DB2A6BA7F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xmlns="" id="{DAE9E4B2-37FA-7CD3-C191-D144BDE0EF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xmlns="" id="{BC25FB79-9C87-C59B-C574-F38D25B9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xmlns="" id="{A944576F-D96D-3582-03B2-2B116142C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xmlns="" id="{CC2C5292-48AC-A64E-1029-2911E1228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633609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3C80D9F9-7EBF-26E2-E34D-75224D469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xmlns="" id="{99114504-CB51-9B51-435B-48FF8FE3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B7406C6A-4F54-D16E-A98E-CFCBB16A5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AF4C6F96-E848-1960-AF53-A0C694769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61858A98-895D-EC21-805B-FB0FDD8A5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384146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:a16="http://schemas.microsoft.com/office/drawing/2014/main" xmlns="" id="{C52DD45E-A785-9FE7-ED6E-88EE07C1A8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xmlns="" id="{4E89E9DA-66E5-F8E9-B965-451994299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FA2CD269-8BBC-13CD-F7AC-BE8FAA2E8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5C369793-1B11-ABBF-19CA-AB3093328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EC91D87F-2B94-0181-62D0-DA1059201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885354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:a16="http://schemas.microsoft.com/office/drawing/2014/main" xmlns="" id="{4B39B5A8-8667-6C8D-DD12-8FFB7461E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xmlns="" id="{1206423B-9D48-D19D-9483-CD4371964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xmlns="" id="{8AFAC1AA-8ECD-AF8C-86CA-4FA625382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BAED4A-FFB1-5A46-A9B8-F3063AC9E5BF}" type="datetimeFigureOut">
              <a:rPr lang="sr-Latn-RS" smtClean="0"/>
              <a:pPr/>
              <a:t>27.3.2026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xmlns="" id="{A9C790BC-5A0D-3F91-7943-182F77020A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xmlns="" id="{107CDBDA-2B45-096D-DB60-949A550999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C35359-2006-164C-88FB-D45F372F863A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004986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Ms_hTVxMgDI?feature=shared" TargetMode="Externa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C9RwK3SIGMo?feature=shared" TargetMode="Externa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YD_tViOp514?feature=shared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BBD9DC1-2920-DB7B-2F15-C3C5E0107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3571" y="-283708"/>
            <a:ext cx="9144000" cy="2387600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Месечни билтен вртића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dirty="0">
                <a:latin typeface="Times New Roman" pitchFamily="18" charset="0"/>
                <a:cs typeface="Times New Roman" pitchFamily="18" charset="0"/>
              </a:rPr>
            </a:br>
            <a:r>
              <a:rPr lang="x-none" i="1" dirty="0">
                <a:latin typeface="Times New Roman" pitchFamily="18" charset="0"/>
                <a:cs typeface="Times New Roman" pitchFamily="18" charset="0"/>
              </a:rPr>
              <a:t>Лептирић и Лане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xmlns="" id="{19068999-EDC6-14D8-12B6-165F526DC0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1929" y="2476499"/>
            <a:ext cx="9144000" cy="1420585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Фебруар 2026.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5BDF66CE-3EA9-4441-F23B-B8DF5073A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49" y="2922859"/>
            <a:ext cx="5382081" cy="3575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3DDE12B5-32BE-792B-EE75-29D87BEA2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5571" y="2922858"/>
            <a:ext cx="5354864" cy="3560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9411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A56DC365-8B04-4E94-D93B-9428316D1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3342" y="-14401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Актуелни пројекти у ФЕБРУАРУ: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A56318B-00BB-E1EC-84A8-8AAAF97D0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401410"/>
            <a:ext cx="6241143" cy="51503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Млађа јаслена група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Трагови наших лоптица
2.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Средња јаслена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Ређам, стварам слажем и другу помажем
3.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Старија јаслена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Шта све може моје тело
4.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Млађа вртићка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1 Чик погоди где је моје место
5.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Млађа вртићка група 2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Игра снега и леда
6.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Средња вртићка група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Где живи музика
7.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Старија вртићка група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Безбедно у саобраћају
8. 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Група у години пред полазак у школу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Позориште Лептирић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kvir za tekst 3">
            <a:extLst>
              <a:ext uri="{FF2B5EF4-FFF2-40B4-BE49-F238E27FC236}">
                <a16:creationId xmlns:a16="http://schemas.microsoft.com/office/drawing/2014/main" xmlns="" id="{F3AB8B25-DA73-93C0-FDAE-E48CC22F70B4}"/>
              </a:ext>
            </a:extLst>
          </p:cNvPr>
          <p:cNvSpPr txBox="1"/>
          <p:nvPr/>
        </p:nvSpPr>
        <p:spPr>
          <a:xfrm>
            <a:off x="6513285" y="856357"/>
            <a:ext cx="556078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Лане:
1. Мешовита јаслена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Пронашли смо лоптицу
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2. Средња – Старија вртићка група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Ко се у шуми крије сем лије?
</a:t>
            </a:r>
            <a:r>
              <a:rPr lang="x-none" sz="2400" b="1" dirty="0">
                <a:latin typeface="Times New Roman" pitchFamily="18" charset="0"/>
                <a:cs typeface="Times New Roman" pitchFamily="18" charset="0"/>
              </a:rPr>
              <a:t>3. Група у години пред полазак у школу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Мали пешаци, велики јунаци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
Паруновац 1 Путовање кроз свет књига
Паруновац 2 Дивна шанса да упознамо  водена пространства
Драгомир Марковић У ресторану
Жабаре Наша Србија
Бела Вода Истраживачи старина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41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2C84BAF-457C-01CE-414A-6F3A2DC0A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201729" cy="5123089"/>
          </a:xfrm>
        </p:spPr>
        <p:txBody>
          <a:bodyPr>
            <a:normAutofit/>
          </a:bodyPr>
          <a:lstStyle/>
          <a:p>
            <a:pPr algn="ctr"/>
            <a:r>
              <a:rPr lang="x-none" b="1" dirty="0">
                <a:latin typeface="Times New Roman" pitchFamily="18" charset="0"/>
                <a:cs typeface="Times New Roman" pitchFamily="18" charset="0"/>
              </a:rPr>
              <a:t>У  вртићу су током месеца фебруара реализоване планиране  активности, представљамо неке од њих...</a:t>
            </a:r>
            <a:endParaRPr lang="sr-Latn-R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245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213A50F-C8D7-84A6-DD98-EB91C6593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969" y="188544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Правимо звуке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4D26E4E0-AB02-D2C4-CBBF-426A2B69D1A0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0800000" flipV="1">
            <a:off x="771070" y="1433286"/>
            <a:ext cx="10179961" cy="4299857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/>
              <a:t>  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оквиру пројекта “Где живи музика” позајмили смо чаше, шоље и тањириће из кухиње како бисмо истраживали како се звук мења при различитим нивоима воде. 🎶💧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1A3F4EA3-799B-2C70-FF40-55614038A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24827" y="2674180"/>
            <a:ext cx="7456714" cy="4099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C64ADB5-9C06-1F91-5241-107A5F6A2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568" y="2631846"/>
            <a:ext cx="4325259" cy="4183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473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B3E4618-F50E-9AF6-1D31-9A48F294A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5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Безбедно у саобраћају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38BD2686-2660-946C-E3EF-628245E02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" y="2485572"/>
            <a:ext cx="5449878" cy="4226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8E953D5D-7109-67AA-55A0-EDEA78EC28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1706" y="3510641"/>
            <a:ext cx="3210294" cy="336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77566AED-A3D8-3227-DBAE-DC17D00CAD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9194" y="3347359"/>
            <a:ext cx="3052512" cy="3521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xmlns="" id="{E70CCB42-D22D-3B3A-F2C2-E0D828AE8A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0" y="1158516"/>
            <a:ext cx="5544456" cy="2188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59DD236B-034C-5B2A-C8D6-651962DADF77}"/>
              </a:ext>
            </a:extLst>
          </p:cNvPr>
          <p:cNvSpPr txBox="1"/>
          <p:nvPr/>
        </p:nvSpPr>
        <p:spPr>
          <a:xfrm>
            <a:off x="373743" y="1325563"/>
            <a:ext cx="54319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Правимо мапу како да безбедно стигнемо до вртића и шта све на путу до вртића можемо видети.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937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5A95363-F52E-5F11-77DB-788628C50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Еколошка активност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Наша собна биљка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BE609534-AAC7-D595-01A0-7D9CA4CD9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648" y="2506662"/>
            <a:ext cx="3634561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E4C6BB60-5E53-8FD5-5D86-BA9BF778C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3209" y="2506662"/>
            <a:ext cx="3634561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2F31BDB-28C1-E848-9D51-CFE50DDEF3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5472" y="1439333"/>
            <a:ext cx="2599599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61AA2766-57CB-D7F3-D52C-8FC8E59CC0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71380" y="1439332"/>
            <a:ext cx="2241972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FA1F8A68-F82F-8F94-FC48-7E63DDEB05E5}"/>
              </a:ext>
            </a:extLst>
          </p:cNvPr>
          <p:cNvSpPr txBox="1"/>
          <p:nvPr/>
        </p:nvSpPr>
        <p:spPr>
          <a:xfrm>
            <a:off x="1397484" y="1914009"/>
            <a:ext cx="6030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Негујемо и чувамо наше биљке.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463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8833C13-2A1B-FB67-DC08-26A54CDFB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17285"/>
            <a:ext cx="10374086" cy="2107974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Залеђени град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DD5D39E9-6CF9-326D-A865-F477AA4A2C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44" y="1152072"/>
            <a:ext cx="11484428" cy="5633358"/>
          </a:xfrm>
        </p:spPr>
        <p:txBody>
          <a:bodyPr/>
          <a:lstStyle/>
          <a:p>
            <a:pPr algn="ctr">
              <a:buNone/>
            </a:pPr>
            <a:r>
              <a:rPr lang="x-none" dirty="0"/>
              <a:t>„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Залеђени град“, у оквиру пројекта „Мој град кроз боје”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Мали археолог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) Група у години </a:t>
            </a:r>
            <a:r>
              <a:rPr lang="az-Cyrl-AZ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ред полазак у школу, вртић „Лане“.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6E1E44AF-015C-9F72-32C2-446D2064E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645" y="2225905"/>
            <a:ext cx="6259284" cy="455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EDF866B-7BE9-4EC1-8031-7D078259A1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5784" y="2225905"/>
            <a:ext cx="5914571" cy="455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183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145332B-80D5-6553-17F0-940E58159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Основном школом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Брана Павловић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у Коњуху 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1794696A-64DA-838C-F527-37C5D14DA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90688"/>
            <a:ext cx="12083142" cy="50403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сарадње са Основном школом „Брана Павловић“ у Коњуху организована је посета школској библиотеци. Током боравка деца су имала прилику да се упознају са простором библиотеке, начином позајмљивања књига и значајем читања.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2FAB978-EE3F-8F5F-24DC-21B77394A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9714" y="2746374"/>
            <a:ext cx="7239001" cy="3984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8A59861A-B2EA-164B-EC08-C76A0B32A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84286"/>
            <a:ext cx="4689929" cy="3773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5711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422AD10-C7AF-7344-635A-991088C0C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5" y="54092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школом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Владислав Савић Јан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43D41C00-C387-C7A0-7763-A858473C1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219200"/>
            <a:ext cx="11582400" cy="5003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Деца сеоске групе у Паруновцу посетила су библиотеку основне школе 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Владислав Савић Јан</a:t>
            </a:r>
            <a:endParaRPr lang="sr-Latn-R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C75ED574-C9F8-E97A-9CD8-0F351434E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25" y="1981200"/>
            <a:ext cx="4130482" cy="4922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91B247B7-9521-C41A-1387-A3D589972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5266" y="2424906"/>
            <a:ext cx="2949948" cy="4179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305D57A-6CC8-7BA1-E335-481975F75F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4507" y="2209801"/>
            <a:ext cx="3544766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C6CA38FA-652F-8ED0-1000-BEC59D9D8A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9273" y="1905000"/>
            <a:ext cx="2331884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47326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B5D9158D-B243-4BC5-BB2C-27B6ABF08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Наша Србија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30CE5E33-929B-426D-5B29-1C6F4D040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9800"/>
            <a:ext cx="4738423" cy="4648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3C63D1D-2AA1-B9D1-FADC-C524FD0CED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16730" y="2133600"/>
            <a:ext cx="3175270" cy="4657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FF8881DE-2174-1305-2982-E2BB7A3E4C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8423" y="2286000"/>
            <a:ext cx="4294695" cy="4555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7A5DAF84-04A3-2992-7A81-CB8E0A596B98}"/>
              </a:ext>
            </a:extLst>
          </p:cNvPr>
          <p:cNvSpPr txBox="1"/>
          <p:nvPr/>
        </p:nvSpPr>
        <p:spPr>
          <a:xfrm>
            <a:off x="304800" y="1066800"/>
            <a:ext cx="11355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Група на сеоском подручју у Жабару започела је пројекат „Наша Србија“ и обележила 15. фебруар – Сретење, Дан државности Републике Србије.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28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DAC28BF5-8E70-1DCE-FA8C-5C86BF9A2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843" y="0"/>
            <a:ext cx="10515600" cy="1325563"/>
          </a:xfrm>
        </p:spPr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Снег и лед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4DC733E9-BAB4-FB0A-975A-080BD5406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12192000" cy="6005285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„Игра снега и леда“ деца су код куће замрзавала воду у различитим посудама и донела лед у вртић, где смо заједнички направили „Ледени град“. Кроз експериментисање и посматрање уочавала су шта се дешава са ледом када се задржи у руци и како се под утицајем топлоте постепено топи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18CD233-2E1F-34D3-73D8-3B9B03F13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5451" y="2530929"/>
            <a:ext cx="4678755" cy="3855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CC341DF-E579-41DE-A41F-37567E521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6557" y="2592292"/>
            <a:ext cx="3688894" cy="3289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3AFC39D4-D0BF-0F64-0866-35DB2D6583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457" y="3608308"/>
            <a:ext cx="4239651" cy="3289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B532D2A1-31BB-1EE2-8A6F-F5E422E3CD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3023" y="4930321"/>
            <a:ext cx="3330992" cy="1923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2416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AC9A1442-4992-333B-6EE5-4E2D8124B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8771" y="-8392"/>
            <a:ext cx="10515600" cy="1325563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Играмо се, дружимо и заједно растемо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2818169-8997-5290-D146-68302965E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666" y="1108982"/>
            <a:ext cx="11768668" cy="3898447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Вршњачка сарадња предшколаца – „Зелени дан“ на Багдали и спортске активности. Вртић „Лане“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28EC8E8B-862C-1DF1-A372-ED81FD347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666" y="2103676"/>
            <a:ext cx="6253240" cy="4712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675104A-81C2-F194-3100-0B7B7788F7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4906" y="2103675"/>
            <a:ext cx="5515428" cy="4712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84249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AC87C632-0266-2346-F37E-821DD6217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408213"/>
            <a:ext cx="10854871" cy="2098902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Увек буди добар друг...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CFDC150-C8D7-3BA4-BFB4-5C19DC405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66800"/>
            <a:ext cx="11627757" cy="55916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Као и у породици, и у вртићу добробит детета и заједнице градимо тако што учимо да волимо и поштујемо друге, да слушамо једни друге, будемо љубазни, да се разумемо...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36180B67-F87A-2BBF-4A8D-4E67F1B53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2545" y="2286001"/>
            <a:ext cx="3526912" cy="433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5EF4FB5-247D-8B61-D430-A86478047F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514" y="2133601"/>
            <a:ext cx="3925429" cy="4524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F4517601-389D-2622-97E5-66D6F18BC8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81059" y="2322596"/>
            <a:ext cx="3526910" cy="4314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8903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6C9B04E-AC5B-1CEF-BE9E-8D4DA001F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771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Међувршњачка сарадња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музичке игре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1657F451-1635-C12B-C087-BCD31A9A4C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49" y="2177143"/>
            <a:ext cx="4476500" cy="4680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1B86095-ADF0-0E50-B4FD-4BB4CE5086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6949" y="2086429"/>
            <a:ext cx="3569868" cy="477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7603F96-758E-7655-FD62-35C80A37C9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6818" y="2086429"/>
            <a:ext cx="4115182" cy="4771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DD28FD2A-2492-B2A1-5157-053CC3F25DF0}"/>
              </a:ext>
            </a:extLst>
          </p:cNvPr>
          <p:cNvSpPr txBox="1"/>
          <p:nvPr/>
        </p:nvSpPr>
        <p:spPr>
          <a:xfrm>
            <a:off x="139004" y="1210075"/>
            <a:ext cx="11789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дворишту вртића организовали смо музичке игре у којима су учествовала деца из вртића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Лептирић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Лане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свих узрасних група.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628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4C3927E-F441-4A54-4E9A-78A0AEB70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385" y="0"/>
            <a:ext cx="10265229" cy="1576161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Клуб љубитеља науке и уметности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Безбедно у саобраћају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CD5B03F-8983-760B-B232-489C7CDAA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99" y="1576161"/>
            <a:ext cx="11756571" cy="543605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Радионица са децом и родитељима - деца са родитељима разговарају о безбедном опхођењу у саобраћају а затим праве раскрснице, превозна средства, саобраћајне знаке.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EDABFCE-7315-2FF7-2393-FB0E7D7C12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019" y="2514600"/>
            <a:ext cx="4797130" cy="4310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40A891E-349D-1BFC-0C23-69127A95D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5462" y="2514601"/>
            <a:ext cx="4592569" cy="4287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0920110-A1EE-BD04-5F3D-337A3FEC64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6843" y="2438401"/>
            <a:ext cx="2955157" cy="4364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657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6D8E5BD3-DF69-8E2A-B40E-64EEBCC02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2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Центар за игру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531D10FA-C836-09F3-36D8-8FCECE349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59" y="1260929"/>
            <a:ext cx="10980056" cy="5016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Инсталације са ове радионице деца и практичари користе у игри у унутрашњим и спољашњим просторима вртића.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4A6C698A-7B84-73DD-61B2-223FF07E8E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67857"/>
            <a:ext cx="3985457" cy="4598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60C3173-061A-6811-CE88-B43132FA6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2857" y="1952626"/>
            <a:ext cx="4769143" cy="4905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992B0EF8-5436-11E8-63D5-6D9AD7A13F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215" y="2376715"/>
            <a:ext cx="3802715" cy="4481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9731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8B8E0B97-9BD4-F9D6-C1FF-E4177FB69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54215"/>
            <a:ext cx="10918371" cy="970642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локалном заједницом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3EE798B2-B484-397F-CC6E-348AA1AAC2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1358"/>
            <a:ext cx="11865429" cy="60705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„Где живи музика?“ децу средње групе посетиле су Милена и Оливера, музички педагози из музичке радионице „Цврле“. У подстицајној, креативној и инспиративној атмосфери, деца су имала прилику да заједно са гошћама из локалне заједнице истражују свет музике. 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E8CE0195-77AA-C08F-F233-ABCBE5069E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8971" y="2603500"/>
            <a:ext cx="2915443" cy="425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8816E9B5-E035-C0DE-9BAB-E930E1E8C4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4414" y="2666999"/>
            <a:ext cx="3956917" cy="4191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0FBDF6E-4EF6-5DB3-3580-4C1444A52F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1332" y="2603500"/>
            <a:ext cx="5055489" cy="425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13981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D50D68D9-2652-7235-8C7C-74C881D26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3450" y="238125"/>
            <a:ext cx="10515600" cy="1325563"/>
          </a:xfrm>
        </p:spPr>
        <p:txBody>
          <a:bodyPr/>
          <a:lstStyle/>
          <a:p>
            <a:pPr algn="ctr"/>
            <a:r>
              <a:rPr lang="x-none" dirty="0"/>
              <a:t>Студенти полажу испит</a:t>
            </a:r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AEBF492F-7BD4-235C-9DAC-63F4C1D08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929" y="1496786"/>
            <a:ext cx="11638642" cy="5524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Најмлађи чланови вртићке заједнице као подршка студентима при полагању испита. Назив активности: </a:t>
            </a:r>
            <a:r>
              <a:rPr lang="x-none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Мали пешаци, велики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јунаци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16551B4-EBCB-AFD8-EA64-9C9C3988C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467429"/>
            <a:ext cx="4608286" cy="441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E9EA85D-78B7-0EA5-D0B7-6AAD55092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0356" y="2443119"/>
            <a:ext cx="4146287" cy="4414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E887888-8A26-6330-262C-CFB2A75937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07375" y="2409916"/>
            <a:ext cx="3632464" cy="4481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2759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0B1BBC58-A66A-36A3-2B41-A53C1AE3B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Приказ пројекта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родитељски састанак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BF186092-5C85-1999-DF98-C7916C77F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9973" y="2240359"/>
            <a:ext cx="3453374" cy="4475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9722E15-DD72-109C-3F5A-FEEC6D7EE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218" y="2240359"/>
            <a:ext cx="2332034" cy="4475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18C7946E-0494-29E0-19D2-AE1136553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32009" y="2382762"/>
            <a:ext cx="3059991" cy="4475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0E835137-28BB-F835-018C-0BEBECBCA2A7}"/>
              </a:ext>
            </a:extLst>
          </p:cNvPr>
          <p:cNvSpPr txBox="1"/>
          <p:nvPr/>
        </p:nvSpPr>
        <p:spPr>
          <a:xfrm>
            <a:off x="552054" y="1409361"/>
            <a:ext cx="10801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Током фебруара на родитељским састанцима су презентовани реализовани пројекти у васпитним групама.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C583B494-3359-30F0-B15D-D321391FB5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3252" y="2382762"/>
            <a:ext cx="2986721" cy="4475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4783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1A378FD3-10CB-39CD-C2B8-590E3ED6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99787"/>
            <a:ext cx="10900229" cy="1590902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Приказ пројекта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родитељски састанак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244098BE-91E3-632F-4D88-672F9082E0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371600"/>
            <a:ext cx="11694886" cy="57766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На родитељском састанку групе у години пред полазак у школу, вртића „Лане“, презентована су два пројекта: „Како дишу биљке“ и „Мој град кроз боје“, као и едукативни материјал (видео-садржаји) „Мали археолог“.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A16D252-A92E-E7D3-C188-E029189A7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571" y="2567213"/>
            <a:ext cx="6350000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D5057958-C56C-D1C9-75DE-68EE4B3DA6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3812" y="2951614"/>
            <a:ext cx="5605617" cy="3806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7659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5263072-3B22-4911-69D0-71489A730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Плешемо и играмо заједно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9F5D193-E837-CE99-6887-84D68A4E8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1" y="1533071"/>
            <a:ext cx="11457214" cy="51344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Одржан је јавни час плеса свих група које похађају плес у вртићу.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0F58D251-7992-FD42-1B40-949558C8C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920" y="2133600"/>
            <a:ext cx="5231080" cy="4634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A519043-E57F-35A8-A58D-2A8532F9E7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0200" y="2172000"/>
            <a:ext cx="6553200" cy="2207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AD57466-71FD-4007-19F6-93BB3D0226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2160" y="4334562"/>
            <a:ext cx="6698096" cy="238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5116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F263799-3CF0-DEE4-881A-C1209517A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842" y="-7994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Трибина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Упис деце у први разред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2E757EAA-F99D-7231-1763-44356C195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990600"/>
            <a:ext cx="11463110" cy="124210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Саговорници родитеља/других законских заступника су били представници ПУ,, Ната Вељковић”, ОШ,, Драгомир Марковић”, Дома здравља и СОШО,, Веселин Николић”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5F6C802C-FCF1-A4A7-0760-CA09641BB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7786" y="4335347"/>
            <a:ext cx="4844143" cy="2370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20F973CF-7637-88A1-A60A-33AECF79B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3501" y="4335347"/>
            <a:ext cx="4481287" cy="2456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B888B145-2B93-F70B-6BC8-A23646E74F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422" y="1981200"/>
            <a:ext cx="5522781" cy="2354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E3884A63-FF6B-0578-A9D0-E578F15BEB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6254" y="2057401"/>
            <a:ext cx="5639782" cy="2301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89D9A677-DAB5-A8E6-23EA-9FCD585FB1D9}"/>
              </a:ext>
            </a:extLst>
          </p:cNvPr>
          <p:cNvSpPr txBox="1"/>
          <p:nvPr/>
        </p:nvSpPr>
        <p:spPr>
          <a:xfrm>
            <a:off x="5149849" y="2278398"/>
            <a:ext cx="4112080" cy="2024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2181D9BF-6279-4923-CF33-63A3687DEF6A}"/>
              </a:ext>
            </a:extLst>
          </p:cNvPr>
          <p:cNvSpPr txBox="1"/>
          <p:nvPr/>
        </p:nvSpPr>
        <p:spPr>
          <a:xfrm>
            <a:off x="9343572" y="5059173"/>
            <a:ext cx="2914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6"/>
              </a:rPr>
              <a:t>кликните овде за линк трибине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66427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643D711-69A0-9D45-364A-DBC8CFDB4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Седница васпитно-образовног већа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7A94FFDC-3770-5AA7-9A6C-F0EF7415EC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53923"/>
            <a:ext cx="7567386" cy="2804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A50829F-6FBA-8A0A-2A94-7987DC67B9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1931" y="2585357"/>
            <a:ext cx="4710069" cy="4311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0BA30BD2-E5D4-034F-A80E-F378BCB895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1357298"/>
            <a:ext cx="7481931" cy="2796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D74E6131-8C37-B6FB-13A9-FB8DAB5ACA5E}"/>
              </a:ext>
            </a:extLst>
          </p:cNvPr>
          <p:cNvSpPr txBox="1"/>
          <p:nvPr/>
        </p:nvSpPr>
        <p:spPr>
          <a:xfrm>
            <a:off x="8011884" y="2014809"/>
            <a:ext cx="3826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5"/>
              </a:rPr>
              <a:t>клик за линк састанка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50197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Актива за Развојно планирање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F0D579FA-5881-3CAB-60D6-C090B0A8D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28" y="1571612"/>
            <a:ext cx="6143668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E56D6A72-8E5D-8A37-0A4B-01F09770D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Актив васпитача реализатора програма у години пред полазак у школу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B73C209B-EB85-0AEB-5254-C3B47AB66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489" y="2541133"/>
            <a:ext cx="5662934" cy="4209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E633F549-BAA9-9CA5-8B13-46CB782A0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5287" y="2061750"/>
            <a:ext cx="5954224" cy="4688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59084600-A8A9-F3B7-BA55-0A5E2E450A0F}"/>
              </a:ext>
            </a:extLst>
          </p:cNvPr>
          <p:cNvSpPr txBox="1"/>
          <p:nvPr/>
        </p:nvSpPr>
        <p:spPr>
          <a:xfrm>
            <a:off x="509814" y="2170936"/>
            <a:ext cx="566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4"/>
              </a:rPr>
              <a:t>https://youtu.be/YD_tViOp514?feature=shared</a:t>
            </a:r>
            <a:r>
              <a:rPr lang="x-none" dirty="0"/>
              <a:t> 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390374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E5624312-4FAF-7694-8104-07743FEC2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Породица у фокусу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886B27BA-0F08-6B32-A83B-8EBA026FC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8250" y="1518330"/>
            <a:ext cx="6889750" cy="516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5832BD95-B6E8-A82F-3389-FCBF81DF8217}"/>
              </a:ext>
            </a:extLst>
          </p:cNvPr>
          <p:cNvSpPr txBox="1"/>
          <p:nvPr/>
        </p:nvSpPr>
        <p:spPr>
          <a:xfrm>
            <a:off x="1066949" y="2551837"/>
            <a:ext cx="38316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Додела сертификата за учешће у саветодавно-едукативном програму у оквиру пројекта „Породица у фокусу“.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22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6E9E18F-DE73-F81C-A0AE-9F44F5C94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0735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Међувртићка сарадња </a:t>
            </a:r>
            <a:r>
              <a:rPr lang="x-none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планирање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C2C01FD2-A99C-90C8-8F6A-1EB167418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357298"/>
            <a:ext cx="11573329" cy="55007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smtClean="0">
                <a:cs typeface="Times New Roman" pitchFamily="18" charset="0"/>
              </a:rPr>
              <a:t>Одржан је састанак и почетни договор о буд</a:t>
            </a:r>
            <a:r>
              <a:rPr lang="sr-Cyrl-RS" sz="2400" dirty="0" smtClean="0">
                <a:cs typeface="Times New Roman" pitchFamily="18" charset="0"/>
              </a:rPr>
              <a:t>ућим </a:t>
            </a:r>
            <a:r>
              <a:rPr lang="x-none" sz="2400" smtClean="0">
                <a:cs typeface="Times New Roman" pitchFamily="18" charset="0"/>
              </a:rPr>
              <a:t>радиониц</a:t>
            </a:r>
            <a:r>
              <a:rPr lang="sr-Cyrl-RS" sz="2400" dirty="0" smtClean="0">
                <a:cs typeface="Times New Roman" pitchFamily="18" charset="0"/>
              </a:rPr>
              <a:t>ама ,,Моћ камена “</a:t>
            </a:r>
            <a:r>
              <a:rPr lang="x-none" sz="2400" smtClean="0">
                <a:cs typeface="Times New Roman" pitchFamily="18" charset="0"/>
              </a:rPr>
              <a:t> са децом и </a:t>
            </a:r>
            <a:r>
              <a:rPr lang="sr-Cyrl-RS" sz="2400" dirty="0" smtClean="0">
                <a:cs typeface="Times New Roman" pitchFamily="18" charset="0"/>
              </a:rPr>
              <a:t>васпитачима вртића,,Пчелица,</a:t>
            </a:r>
            <a:r>
              <a:rPr lang="sr-Cyrl-BA" sz="2400" dirty="0" smtClean="0">
                <a:cs typeface="Times New Roman" pitchFamily="18" charset="0"/>
              </a:rPr>
              <a:t>Звончић</a:t>
            </a:r>
            <a:r>
              <a:rPr lang="sr-Cyrl-RS" sz="2400" dirty="0" smtClean="0">
                <a:cs typeface="Times New Roman" pitchFamily="18" charset="0"/>
              </a:rPr>
              <a:t>,Лептирић/Лане”,радионице  ће се реализовати </a:t>
            </a:r>
            <a:r>
              <a:rPr lang="x-none" sz="2400" smtClean="0">
                <a:cs typeface="Times New Roman" pitchFamily="18" charset="0"/>
              </a:rPr>
              <a:t> </a:t>
            </a:r>
            <a:r>
              <a:rPr lang="sr-Cyrl-RS" sz="2400" dirty="0" smtClean="0">
                <a:cs typeface="Times New Roman" pitchFamily="18" charset="0"/>
              </a:rPr>
              <a:t>у сарадњи са стручним сарадницима Установе </a:t>
            </a:r>
            <a:r>
              <a:rPr lang="x-none" sz="2400" smtClean="0">
                <a:cs typeface="Times New Roman" pitchFamily="18" charset="0"/>
              </a:rPr>
              <a:t>и кустос</a:t>
            </a:r>
            <a:r>
              <a:rPr lang="sr-Cyrl-RS" sz="2400" dirty="0" smtClean="0">
                <a:cs typeface="Times New Roman" pitchFamily="18" charset="0"/>
              </a:rPr>
              <a:t>ом </a:t>
            </a:r>
            <a:r>
              <a:rPr lang="x-none" sz="2400" smtClean="0">
                <a:cs typeface="Times New Roman" pitchFamily="18" charset="0"/>
              </a:rPr>
              <a:t> </a:t>
            </a:r>
            <a:r>
              <a:rPr lang="sr-Cyrl-RS" sz="2400" dirty="0" smtClean="0">
                <a:cs typeface="Times New Roman" pitchFamily="18" charset="0"/>
              </a:rPr>
              <a:t>Н</a:t>
            </a:r>
            <a:r>
              <a:rPr lang="x-none" sz="2400" smtClean="0">
                <a:cs typeface="Times New Roman" pitchFamily="18" charset="0"/>
              </a:rPr>
              <a:t>ародног музеја у Крушевцу.</a:t>
            </a:r>
            <a:endParaRPr lang="sr-Latn-RS" sz="2400" dirty="0"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A98CFF24-EFB6-3CB5-65D3-698813E3C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843" y="2887369"/>
            <a:ext cx="5966157" cy="3970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BCD29746-815C-88B2-BEAC-2448A2200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3016803"/>
            <a:ext cx="6009500" cy="3841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8865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D179A1A-12F2-91D3-6781-586C3E5B6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Хоризонтална размена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приказ радионица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0BA70367-BE6E-90AD-C6CC-B84A562331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0"/>
            <a:ext cx="6785712" cy="4834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EA113A9-6B4E-1E4D-6C24-09555466B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5712" y="2004786"/>
            <a:ext cx="5292857" cy="4734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30743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9B0D8AD5-A4AB-2017-9984-8C8DB6044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i="1" dirty="0">
                <a:latin typeface="Times New Roman" pitchFamily="18" charset="0"/>
                <a:cs typeface="Times New Roman" pitchFamily="18" charset="0"/>
              </a:rPr>
              <a:t>Како дишу биљке -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ХР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912AE1B7-D45B-6FB5-DEAA-556F2C9BC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57400"/>
            <a:ext cx="6177643" cy="46021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хоризонталне размене међу васпитачима реализован је стручни приказ пројекта „Како дишу биљке“. У дискусији и анализи размењена су искуства и примери добре праксе, са освртом на значај пројектног приступа у подстицању истраживања, критичког мишљења и активног учешћа деце.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CC8BC945-F7EB-A5DF-5210-BCE989BEF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5856" y="1828800"/>
            <a:ext cx="5887882" cy="4566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1739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8502A96-EAAE-82C9-46F4-C778368F9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526143"/>
            <a:ext cx="10515600" cy="2216831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Хоризонтална размена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772F964D-53B9-02A8-438A-91CB64DDF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93" y="1279072"/>
            <a:ext cx="11965214" cy="51156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Хоризонтална размена – приказ радионице у оквиру Клуба науке и уметности под називом „Тајни свет поларних животиња“.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843D52D4-D87D-3D75-17B1-80A54C2BC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66" y="2362201"/>
            <a:ext cx="6050334" cy="4405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FD14DF85-EAA4-06C1-0036-E19C9AD44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2209801"/>
            <a:ext cx="5932096" cy="4557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3305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9CAE5A0F-E76B-FDD2-74FC-8CC4DFF86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628" y="274410"/>
            <a:ext cx="11018157" cy="1603375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ХР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Зоо врт у нашем шаренграду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приказ радионице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0571DBE5-B6FD-2B56-8B4B-D284D592F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871" y="2249714"/>
            <a:ext cx="5279807" cy="45163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F905F00E-81F2-4502-51B2-81DFB49C20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0656" y="2249714"/>
            <a:ext cx="6471558" cy="45163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3864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B9C8D57-9F4A-F433-73B2-77238359D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343" y="29389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радионице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8141F84F-FE19-CFF4-4CEA-44F2CA635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радионице „Мој град кроз боје“ – дискусија и анализа Аутор: Далиборка Тамбурић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4076CC8F-2C8F-2B35-3EFC-ED722CD90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4599" y="2738844"/>
            <a:ext cx="11148344" cy="3856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3858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D93345D5-F9B5-7366-66D4-DE70EE74B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x-non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интегрисаног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учења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инспиративном</a:t>
            </a:r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простору</a:t>
            </a:r>
            <a:endParaRPr lang="sr-Latn-R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A33EC91F-8F20-546D-9A5C-95A761A08F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071" y="1749698"/>
            <a:ext cx="5080000" cy="2428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6723B7C6-5776-B0B9-099D-66CB72E91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5643" y="1675684"/>
            <a:ext cx="6640286" cy="2705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A9FC3D0A-BE1F-816A-0CD5-A0C0632F79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154564"/>
            <a:ext cx="5959929" cy="2638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DF239ADF-080E-0AFB-9F6C-5AAA441BACD8}"/>
              </a:ext>
            </a:extLst>
          </p:cNvPr>
          <p:cNvSpPr txBox="1"/>
          <p:nvPr/>
        </p:nvSpPr>
        <p:spPr>
          <a:xfrm>
            <a:off x="5959929" y="4303747"/>
            <a:ext cx="5677806" cy="256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Стручна обука под називом „Вртић – место интегрисаног учења у инспиративном простору“ одржана је 28. фебруара 2026. године у Центру за стручно усавршавање у Крушевцу.
Обуци је присуствовало тридесет запослених, који су имали прилику да унапреде своја знања и размене искуства у области интегрисаног учења и креирања подстицајног окружења за децу.</a:t>
            </a:r>
            <a:endParaRPr lang="sr-Latn-R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676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862</Words>
  <Application>Microsoft Office PowerPoint</Application>
  <PresentationFormat>Custom</PresentationFormat>
  <Paragraphs>67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tema</vt:lpstr>
      <vt:lpstr>Месечни билтен вртића  Лептирић и Лане</vt:lpstr>
      <vt:lpstr>Актуелни пројекти у ФЕБРУАРУ:</vt:lpstr>
      <vt:lpstr>У  вртићу су током месеца фебруара реализоване планиране  активности, представљамо неке од њих...</vt:lpstr>
      <vt:lpstr>Правимо звуке</vt:lpstr>
      <vt:lpstr>Безбедно у саобраћају</vt:lpstr>
      <vt:lpstr>Еколошка активност – Наша собна биљка</vt:lpstr>
      <vt:lpstr>Залеђени град</vt:lpstr>
      <vt:lpstr>Сарадња са Основном школом Брана Павловић у Коњуху </vt:lpstr>
      <vt:lpstr>Сарадња са школом Владислав Савић Јан</vt:lpstr>
      <vt:lpstr>Наша Србија</vt:lpstr>
      <vt:lpstr>Снег и лед</vt:lpstr>
      <vt:lpstr>Играмо се, дружимо и заједно растемо</vt:lpstr>
      <vt:lpstr>Увек буди добар друг...</vt:lpstr>
      <vt:lpstr>Међувршњачка сарадња – музичке игре</vt:lpstr>
      <vt:lpstr>Клуб љубитеља науке и уметности – Безбедно у саобраћају</vt:lpstr>
      <vt:lpstr>Центар за игру</vt:lpstr>
      <vt:lpstr>Сарадња са локалном заједницом</vt:lpstr>
      <vt:lpstr>Студенти полажу испит</vt:lpstr>
      <vt:lpstr>Приказ пројекта – родитељски састанак</vt:lpstr>
      <vt:lpstr>Приказ пројекта – родитељски састанак</vt:lpstr>
      <vt:lpstr>Плешемо и играмо заједно</vt:lpstr>
      <vt:lpstr>Трибина Упис деце у први разред</vt:lpstr>
      <vt:lpstr>Седница васпитно-образовног већа</vt:lpstr>
      <vt:lpstr>Састанак Актива за Развојно планирање </vt:lpstr>
      <vt:lpstr>Актив васпитача реализатора програма у години пред полазак у школу</vt:lpstr>
      <vt:lpstr>Породица у фокусу</vt:lpstr>
      <vt:lpstr>Међувртићка сарадња и планирање</vt:lpstr>
      <vt:lpstr>Хоризонтална размена – приказ радионица</vt:lpstr>
      <vt:lpstr>Како дишу биљке - ХР</vt:lpstr>
      <vt:lpstr>Хоризонтална размена</vt:lpstr>
      <vt:lpstr>ХР – Зоо врт у нашем шаренграду приказ радионице</vt:lpstr>
      <vt:lpstr>Приказ радионице</vt:lpstr>
      <vt:lpstr>Вртић – Место интегрисаног учења у инспиративном простору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 Лептирић и Лане</dc:title>
  <dc:creator>Jelena Manojlović</dc:creator>
  <cp:lastModifiedBy>ASUS</cp:lastModifiedBy>
  <cp:revision>19</cp:revision>
  <dcterms:created xsi:type="dcterms:W3CDTF">2026-02-06T08:55:46Z</dcterms:created>
  <dcterms:modified xsi:type="dcterms:W3CDTF">2026-03-27T12:22:02Z</dcterms:modified>
</cp:coreProperties>
</file>