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8" r:id="rId3"/>
    <p:sldId id="260" r:id="rId4"/>
    <p:sldId id="261" r:id="rId5"/>
    <p:sldId id="262" r:id="rId6"/>
    <p:sldId id="263" r:id="rId7"/>
    <p:sldId id="264" r:id="rId8"/>
    <p:sldId id="270" r:id="rId9"/>
    <p:sldId id="257" r:id="rId10"/>
    <p:sldId id="274" r:id="rId11"/>
    <p:sldId id="271" r:id="rId12"/>
    <p:sldId id="272" r:id="rId13"/>
    <p:sldId id="273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2" autoAdjust="0"/>
    <p:restoredTop sz="94608" autoAdjust="0"/>
  </p:normalViewPr>
  <p:slideViewPr>
    <p:cSldViewPr>
      <p:cViewPr>
        <p:scale>
          <a:sx n="100" d="100"/>
          <a:sy n="100" d="100"/>
        </p:scale>
        <p:origin x="-72" y="30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1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245D4D-A4D8-4E39-A272-7E7A61498DF4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B52877-0E90-4286-92D5-59E0EE5973D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B52877-0E90-4286-92D5-59E0EE5973D8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542A4E4-0894-47A4-88E9-50899C0918CC}" type="datetimeFigureOut">
              <a:rPr lang="en-US" smtClean="0"/>
              <a:pPr/>
              <a:t>4/6/2026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s://www.youtube.com/watch?v=YD_tViOp514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C9RwK3SIGMo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472" y="357166"/>
            <a:ext cx="7851648" cy="2428892"/>
          </a:xfrm>
        </p:spPr>
        <p:txBody>
          <a:bodyPr anchor="t">
            <a:noAutofit/>
          </a:bodyPr>
          <a:lstStyle/>
          <a:p>
            <a:pPr algn="ctr"/>
            <a:r>
              <a:rPr lang="sr-Cyrl-RS" sz="3600" b="0" dirty="0" smtClean="0">
                <a:solidFill>
                  <a:schemeClr val="tx2"/>
                </a:solidFill>
              </a:rPr>
              <a:t/>
            </a:r>
            <a:br>
              <a:rPr lang="sr-Cyrl-RS" sz="3600" b="0" dirty="0" smtClean="0">
                <a:solidFill>
                  <a:schemeClr val="tx2"/>
                </a:solidFill>
              </a:rPr>
            </a:br>
            <a:r>
              <a:rPr lang="sr-Cyrl-RS" sz="44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Вртић “Владо Јурић”</a:t>
            </a:r>
            <a:br>
              <a:rPr lang="sr-Cyrl-RS" sz="44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3600" dirty="0" smtClean="0">
                <a:solidFill>
                  <a:schemeClr val="tx2"/>
                </a:solidFill>
              </a:rPr>
              <a:t/>
            </a:r>
            <a:br>
              <a:rPr lang="sr-Cyrl-RS" sz="3600" dirty="0" smtClean="0">
                <a:solidFill>
                  <a:schemeClr val="tx2"/>
                </a:solidFill>
              </a:rPr>
            </a:br>
            <a:r>
              <a:rPr lang="sr-Cyrl-RS" sz="28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МЕСЕЧНИ БИЛТЕН</a:t>
            </a:r>
            <a:endParaRPr lang="en-US" sz="2800" b="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2643182"/>
            <a:ext cx="4786346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6929454" y="5786454"/>
            <a:ext cx="23574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Фебруар ,2026. године</a:t>
            </a:r>
            <a:br>
              <a:rPr lang="sr-Cyrl-RS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910" y="4500570"/>
            <a:ext cx="7854696" cy="2214578"/>
          </a:xfrm>
        </p:spPr>
        <p:txBody>
          <a:bodyPr>
            <a:normAutofit/>
          </a:bodyPr>
          <a:lstStyle/>
          <a:p>
            <a:pPr algn="ctr"/>
            <a:endParaRPr lang="sr-Cyrl-RS" sz="2000" dirty="0" smtClean="0"/>
          </a:p>
          <a:p>
            <a:pPr algn="ctr"/>
            <a:endParaRPr lang="sr-Cyrl-RS" sz="2000" dirty="0" smtClean="0"/>
          </a:p>
          <a:p>
            <a:pPr algn="ctr"/>
            <a:endParaRPr lang="en-US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85728"/>
            <a:ext cx="8715436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0" y="5286388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Група “СУНЦЕ” </a:t>
            </a:r>
            <a:r>
              <a:rPr lang="" sz="20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тема пројекта “Лопта</a:t>
            </a:r>
          </a:p>
          <a:p>
            <a:pPr algn="ctr">
              <a:lnSpc>
                <a:spcPct val="150000"/>
              </a:lnSpc>
            </a:pP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Група “Срце” – тема пројекта “Некад и сад”</a:t>
            </a:r>
          </a:p>
          <a:p>
            <a:pPr algn="ctr">
              <a:lnSpc>
                <a:spcPct val="150000"/>
              </a:lnSpc>
            </a:pP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Група “Цвет” – тема пројекта “Како да сачувамо нашу планету”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Sun 7"/>
          <p:cNvSpPr/>
          <p:nvPr/>
        </p:nvSpPr>
        <p:spPr>
          <a:xfrm>
            <a:off x="1928794" y="5357826"/>
            <a:ext cx="360000" cy="3600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Heart 8"/>
          <p:cNvSpPr/>
          <p:nvPr/>
        </p:nvSpPr>
        <p:spPr>
          <a:xfrm>
            <a:off x="1785918" y="5929330"/>
            <a:ext cx="288562" cy="28575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0" name="AutoShape 6" descr="https://png.pngtree.com/png-vector/20240803/ourmid/pngtree-cute-cartoon-flower-clipart-illustration-png-image_13365776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3" name="Picture 12" descr="pngtree-cute-cartoon-flower-clipart-illustration-png-image_13365776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42910" y="6215082"/>
            <a:ext cx="428628" cy="4389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910" y="5357826"/>
            <a:ext cx="7854696" cy="1071570"/>
          </a:xfrm>
        </p:spPr>
        <p:txBody>
          <a:bodyPr>
            <a:noAutofit/>
          </a:bodyPr>
          <a:lstStyle/>
          <a:p>
            <a:pPr algn="ctr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Кроз  понуду колажног  материјала за игру  и подршку васпитача мала заједница ствара и учи </a:t>
            </a:r>
          </a:p>
        </p:txBody>
      </p:sp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000108"/>
            <a:ext cx="6500858" cy="4429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5720" y="4929198"/>
            <a:ext cx="8643998" cy="1928802"/>
          </a:xfrm>
        </p:spPr>
        <p:txBody>
          <a:bodyPr>
            <a:normAutofit/>
          </a:bodyPr>
          <a:lstStyle/>
          <a:p>
            <a:pPr algn="just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У оквиру пројекта “Лопта”, дечак Л.З. донео је мекану звучну лопту са сликама животиња. На  путу   процеса  истраживања  и  нових  открића </a:t>
            </a:r>
          </a:p>
        </p:txBody>
      </p:sp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214422"/>
            <a:ext cx="7358114" cy="3714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4929198"/>
            <a:ext cx="8001056" cy="2071702"/>
          </a:xfrm>
        </p:spPr>
        <p:txBody>
          <a:bodyPr>
            <a:noAutofit/>
          </a:bodyPr>
          <a:lstStyle/>
          <a:p>
            <a:pPr algn="ctr"/>
            <a:endParaRPr lang="sr-Cyrl-R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sr-Cyrl-R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Радост стварања уз подршку васпитача</a:t>
            </a:r>
          </a:p>
        </p:txBody>
      </p:sp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857232"/>
            <a:ext cx="6715172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2844" y="5000636"/>
            <a:ext cx="8283324" cy="1000132"/>
          </a:xfrm>
        </p:spPr>
        <p:txBody>
          <a:bodyPr anchor="ctr">
            <a:normAutofit/>
          </a:bodyPr>
          <a:lstStyle/>
          <a:p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Реални предмети у функцији развијања теме/пројекта у вас. групи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,,Срце,,</a:t>
            </a:r>
            <a:endParaRPr lang="sr-Cyrl-RS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142984"/>
            <a:ext cx="4214842" cy="41434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1071546"/>
            <a:ext cx="3740790" cy="41434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00628" y="1571612"/>
            <a:ext cx="3643338" cy="5286388"/>
          </a:xfrm>
        </p:spPr>
        <p:txBody>
          <a:bodyPr>
            <a:normAutofit/>
          </a:bodyPr>
          <a:lstStyle/>
          <a:p>
            <a:pPr algn="just"/>
            <a:endParaRPr lang="sr-Cyrl-R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sr-Cyrl-R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sr-Cyrl-R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sr-Cyrl-R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sr-Cyrl-R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У оквиру пројекта “Како да сачувамо планету”,посвећено се  ствара  уз вршњачку подршку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928670"/>
            <a:ext cx="4500595" cy="56436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4348" y="1000108"/>
            <a:ext cx="8215370" cy="1285884"/>
          </a:xfrm>
        </p:spPr>
        <p:txBody>
          <a:bodyPr numCol="1" anchor="ctr">
            <a:norm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Родитељски састанци 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Приказ процеса учења деце </a:t>
            </a: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кроз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активноси реализоване у оквиру теме/пројекта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2143116"/>
            <a:ext cx="3214710" cy="2214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2428868"/>
            <a:ext cx="4500594" cy="39290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4429132"/>
            <a:ext cx="3214710" cy="2214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142844" y="857232"/>
            <a:ext cx="8715436" cy="1571636"/>
          </a:xfrm>
        </p:spPr>
        <p:txBody>
          <a:bodyPr>
            <a:normAutofit/>
          </a:bodyPr>
          <a:lstStyle/>
          <a:p>
            <a:pPr algn="ctr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Сарадња са локалном заједницом </a:t>
            </a:r>
          </a:p>
          <a:p>
            <a:pPr algn="ctr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                   Дечија стоматолошка ординација у нашем вртићу 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2214554"/>
            <a:ext cx="5500726" cy="4000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5715008" y="3143248"/>
            <a:ext cx="328614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Кроз разговор, игру и демонстрацију усвајамо знања важна за здравље уста и зуба </a:t>
            </a:r>
          </a:p>
          <a:p>
            <a:pPr algn="just"/>
            <a:endParaRPr lang="sr-Cyrl-R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sr-Cyrl-R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/>
              <a:t>https://www.youtube.com/shorts/_4udhieD0Ho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nimak ekrana 2026-04-04 23152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3" y="1000108"/>
            <a:ext cx="5286412" cy="5550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5"/>
          <p:cNvSpPr/>
          <p:nvPr/>
        </p:nvSpPr>
        <p:spPr>
          <a:xfrm>
            <a:off x="6000760" y="3357562"/>
            <a:ext cx="264317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smtClean="0"/>
              <a:t>https://www.youtube.com/shorts/_4udhieD0Ho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1071546"/>
            <a:ext cx="85011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GB" dirty="0" err="1" smtClean="0">
                <a:solidFill>
                  <a:schemeClr val="accent1"/>
                </a:solidFill>
                <a:latin typeface="Times New Roman" pitchFamily="18" charset="0"/>
              </a:rPr>
              <a:t>Састанак</a:t>
            </a:r>
            <a:r>
              <a:rPr lang="en-US" altLang="en-GB" dirty="0" smtClean="0">
                <a:solidFill>
                  <a:schemeClr val="accent1"/>
                </a:solidFill>
                <a:latin typeface="Times New Roman" pitchFamily="18" charset="0"/>
              </a:rPr>
              <a:t> </a:t>
            </a:r>
            <a:r>
              <a:rPr lang="sr-Cyrl-RS" altLang="en-GB" dirty="0" err="1" smtClean="0">
                <a:solidFill>
                  <a:schemeClr val="accent1"/>
                </a:solidFill>
                <a:latin typeface="Times New Roman" pitchFamily="18" charset="0"/>
              </a:rPr>
              <a:t>А</a:t>
            </a:r>
            <a:r>
              <a:rPr lang="en-US" altLang="en-GB" dirty="0" err="1" smtClean="0">
                <a:solidFill>
                  <a:schemeClr val="accent1"/>
                </a:solidFill>
                <a:latin typeface="Times New Roman" pitchFamily="18" charset="0"/>
              </a:rPr>
              <a:t>ктива</a:t>
            </a:r>
            <a:r>
              <a:rPr lang="en-US" altLang="en-GB" dirty="0" smtClean="0">
                <a:solidFill>
                  <a:schemeClr val="accent1"/>
                </a:solidFill>
                <a:latin typeface="Times New Roman" pitchFamily="18" charset="0"/>
              </a:rPr>
              <a:t> </a:t>
            </a:r>
            <a:r>
              <a:rPr lang="en-US" altLang="en-GB" dirty="0" err="1" smtClean="0">
                <a:solidFill>
                  <a:schemeClr val="accent1"/>
                </a:solidFill>
                <a:latin typeface="Times New Roman" pitchFamily="18" charset="0"/>
              </a:rPr>
              <a:t>за</a:t>
            </a:r>
            <a:r>
              <a:rPr lang="en-US" altLang="en-GB" dirty="0" smtClean="0">
                <a:solidFill>
                  <a:schemeClr val="accent1"/>
                </a:solidFill>
                <a:latin typeface="Times New Roman" pitchFamily="18" charset="0"/>
              </a:rPr>
              <a:t> РП. </a:t>
            </a:r>
            <a:r>
              <a:rPr lang="en-US" altLang="en-GB" dirty="0" err="1" smtClean="0">
                <a:solidFill>
                  <a:schemeClr val="accent1"/>
                </a:solidFill>
                <a:latin typeface="Times New Roman" pitchFamily="18" charset="0"/>
              </a:rPr>
              <a:t>Размена</a:t>
            </a:r>
            <a:r>
              <a:rPr lang="en-US" altLang="en-GB" dirty="0" smtClean="0">
                <a:solidFill>
                  <a:schemeClr val="accent1"/>
                </a:solidFill>
                <a:latin typeface="Times New Roman" pitchFamily="18" charset="0"/>
              </a:rPr>
              <a:t> </a:t>
            </a:r>
            <a:r>
              <a:rPr lang="en-US" altLang="en-GB" dirty="0" err="1" smtClean="0">
                <a:solidFill>
                  <a:schemeClr val="accent1"/>
                </a:solidFill>
                <a:latin typeface="Times New Roman" pitchFamily="18" charset="0"/>
              </a:rPr>
              <a:t>увида</a:t>
            </a:r>
            <a:r>
              <a:rPr lang="en-US" altLang="en-GB" dirty="0" smtClean="0">
                <a:solidFill>
                  <a:schemeClr val="accent1"/>
                </a:solidFill>
                <a:latin typeface="Times New Roman" pitchFamily="18" charset="0"/>
              </a:rPr>
              <a:t> </a:t>
            </a:r>
            <a:r>
              <a:rPr lang="en-US" altLang="en-GB" dirty="0" err="1" smtClean="0">
                <a:solidFill>
                  <a:schemeClr val="accent1"/>
                </a:solidFill>
                <a:latin typeface="Times New Roman" pitchFamily="18" charset="0"/>
              </a:rPr>
              <a:t>практичара</a:t>
            </a:r>
            <a:r>
              <a:rPr lang="en-US" altLang="en-GB" dirty="0" smtClean="0">
                <a:solidFill>
                  <a:schemeClr val="accent1"/>
                </a:solidFill>
                <a:latin typeface="Times New Roman" pitchFamily="18" charset="0"/>
              </a:rPr>
              <a:t> о </a:t>
            </a:r>
            <a:r>
              <a:rPr lang="en-US" altLang="en-GB" dirty="0" err="1" smtClean="0">
                <a:solidFill>
                  <a:schemeClr val="accent1"/>
                </a:solidFill>
                <a:latin typeface="Times New Roman" pitchFamily="18" charset="0"/>
              </a:rPr>
              <a:t>реализованим</a:t>
            </a:r>
            <a:r>
              <a:rPr lang="en-US" altLang="en-GB" dirty="0" smtClean="0">
                <a:solidFill>
                  <a:schemeClr val="accent1"/>
                </a:solidFill>
                <a:latin typeface="Times New Roman" pitchFamily="18" charset="0"/>
              </a:rPr>
              <a:t> </a:t>
            </a:r>
            <a:r>
              <a:rPr lang="en-US" altLang="en-GB" dirty="0" err="1" smtClean="0">
                <a:solidFill>
                  <a:schemeClr val="accent1"/>
                </a:solidFill>
                <a:latin typeface="Times New Roman" pitchFamily="18" charset="0"/>
              </a:rPr>
              <a:t>активностима</a:t>
            </a:r>
            <a:r>
              <a:rPr lang="en-US" altLang="en-GB" dirty="0" smtClean="0">
                <a:solidFill>
                  <a:schemeClr val="accent1"/>
                </a:solidFill>
                <a:latin typeface="Times New Roman" pitchFamily="18" charset="0"/>
              </a:rPr>
              <a:t>.</a:t>
            </a:r>
            <a:br>
              <a:rPr lang="en-US" altLang="en-GB" dirty="0" smtClean="0">
                <a:solidFill>
                  <a:schemeClr val="accent1"/>
                </a:solidFill>
                <a:latin typeface="Times New Roman" pitchFamily="18" charset="0"/>
              </a:rPr>
            </a:br>
            <a:r>
              <a:rPr lang="en-US" altLang="en-GB" dirty="0" err="1" smtClean="0">
                <a:solidFill>
                  <a:schemeClr val="accent1"/>
                </a:solidFill>
                <a:latin typeface="Times New Roman" pitchFamily="18" charset="0"/>
              </a:rPr>
              <a:t>Вртић</a:t>
            </a:r>
            <a:r>
              <a:rPr lang="en-US" altLang="en-GB" dirty="0" smtClean="0">
                <a:solidFill>
                  <a:schemeClr val="accent1"/>
                </a:solidFill>
                <a:latin typeface="Times New Roman" pitchFamily="18" charset="0"/>
              </a:rPr>
              <a:t> “</a:t>
            </a:r>
            <a:r>
              <a:rPr lang="en-US" altLang="en-GB" dirty="0" err="1" smtClean="0">
                <a:solidFill>
                  <a:schemeClr val="accent1"/>
                </a:solidFill>
                <a:latin typeface="Times New Roman" pitchFamily="18" charset="0"/>
              </a:rPr>
              <a:t>Невен</a:t>
            </a:r>
            <a:r>
              <a:rPr lang="en-US" altLang="en-GB" dirty="0" smtClean="0">
                <a:solidFill>
                  <a:schemeClr val="accent1"/>
                </a:solidFill>
                <a:latin typeface="Times New Roman" pitchFamily="18" charset="0"/>
              </a:rPr>
              <a:t>”</a:t>
            </a:r>
            <a:br>
              <a:rPr lang="en-US" altLang="en-GB" dirty="0" smtClean="0">
                <a:solidFill>
                  <a:schemeClr val="accent1"/>
                </a:solidFill>
                <a:latin typeface="Times New Roman" pitchFamily="18" charset="0"/>
              </a:rPr>
            </a:br>
            <a:r>
              <a:rPr lang="en-US" altLang="en-GB" u="sng" dirty="0" smtClean="0">
                <a:solidFill>
                  <a:schemeClr val="accent1"/>
                </a:solidFill>
                <a:latin typeface="Times New Roman" pitchFamily="18" charset="0"/>
              </a:rPr>
              <a:t>https://www.youtube.com/watch?v=U4gVi19eaSc</a:t>
            </a:r>
            <a:r>
              <a:rPr lang="en-US" altLang="en-US" dirty="0" smtClean="0">
                <a:solidFill>
                  <a:schemeClr val="accent1"/>
                </a:solidFill>
                <a:latin typeface="Times New Roman" pitchFamily="18" charset="0"/>
              </a:rPr>
              <a:t> </a:t>
            </a:r>
            <a:endParaRPr lang="en-US" dirty="0">
              <a:solidFill>
                <a:schemeClr val="accent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214282" y="2500306"/>
            <a:ext cx="4500594" cy="41434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Content Placeholder 4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5072066" y="1714488"/>
            <a:ext cx="3643338" cy="2286016"/>
          </a:xfrm>
          <a:prstGeom prst="rect">
            <a:avLst/>
          </a:prstGeom>
          <a:effectLst>
            <a:softEdge rad="112500"/>
          </a:effec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3504" y="3929066"/>
            <a:ext cx="3714776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71472" y="1000108"/>
            <a:ext cx="378621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GB" b="1" dirty="0" err="1" smtClean="0">
                <a:solidFill>
                  <a:schemeClr val="accent1"/>
                </a:solidFill>
                <a:latin typeface="Times New Roman" pitchFamily="18" charset="0"/>
              </a:rPr>
              <a:t>Актив</a:t>
            </a:r>
            <a: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</a:rPr>
              <a:t> </a:t>
            </a:r>
            <a:r>
              <a:rPr lang="en-US" altLang="en-GB" b="1" dirty="0" err="1" smtClean="0">
                <a:solidFill>
                  <a:schemeClr val="accent1"/>
                </a:solidFill>
                <a:latin typeface="Times New Roman" pitchFamily="18" charset="0"/>
              </a:rPr>
              <a:t>васпитача</a:t>
            </a:r>
            <a: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</a:rPr>
              <a:t> </a:t>
            </a:r>
            <a:r>
              <a:rPr lang="en-US" altLang="en-GB" b="1" dirty="0" err="1" smtClean="0">
                <a:solidFill>
                  <a:schemeClr val="accent1"/>
                </a:solidFill>
                <a:latin typeface="Times New Roman" pitchFamily="18" charset="0"/>
              </a:rPr>
              <a:t>реализатора</a:t>
            </a:r>
            <a: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</a:rPr>
              <a:t> </a:t>
            </a:r>
            <a:r>
              <a:rPr lang="en-US" altLang="en-GB" b="1" dirty="0" err="1" smtClean="0">
                <a:solidFill>
                  <a:schemeClr val="accent1"/>
                </a:solidFill>
                <a:latin typeface="Times New Roman" pitchFamily="18" charset="0"/>
              </a:rPr>
              <a:t>програма</a:t>
            </a:r>
            <a: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</a:rPr>
              <a:t> у </a:t>
            </a:r>
            <a:r>
              <a:rPr lang="en-US" altLang="en-GB" b="1" dirty="0" err="1" smtClean="0">
                <a:solidFill>
                  <a:schemeClr val="accent1"/>
                </a:solidFill>
                <a:latin typeface="Times New Roman" pitchFamily="18" charset="0"/>
              </a:rPr>
              <a:t>години</a:t>
            </a:r>
            <a: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</a:rPr>
              <a:t> </a:t>
            </a:r>
            <a:r>
              <a:rPr lang="en-US" altLang="en-GB" b="1" dirty="0" err="1" smtClean="0">
                <a:solidFill>
                  <a:schemeClr val="accent1"/>
                </a:solidFill>
                <a:latin typeface="Times New Roman" pitchFamily="18" charset="0"/>
              </a:rPr>
              <a:t>пред</a:t>
            </a:r>
            <a: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</a:rPr>
              <a:t> </a:t>
            </a:r>
            <a:r>
              <a:rPr lang="en-US" altLang="en-GB" b="1" dirty="0" err="1" smtClean="0">
                <a:solidFill>
                  <a:schemeClr val="accent1"/>
                </a:solidFill>
                <a:latin typeface="Times New Roman" pitchFamily="18" charset="0"/>
              </a:rPr>
              <a:t>полазак</a:t>
            </a:r>
            <a: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</a:rPr>
              <a:t> у </a:t>
            </a:r>
            <a:r>
              <a:rPr lang="en-US" altLang="en-GB" b="1" dirty="0" err="1" smtClean="0">
                <a:solidFill>
                  <a:schemeClr val="accent1"/>
                </a:solidFill>
                <a:latin typeface="Times New Roman" pitchFamily="18" charset="0"/>
              </a:rPr>
              <a:t>школу</a:t>
            </a:r>
            <a: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</a:rPr>
              <a:t> и </a:t>
            </a:r>
            <a:r>
              <a:rPr lang="en-US" altLang="en-GB" b="1" dirty="0" err="1" smtClean="0">
                <a:solidFill>
                  <a:schemeClr val="accent1"/>
                </a:solidFill>
                <a:latin typeface="Times New Roman" pitchFamily="18" charset="0"/>
              </a:rPr>
              <a:t>различитих</a:t>
            </a:r>
            <a: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</a:rPr>
              <a:t> </a:t>
            </a:r>
            <a:r>
              <a:rPr lang="en-US" altLang="en-GB" b="1" dirty="0" err="1" smtClean="0">
                <a:solidFill>
                  <a:schemeClr val="accent1"/>
                </a:solidFill>
                <a:latin typeface="Times New Roman" pitchFamily="18" charset="0"/>
              </a:rPr>
              <a:t>програма</a:t>
            </a:r>
            <a: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</a:rPr>
              <a:t> и </a:t>
            </a:r>
            <a:r>
              <a:rPr lang="en-US" altLang="en-GB" b="1" dirty="0" err="1" smtClean="0">
                <a:solidFill>
                  <a:schemeClr val="accent1"/>
                </a:solidFill>
                <a:latin typeface="Times New Roman" pitchFamily="18" charset="0"/>
              </a:rPr>
              <a:t>облика</a:t>
            </a:r>
            <a: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</a:rPr>
              <a:t> </a:t>
            </a:r>
            <a:r>
              <a:rPr lang="en-US" altLang="en-GB" b="1" dirty="0" err="1" smtClean="0">
                <a:solidFill>
                  <a:schemeClr val="accent1"/>
                </a:solidFill>
                <a:latin typeface="Times New Roman" pitchFamily="18" charset="0"/>
              </a:rPr>
              <a:t>рада</a:t>
            </a:r>
            <a: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</a:rPr>
              <a:t>:</a:t>
            </a:r>
            <a:b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</a:rPr>
            </a:br>
            <a:r>
              <a:rPr lang="en-US" altLang="en-GB" b="1" dirty="0" err="1" smtClean="0">
                <a:solidFill>
                  <a:schemeClr val="accent1"/>
                </a:solidFill>
                <a:latin typeface="Times New Roman" pitchFamily="18" charset="0"/>
              </a:rPr>
              <a:t>Дневни</a:t>
            </a:r>
            <a: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</a:rPr>
              <a:t> </a:t>
            </a:r>
            <a:r>
              <a:rPr lang="en-US" altLang="en-GB" b="1" dirty="0" err="1" smtClean="0">
                <a:solidFill>
                  <a:schemeClr val="accent1"/>
                </a:solidFill>
                <a:latin typeface="Times New Roman" pitchFamily="18" charset="0"/>
              </a:rPr>
              <a:t>ред</a:t>
            </a:r>
            <a: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</a:rPr>
              <a:t>:</a:t>
            </a:r>
            <a:b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</a:rPr>
            </a:br>
            <a: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</a:rPr>
              <a:t>* </a:t>
            </a:r>
            <a:r>
              <a:rPr lang="en-US" altLang="en-GB" b="1" dirty="0" err="1" smtClean="0">
                <a:solidFill>
                  <a:schemeClr val="accent1"/>
                </a:solidFill>
                <a:latin typeface="Times New Roman" pitchFamily="18" charset="0"/>
              </a:rPr>
              <a:t>Упис</a:t>
            </a:r>
            <a: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</a:rPr>
              <a:t> </a:t>
            </a:r>
            <a:r>
              <a:rPr lang="en-US" altLang="en-GB" b="1" dirty="0" err="1" smtClean="0">
                <a:solidFill>
                  <a:schemeClr val="accent1"/>
                </a:solidFill>
                <a:latin typeface="Times New Roman" pitchFamily="18" charset="0"/>
              </a:rPr>
              <a:t>деце</a:t>
            </a:r>
            <a: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</a:rPr>
              <a:t> у ППП 2026./2027. </a:t>
            </a:r>
            <a:r>
              <a:rPr lang="en-US" altLang="en-GB" b="1" dirty="0" err="1" smtClean="0">
                <a:solidFill>
                  <a:schemeClr val="accent1"/>
                </a:solidFill>
                <a:latin typeface="Times New Roman" pitchFamily="18" charset="0"/>
              </a:rPr>
              <a:t>годиине</a:t>
            </a:r>
            <a: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</a:rPr>
              <a:t> - </a:t>
            </a:r>
            <a:r>
              <a:rPr lang="en-US" altLang="en-GB" b="1" dirty="0" err="1" smtClean="0">
                <a:solidFill>
                  <a:schemeClr val="accent1"/>
                </a:solidFill>
                <a:latin typeface="Times New Roman" pitchFamily="18" charset="0"/>
              </a:rPr>
              <a:t>припрема</a:t>
            </a:r>
            <a: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</a:rPr>
              <a:t>;</a:t>
            </a:r>
            <a:b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</a:rPr>
            </a:br>
            <a: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</a:rPr>
              <a:t>* </a:t>
            </a:r>
            <a:r>
              <a:rPr lang="en-US" altLang="en-GB" b="1" dirty="0" err="1" smtClean="0">
                <a:solidFill>
                  <a:schemeClr val="accent1"/>
                </a:solidFill>
                <a:latin typeface="Times New Roman" pitchFamily="18" charset="0"/>
              </a:rPr>
              <a:t>Упис</a:t>
            </a:r>
            <a: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</a:rPr>
              <a:t> </a:t>
            </a:r>
            <a:r>
              <a:rPr lang="en-US" altLang="en-GB" b="1" dirty="0" err="1" smtClean="0">
                <a:solidFill>
                  <a:schemeClr val="accent1"/>
                </a:solidFill>
                <a:latin typeface="Times New Roman" pitchFamily="18" charset="0"/>
              </a:rPr>
              <a:t>де</a:t>
            </a:r>
            <a:r>
              <a:rPr lang="sr-Cyrl-RS" altLang="en-GB" b="1" dirty="0" smtClean="0">
                <a:solidFill>
                  <a:schemeClr val="accent1"/>
                </a:solidFill>
                <a:latin typeface="Times New Roman" pitchFamily="18" charset="0"/>
              </a:rPr>
              <a:t>ц</a:t>
            </a:r>
            <a: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</a:rPr>
              <a:t>е у </a:t>
            </a:r>
            <a:r>
              <a:rPr lang="en-US" altLang="en-GB" b="1" dirty="0" err="1" smtClean="0">
                <a:solidFill>
                  <a:schemeClr val="accent1"/>
                </a:solidFill>
                <a:latin typeface="Times New Roman" pitchFamily="18" charset="0"/>
              </a:rPr>
              <a:t>први</a:t>
            </a:r>
            <a: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</a:rPr>
              <a:t> </a:t>
            </a:r>
            <a:r>
              <a:rPr lang="en-US" altLang="en-GB" b="1" dirty="0" err="1" smtClean="0">
                <a:solidFill>
                  <a:schemeClr val="accent1"/>
                </a:solidFill>
                <a:latin typeface="Times New Roman" pitchFamily="18" charset="0"/>
              </a:rPr>
              <a:t>разред</a:t>
            </a:r>
            <a: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</a:rPr>
              <a:t> (2025./2026.) - </a:t>
            </a:r>
            <a:r>
              <a:rPr lang="en-US" altLang="en-GB" b="1" dirty="0" err="1" smtClean="0">
                <a:solidFill>
                  <a:schemeClr val="accent1"/>
                </a:solidFill>
                <a:latin typeface="Times New Roman" pitchFamily="18" charset="0"/>
              </a:rPr>
              <a:t>припрема</a:t>
            </a:r>
            <a: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</a:rPr>
              <a:t>;</a:t>
            </a:r>
            <a:b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</a:rPr>
            </a:br>
            <a: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</a:rPr>
              <a:t>* </a:t>
            </a:r>
            <a:r>
              <a:rPr lang="en-US" altLang="en-GB" b="1" dirty="0" err="1" smtClean="0">
                <a:solidFill>
                  <a:schemeClr val="accent1"/>
                </a:solidFill>
                <a:latin typeface="Times New Roman" pitchFamily="18" charset="0"/>
              </a:rPr>
              <a:t>Организација</a:t>
            </a:r>
            <a: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</a:rPr>
              <a:t> ХР - </a:t>
            </a:r>
            <a:r>
              <a:rPr lang="en-US" altLang="en-GB" b="1" dirty="0" err="1" smtClean="0">
                <a:solidFill>
                  <a:schemeClr val="accent1"/>
                </a:solidFill>
                <a:latin typeface="Times New Roman" pitchFamily="18" charset="0"/>
              </a:rPr>
              <a:t>заједница</a:t>
            </a:r>
            <a: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</a:rPr>
              <a:t> </a:t>
            </a:r>
            <a:r>
              <a:rPr lang="en-US" altLang="en-GB" b="1" dirty="0" err="1" smtClean="0">
                <a:solidFill>
                  <a:schemeClr val="accent1"/>
                </a:solidFill>
                <a:latin typeface="Times New Roman" pitchFamily="18" charset="0"/>
              </a:rPr>
              <a:t>учења</a:t>
            </a:r>
            <a: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</a:rPr>
              <a:t> у </a:t>
            </a:r>
            <a:r>
              <a:rPr lang="en-US" altLang="en-GB" b="1" dirty="0" err="1" smtClean="0">
                <a:solidFill>
                  <a:schemeClr val="accent1"/>
                </a:solidFill>
                <a:latin typeface="Times New Roman" pitchFamily="18" charset="0"/>
              </a:rPr>
              <a:t>марту</a:t>
            </a:r>
            <a: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</a:rPr>
              <a:t> / </a:t>
            </a:r>
            <a:r>
              <a:rPr lang="en-US" altLang="en-GB" b="1" dirty="0" err="1" smtClean="0">
                <a:solidFill>
                  <a:schemeClr val="accent1"/>
                </a:solidFill>
                <a:latin typeface="Times New Roman" pitchFamily="18" charset="0"/>
              </a:rPr>
              <a:t>априлу</a:t>
            </a:r>
            <a: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</a:rPr>
              <a:t>.</a:t>
            </a:r>
            <a:b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</a:rPr>
            </a:br>
            <a: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  <a:hlinkClick r:id="rId2"/>
              </a:rPr>
              <a:t>https://www.youtube.com/watch?v=YD_tViOp514</a:t>
            </a:r>
            <a:r>
              <a:rPr lang="en-US" altLang="en-GB" b="1" dirty="0" smtClean="0">
                <a:solidFill>
                  <a:schemeClr val="accent1"/>
                </a:solidFill>
                <a:latin typeface="Times New Roman" pitchFamily="18" charset="0"/>
              </a:rPr>
              <a:t> </a:t>
            </a:r>
            <a:endParaRPr lang="en-US" b="1" dirty="0">
              <a:solidFill>
                <a:schemeClr val="accent1"/>
              </a:solidFill>
            </a:endParaRPr>
          </a:p>
        </p:txBody>
      </p:sp>
      <p:pic>
        <p:nvPicPr>
          <p:cNvPr id="5" name="Content Placeholder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357686" y="1142984"/>
            <a:ext cx="4477727" cy="471490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86285" y="2039405"/>
            <a:ext cx="7971429" cy="4180953"/>
          </a:xfrm>
        </p:spPr>
      </p:pic>
      <p:sp>
        <p:nvSpPr>
          <p:cNvPr id="5" name="TextBox 4"/>
          <p:cNvSpPr txBox="1"/>
          <p:nvPr/>
        </p:nvSpPr>
        <p:spPr>
          <a:xfrm>
            <a:off x="642910" y="714356"/>
            <a:ext cx="72152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dirty="0" err="1" smtClean="0">
                <a:solidFill>
                  <a:schemeClr val="accent1"/>
                </a:solidFill>
                <a:latin typeface="Times New Roman" pitchFamily="18" charset="0"/>
              </a:rPr>
              <a:t>Седница</a:t>
            </a:r>
            <a:r>
              <a:rPr lang="en-US" altLang="en-US" dirty="0" smtClean="0">
                <a:solidFill>
                  <a:schemeClr val="accent1"/>
                </a:solidFill>
                <a:latin typeface="Times New Roman" pitchFamily="18" charset="0"/>
              </a:rPr>
              <a:t> </a:t>
            </a:r>
            <a:r>
              <a:rPr lang="en-US" altLang="en-US" dirty="0" err="1" smtClean="0">
                <a:solidFill>
                  <a:schemeClr val="accent1"/>
                </a:solidFill>
                <a:latin typeface="Times New Roman" pitchFamily="18" charset="0"/>
              </a:rPr>
              <a:t>Васпитно</a:t>
            </a:r>
            <a:r>
              <a:rPr lang="en-US" altLang="en-US" dirty="0" smtClean="0">
                <a:solidFill>
                  <a:schemeClr val="accent1"/>
                </a:solidFill>
                <a:latin typeface="Times New Roman" pitchFamily="18" charset="0"/>
              </a:rPr>
              <a:t> - </a:t>
            </a:r>
            <a:r>
              <a:rPr lang="en-US" altLang="en-US" dirty="0" err="1" smtClean="0">
                <a:solidFill>
                  <a:schemeClr val="accent1"/>
                </a:solidFill>
                <a:latin typeface="Times New Roman" pitchFamily="18" charset="0"/>
              </a:rPr>
              <a:t>образовног</a:t>
            </a:r>
            <a:r>
              <a:rPr lang="en-US" altLang="en-US" dirty="0" smtClean="0">
                <a:solidFill>
                  <a:schemeClr val="accent1"/>
                </a:solidFill>
                <a:latin typeface="Times New Roman" pitchFamily="18" charset="0"/>
              </a:rPr>
              <a:t> </a:t>
            </a:r>
            <a:r>
              <a:rPr lang="en-US" altLang="en-US" dirty="0" err="1" smtClean="0">
                <a:solidFill>
                  <a:schemeClr val="accent1"/>
                </a:solidFill>
                <a:latin typeface="Times New Roman" pitchFamily="18" charset="0"/>
              </a:rPr>
              <a:t>већа</a:t>
            </a:r>
            <a:r>
              <a:rPr lang="en-US" altLang="en-US" dirty="0" smtClean="0">
                <a:solidFill>
                  <a:schemeClr val="accent1"/>
                </a:solidFill>
                <a:latin typeface="Times New Roman" pitchFamily="18" charset="0"/>
              </a:rPr>
              <a:t/>
            </a:r>
            <a:br>
              <a:rPr lang="en-US" altLang="en-US" dirty="0" smtClean="0">
                <a:solidFill>
                  <a:schemeClr val="accent1"/>
                </a:solidFill>
                <a:latin typeface="Times New Roman" pitchFamily="18" charset="0"/>
              </a:rPr>
            </a:br>
            <a:r>
              <a:rPr lang="en-US" altLang="en-US" dirty="0" err="1" smtClean="0">
                <a:solidFill>
                  <a:schemeClr val="accent1"/>
                </a:solidFill>
                <a:latin typeface="Times New Roman" pitchFamily="18" charset="0"/>
              </a:rPr>
              <a:t>вртић</a:t>
            </a:r>
            <a:r>
              <a:rPr lang="en-US" altLang="en-US" dirty="0" smtClean="0">
                <a:solidFill>
                  <a:schemeClr val="accent1"/>
                </a:solidFill>
                <a:latin typeface="Times New Roman" pitchFamily="18" charset="0"/>
              </a:rPr>
              <a:t> “</a:t>
            </a:r>
            <a:r>
              <a:rPr lang="en-US" altLang="en-US" dirty="0" err="1" smtClean="0">
                <a:solidFill>
                  <a:schemeClr val="accent1"/>
                </a:solidFill>
                <a:latin typeface="Times New Roman" pitchFamily="18" charset="0"/>
              </a:rPr>
              <a:t>Невен</a:t>
            </a:r>
            <a:r>
              <a:rPr lang="en-US" altLang="en-US" dirty="0" smtClean="0">
                <a:solidFill>
                  <a:schemeClr val="accent1"/>
                </a:solidFill>
                <a:latin typeface="Times New Roman" pitchFamily="18" charset="0"/>
              </a:rPr>
              <a:t>”</a:t>
            </a:r>
            <a:br>
              <a:rPr lang="en-US" altLang="en-US" dirty="0" smtClean="0">
                <a:solidFill>
                  <a:schemeClr val="accent1"/>
                </a:solidFill>
                <a:latin typeface="Times New Roman" pitchFamily="18" charset="0"/>
              </a:rPr>
            </a:br>
            <a:r>
              <a:rPr lang="en-US" altLang="en-US" dirty="0" err="1" smtClean="0">
                <a:solidFill>
                  <a:schemeClr val="accent1"/>
                </a:solidFill>
                <a:latin typeface="Times New Roman" pitchFamily="18" charset="0"/>
              </a:rPr>
              <a:t>Тема</a:t>
            </a:r>
            <a:r>
              <a:rPr lang="en-US" altLang="en-US" dirty="0" smtClean="0">
                <a:solidFill>
                  <a:schemeClr val="accent1"/>
                </a:solidFill>
                <a:latin typeface="Times New Roman" pitchFamily="18" charset="0"/>
              </a:rPr>
              <a:t>: “</a:t>
            </a:r>
            <a:r>
              <a:rPr lang="en-US" altLang="en-US" dirty="0" err="1" smtClean="0">
                <a:solidFill>
                  <a:schemeClr val="accent1"/>
                </a:solidFill>
                <a:latin typeface="Times New Roman" pitchFamily="18" charset="0"/>
              </a:rPr>
              <a:t>Извештаји</a:t>
            </a:r>
            <a:r>
              <a:rPr lang="en-US" altLang="en-US" dirty="0" smtClean="0">
                <a:solidFill>
                  <a:schemeClr val="accent1"/>
                </a:solidFill>
                <a:latin typeface="Times New Roman" pitchFamily="18" charset="0"/>
              </a:rPr>
              <a:t> о </a:t>
            </a:r>
            <a:r>
              <a:rPr lang="en-US" altLang="en-US" dirty="0" err="1" smtClean="0">
                <a:solidFill>
                  <a:schemeClr val="accent1"/>
                </a:solidFill>
                <a:latin typeface="Times New Roman" pitchFamily="18" charset="0"/>
              </a:rPr>
              <a:t>реализацији</a:t>
            </a:r>
            <a:r>
              <a:rPr lang="en-US" altLang="en-US" dirty="0" smtClean="0">
                <a:solidFill>
                  <a:schemeClr val="accent1"/>
                </a:solidFill>
                <a:latin typeface="Times New Roman" pitchFamily="18" charset="0"/>
              </a:rPr>
              <a:t> </a:t>
            </a:r>
            <a:r>
              <a:rPr lang="en-US" altLang="en-US" dirty="0" err="1" smtClean="0">
                <a:solidFill>
                  <a:schemeClr val="accent1"/>
                </a:solidFill>
                <a:latin typeface="Times New Roman" pitchFamily="18" charset="0"/>
              </a:rPr>
              <a:t>рада</a:t>
            </a:r>
            <a:r>
              <a:rPr lang="en-US" altLang="en-US" dirty="0" smtClean="0">
                <a:solidFill>
                  <a:schemeClr val="accent1"/>
                </a:solidFill>
                <a:latin typeface="Times New Roman" pitchFamily="18" charset="0"/>
              </a:rPr>
              <a:t> ПУ”</a:t>
            </a:r>
            <a:br>
              <a:rPr lang="en-US" altLang="en-US" dirty="0" smtClean="0">
                <a:solidFill>
                  <a:schemeClr val="accent1"/>
                </a:solidFill>
                <a:latin typeface="Times New Roman" pitchFamily="18" charset="0"/>
              </a:rPr>
            </a:br>
            <a:r>
              <a:rPr lang="en-US" altLang="en-GB" dirty="0" smtClean="0">
                <a:solidFill>
                  <a:schemeClr val="accent1"/>
                </a:solidFill>
                <a:latin typeface="Times New Roman" pitchFamily="18" charset="0"/>
                <a:hlinkClick r:id="rId3"/>
              </a:rPr>
              <a:t>https://www.youtube.com/watch?v=C9RwK3SIGMo</a:t>
            </a:r>
            <a:r>
              <a:rPr lang="en-US" altLang="en-GB" dirty="0" smtClean="0">
                <a:solidFill>
                  <a:schemeClr val="accent1"/>
                </a:solidFill>
                <a:latin typeface="Times New Roman" pitchFamily="18" charset="0"/>
              </a:rPr>
              <a:t> </a:t>
            </a:r>
            <a:endParaRPr lang="en-US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2918</TotalTime>
  <Words>182</Words>
  <Application>Microsoft Office PowerPoint</Application>
  <PresentationFormat>On-screen Show (4:3)</PresentationFormat>
  <Paragraphs>31</Paragraphs>
  <Slides>13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Flow</vt:lpstr>
      <vt:lpstr> Вртић “Владо Јурић”  МЕСЕЧНИ БИЛТЕН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ASUS</cp:lastModifiedBy>
  <cp:revision>97</cp:revision>
  <dcterms:created xsi:type="dcterms:W3CDTF">2025-10-29T08:19:23Z</dcterms:created>
  <dcterms:modified xsi:type="dcterms:W3CDTF">2026-04-06T12:05:36Z</dcterms:modified>
</cp:coreProperties>
</file>