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6" r:id="rId18"/>
    <p:sldId id="277" r:id="rId19"/>
    <p:sldId id="272" r:id="rId20"/>
    <p:sldId id="273" r:id="rId21"/>
    <p:sldId id="274" r:id="rId22"/>
    <p:sldId id="275" r:id="rId2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-105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ab6aab84fee6e08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1ab6aab84fee6e08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1ab6aab84fee6e08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1ab6aab84fee6e08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424a517818e4f26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424a517818e4f26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424a517818e4f26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424a517818e4f26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424a517818e4f26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424a517818e4f26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424a517818e4f26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424a517818e4f26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424a517818e4f26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424a517818e4f26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424a517818e4f26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424a517818e4f26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424a517818e4f26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424a517818e4f26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424a517818e4f26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424a517818e4f26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1350727cdcc7b4f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1350727cdcc7b4f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424a517818e4f26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424a517818e4f26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498f278996a42a83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498f278996a42a83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4905774c09028351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4905774c09028351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4905774c0902835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4905774c09028351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4905774c09028351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4905774c09028351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9470ba596029084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9470ba596029084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580fe9fab44ef3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580fe9fab44ef3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1350727cdcc7b4f5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1350727cdcc7b4f5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youtube.com/shorts/sasUvj7RCH4?feature=shared" TargetMode="Externa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youtu.be/C9RwK3SIGMo?feature=shared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youtu.be/YD_tViOp514?feature=shar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4" y="744575"/>
            <a:ext cx="42603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Месечни билтен </a:t>
            </a:r>
            <a:endParaRPr sz="3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Вртић ‘Пчелица”</a:t>
            </a:r>
            <a:endParaRPr sz="3600"/>
          </a:p>
        </p:txBody>
      </p:sp>
      <p:sp>
        <p:nvSpPr>
          <p:cNvPr id="55" name="Google Shape;55;p13"/>
          <p:cNvSpPr txBox="1"/>
          <p:nvPr/>
        </p:nvSpPr>
        <p:spPr>
          <a:xfrm flipH="1">
            <a:off x="0" y="3707750"/>
            <a:ext cx="42603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Фебруар 2026.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60300" y="1148950"/>
            <a:ext cx="4731302" cy="3022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67350" y="849075"/>
            <a:ext cx="6763000" cy="3807575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0" y="24"/>
            <a:ext cx="9144000" cy="5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2"/>
                </a:solidFill>
              </a:rPr>
              <a:t>Пројекти које реализујемо у нашем вртићу</a:t>
            </a:r>
            <a:endParaRPr sz="24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/>
        </p:nvSpPr>
        <p:spPr>
          <a:xfrm>
            <a:off x="1182350" y="906100"/>
            <a:ext cx="6949800" cy="29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>
                <a:solidFill>
                  <a:srgbClr val="59595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вртићу су током месеца фебруара реализоване планиране активности, представљало неке од њих…</a:t>
            </a:r>
            <a:endParaRPr sz="3600" b="1">
              <a:solidFill>
                <a:srgbClr val="59595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6"/>
          <p:cNvSpPr txBox="1"/>
          <p:nvPr/>
        </p:nvSpPr>
        <p:spPr>
          <a:xfrm flipH="1">
            <a:off x="5511050" y="706649"/>
            <a:ext cx="3633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74" name="Google Shape;74;p16"/>
          <p:cNvSpPr txBox="1"/>
          <p:nvPr/>
        </p:nvSpPr>
        <p:spPr>
          <a:xfrm rot="362" flipH="1">
            <a:off x="5511038" y="1170609"/>
            <a:ext cx="28488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У оквиру пројекта “Музика је свуда око нас” васпитачи су са децом организовали музички квиз, са циљем развијања пажње слушања, препознавања звукова, инструмената, подстицање љубави према музици и неговање другарства уз музику.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75" name="Google Shape;75;p16"/>
          <p:cNvSpPr txBox="1"/>
          <p:nvPr/>
        </p:nvSpPr>
        <p:spPr>
          <a:xfrm>
            <a:off x="5252850" y="152425"/>
            <a:ext cx="3891000" cy="12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2"/>
                </a:solidFill>
              </a:rPr>
              <a:t>Међувршњачко дружење групе “Весела дружина” и “Врапчићи”</a:t>
            </a:r>
            <a:endParaRPr sz="24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7"/>
          <p:cNvSpPr txBox="1"/>
          <p:nvPr/>
        </p:nvSpPr>
        <p:spPr>
          <a:xfrm flipH="1">
            <a:off x="5285725" y="593542"/>
            <a:ext cx="3858300" cy="26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Истраживачка игра групе “Врапчићи” - формирали су мали оркестар користећи импровизованом инструменте од реалних предмета (шерпе, поклопци, кутије, металне чиније). Кроз игру деца развијајући осећај за ритам, сарадњу и међусобно слушање.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0473" y="666750"/>
            <a:ext cx="4251525" cy="4251525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8"/>
          <p:cNvSpPr txBox="1"/>
          <p:nvPr/>
        </p:nvSpPr>
        <p:spPr>
          <a:xfrm>
            <a:off x="4892475" y="666765"/>
            <a:ext cx="3724500" cy="325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У оквиру пројекта “ Путујемо свемиром” Група у години пред полазак у школи Макрешане реализована је оглед “Лете, лете, шарене ракете” који су извели уз помоћ млека, боју за колаче, сапун и ракете од картона. Оглед је показао ракете могу да полете и на тај начин је подстакнуто дечије интересовање за истраживање.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9"/>
          <p:cNvSpPr txBox="1"/>
          <p:nvPr/>
        </p:nvSpPr>
        <p:spPr>
          <a:xfrm>
            <a:off x="4991100" y="1653439"/>
            <a:ext cx="41529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Старија вртићка група “ Весела дружина” у отвореној игри, деца према сопственој иницијативи граде игровни план и правила игре.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0025" y="447125"/>
            <a:ext cx="3972450" cy="4222575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20"/>
          <p:cNvSpPr txBox="1"/>
          <p:nvPr/>
        </p:nvSpPr>
        <p:spPr>
          <a:xfrm>
            <a:off x="4572000" y="1418267"/>
            <a:ext cx="4302900" cy="15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Старија вртићка група “Весела дружина” организовала је мали квиз о птицама у нашем окружењу. Деца су показала научено и кроз разне одговоре утврдили стечено знање.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15250" y="866050"/>
            <a:ext cx="4439652" cy="3838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2775" y="1067825"/>
            <a:ext cx="3411400" cy="3838148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1"/>
          <p:cNvSpPr txBox="1"/>
          <p:nvPr/>
        </p:nvSpPr>
        <p:spPr>
          <a:xfrm flipH="1">
            <a:off x="262775" y="46325"/>
            <a:ext cx="74271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Група у години пред полазак у школу “Сунце” у склопу пројекта “Прачовек” оплемењују заједничке просторе које ће користити и остала деца у вртићу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2"/>
          <p:cNvSpPr txBox="1"/>
          <p:nvPr/>
        </p:nvSpPr>
        <p:spPr>
          <a:xfrm flipH="1">
            <a:off x="5338025" y="1470776"/>
            <a:ext cx="33510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Креативно - истраживачка активност старије јаслене групе, у оквиру пројекта “Путујемо једне пахуље” 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98495" y="152400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23"/>
          <p:cNvSpPr txBox="1"/>
          <p:nvPr/>
        </p:nvSpPr>
        <p:spPr>
          <a:xfrm>
            <a:off x="455529" y="387000"/>
            <a:ext cx="2958300" cy="464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У оквиру пројекта „Трагови“, деца су истраживала како различити предмети могу да оставе траг. Јабуку смо пресекли на пола, умочили у темперу и отискивали на папир. Деца су кроз ову активност посматрала облике које јабука оставља, истраживала боје и развијала креативност и фину моторику. Старија јаслена група “Лав”.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19" name="Google Shape;119;p23"/>
          <p:cNvSpPr txBox="1"/>
          <p:nvPr/>
        </p:nvSpPr>
        <p:spPr>
          <a:xfrm rot="1048558" flipH="1">
            <a:off x="-135" y="2594237"/>
            <a:ext cx="2556395" cy="463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5063600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4"/>
          <p:cNvSpPr txBox="1"/>
          <p:nvPr/>
        </p:nvSpPr>
        <p:spPr>
          <a:xfrm flipH="1">
            <a:off x="5759525" y="784043"/>
            <a:ext cx="33846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5510920" y="387002"/>
            <a:ext cx="3384600" cy="464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Група у години пред полазак у школу"Јабука” Прослава пројекта „Откривамо тајне свемира“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 Угостили смо другаре из полудневног облика рада - групу деце пред полазак у школу. Деца су гостима представила планете и радове које су правила током пројекта и показала шта су научила о свемиру.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Кроз дружење и разгледање „свемирске изложбе“ заједно смо прославили завршетак пројекта.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5025" y="1161200"/>
            <a:ext cx="4403602" cy="3295526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5"/>
          <p:cNvSpPr txBox="1"/>
          <p:nvPr/>
        </p:nvSpPr>
        <p:spPr>
          <a:xfrm>
            <a:off x="415024" y="266003"/>
            <a:ext cx="83661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У месецу фебруару су реализовани клубови “Љубитеља науке и уметности” и “Клуб љубитеља лопте”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33" name="Google Shape;133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71025" y="1161200"/>
            <a:ext cx="4020574" cy="3295525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25"/>
          <p:cNvSpPr txBox="1"/>
          <p:nvPr/>
        </p:nvSpPr>
        <p:spPr>
          <a:xfrm flipH="1">
            <a:off x="26075" y="4456730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5"/>
              </a:rPr>
              <a:t>https://youtube.com/shorts/sasUvj7RCH4?feature=shared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6"/>
          <p:cNvSpPr txBox="1"/>
          <p:nvPr/>
        </p:nvSpPr>
        <p:spPr>
          <a:xfrm rot="-1189">
            <a:off x="5675346" y="2671309"/>
            <a:ext cx="34686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141" name="Google Shape;141;p26"/>
          <p:cNvSpPr txBox="1"/>
          <p:nvPr/>
        </p:nvSpPr>
        <p:spPr>
          <a:xfrm flipH="1">
            <a:off x="4991098" y="1084506"/>
            <a:ext cx="4152900" cy="29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Заједничке просторне целине у вртићу уређују се тако да буду подстицајне, безбедне и пријатне за децу. Простор се обогаћује различити материјалима који подстичу радозналост и истраживање. На тај начин вртић постаје место где се негује креативност, сарадња и осећај припадности заједници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3818" y="152399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7"/>
          <p:cNvSpPr txBox="1"/>
          <p:nvPr/>
        </p:nvSpPr>
        <p:spPr>
          <a:xfrm flipH="1">
            <a:off x="5931243" y="456313"/>
            <a:ext cx="2401800" cy="213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</a:rPr>
              <a:t>Акција даривања вртићу кроз донирање предмета, материјала, средстава, опреме - играчака.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8"/>
          <p:cNvSpPr txBox="1"/>
          <p:nvPr/>
        </p:nvSpPr>
        <p:spPr>
          <a:xfrm rot="-295">
            <a:off x="5355439" y="1376207"/>
            <a:ext cx="3494100" cy="185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4"/>
              </a:rPr>
              <a:t>https://youtu.be/C9RwK3SIGMo?feature=shared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Седница Васпитно- образовног већа у вртићу “Невен” 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8036" y="588818"/>
            <a:ext cx="75230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/>
              <a:t>Састанак Актива за Развојно планирање 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1" y="1262760"/>
            <a:ext cx="4149436" cy="34616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7018" y="901832"/>
            <a:ext cx="3314728" cy="1966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334000" y="2870495"/>
            <a:ext cx="3262745" cy="2112816"/>
          </a:xfrm>
          <a:prstGeom prst="rect">
            <a:avLst/>
          </a:prstGeom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1782" y="401782"/>
            <a:ext cx="77862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x-none" smtClean="0">
                <a:latin typeface="+mn-lt"/>
                <a:cs typeface="Times New Roman" pitchFamily="18" charset="0"/>
              </a:rPr>
              <a:t>Одржан је састанак и почетни договор о буд</a:t>
            </a:r>
            <a:r>
              <a:rPr lang="sr-Cyrl-RS" dirty="0" smtClean="0">
                <a:latin typeface="+mn-lt"/>
                <a:cs typeface="Times New Roman" pitchFamily="18" charset="0"/>
              </a:rPr>
              <a:t>ућим </a:t>
            </a:r>
            <a:r>
              <a:rPr lang="x-none" smtClean="0">
                <a:latin typeface="+mn-lt"/>
                <a:cs typeface="Times New Roman" pitchFamily="18" charset="0"/>
              </a:rPr>
              <a:t>радиониц</a:t>
            </a:r>
            <a:r>
              <a:rPr lang="sr-Cyrl-RS" dirty="0" smtClean="0">
                <a:latin typeface="+mn-lt"/>
                <a:cs typeface="Times New Roman" pitchFamily="18" charset="0"/>
              </a:rPr>
              <a:t>ама ,,Моћ камена “</a:t>
            </a:r>
            <a:r>
              <a:rPr lang="x-none" smtClean="0">
                <a:latin typeface="+mn-lt"/>
                <a:cs typeface="Times New Roman" pitchFamily="18" charset="0"/>
              </a:rPr>
              <a:t> са децом и </a:t>
            </a:r>
            <a:r>
              <a:rPr lang="sr-Cyrl-RS" dirty="0" smtClean="0">
                <a:latin typeface="+mn-lt"/>
                <a:cs typeface="Times New Roman" pitchFamily="18" charset="0"/>
              </a:rPr>
              <a:t>васпитачима вртића,,Пчелица,</a:t>
            </a:r>
            <a:r>
              <a:rPr lang="sr-Cyrl-BA" dirty="0" smtClean="0">
                <a:latin typeface="+mn-lt"/>
                <a:cs typeface="Times New Roman" pitchFamily="18" charset="0"/>
              </a:rPr>
              <a:t>Звончић</a:t>
            </a:r>
            <a:r>
              <a:rPr lang="sr-Cyrl-RS" dirty="0" smtClean="0">
                <a:latin typeface="+mn-lt"/>
                <a:cs typeface="Times New Roman" pitchFamily="18" charset="0"/>
              </a:rPr>
              <a:t>,Лептирић/Лане”које ће се реализовати </a:t>
            </a:r>
            <a:r>
              <a:rPr lang="x-none" smtClean="0">
                <a:latin typeface="+mn-lt"/>
                <a:cs typeface="Times New Roman" pitchFamily="18" charset="0"/>
              </a:rPr>
              <a:t> </a:t>
            </a:r>
            <a:r>
              <a:rPr lang="sr-Cyrl-RS" dirty="0" smtClean="0">
                <a:latin typeface="+mn-lt"/>
                <a:cs typeface="Times New Roman" pitchFamily="18" charset="0"/>
              </a:rPr>
              <a:t>у сарадњи са стручним сарадницима </a:t>
            </a:r>
            <a:r>
              <a:rPr lang="x-none" smtClean="0">
                <a:latin typeface="+mn-lt"/>
                <a:cs typeface="Times New Roman" pitchFamily="18" charset="0"/>
              </a:rPr>
              <a:t>и кустос</a:t>
            </a:r>
            <a:r>
              <a:rPr lang="sr-Cyrl-RS" dirty="0" smtClean="0">
                <a:latin typeface="+mn-lt"/>
                <a:cs typeface="Times New Roman" pitchFamily="18" charset="0"/>
              </a:rPr>
              <a:t>ом </a:t>
            </a:r>
            <a:r>
              <a:rPr lang="x-none" smtClean="0">
                <a:latin typeface="+mn-lt"/>
                <a:cs typeface="Times New Roman" pitchFamily="18" charset="0"/>
              </a:rPr>
              <a:t> </a:t>
            </a:r>
            <a:r>
              <a:rPr lang="sr-Cyrl-RS" dirty="0" smtClean="0">
                <a:latin typeface="+mn-lt"/>
                <a:cs typeface="Times New Roman" pitchFamily="18" charset="0"/>
              </a:rPr>
              <a:t>Н</a:t>
            </a:r>
            <a:r>
              <a:rPr lang="x-none" smtClean="0">
                <a:latin typeface="+mn-lt"/>
                <a:cs typeface="Times New Roman" pitchFamily="18" charset="0"/>
              </a:rPr>
              <a:t>ародног музеја у Крушевцу.</a:t>
            </a:r>
            <a:endParaRPr lang="sr-Latn-RS" dirty="0">
              <a:latin typeface="+mn-lt"/>
              <a:cs typeface="Times New Roman" pitchFamily="18" charset="0"/>
            </a:endParaRPr>
          </a:p>
        </p:txBody>
      </p:sp>
      <p:pic>
        <p:nvPicPr>
          <p:cNvPr id="3" name="Slika 3">
            <a:extLst>
              <a:ext uri="{FF2B5EF4-FFF2-40B4-BE49-F238E27FC236}">
                <a16:creationId xmlns="" xmlns:a16="http://schemas.microsoft.com/office/drawing/2014/main" id="{A98CFF24-EFB6-3CB5-65D3-698813E3C9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80" y="1394541"/>
            <a:ext cx="4269130" cy="3357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Slika 4">
            <a:extLst>
              <a:ext uri="{FF2B5EF4-FFF2-40B4-BE49-F238E27FC236}">
                <a16:creationId xmlns="" xmlns:a16="http://schemas.microsoft.com/office/drawing/2014/main" id="{BCD29746-815C-88B2-BEAC-2448A22004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757" y="1433945"/>
            <a:ext cx="3633012" cy="3241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9"/>
          <p:cNvSpPr txBox="1"/>
          <p:nvPr/>
        </p:nvSpPr>
        <p:spPr>
          <a:xfrm flipH="1">
            <a:off x="5262600" y="1154351"/>
            <a:ext cx="3606300" cy="241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Стручно усавршавање у вртићу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Презентација акционог истраживања спроведеног у вртићу: "Како унапредити боравак деце различитог узраста у заједничким просторима?”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59" name="Google Shape;159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0475" y="224800"/>
            <a:ext cx="4693900" cy="469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30"/>
          <p:cNvSpPr txBox="1"/>
          <p:nvPr/>
        </p:nvSpPr>
        <p:spPr>
          <a:xfrm flipH="1">
            <a:off x="5438100" y="1388483"/>
            <a:ext cx="3705900" cy="185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Отворена дискусија на тему: "Како и на које све начине нам колеге, које имају улогу критичког пријатеља, могу помоћи да унапредимо квалитет ВОР-а?”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31"/>
          <p:cNvSpPr txBox="1"/>
          <p:nvPr/>
        </p:nvSpPr>
        <p:spPr>
          <a:xfrm flipH="1">
            <a:off x="5630550" y="1554375"/>
            <a:ext cx="2913300" cy="185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Стручно усавршавање васпитача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Семинар у ЦСУ: "Вртић- место интегрисаног учења у инспиративном простору.”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32"/>
          <p:cNvSpPr txBox="1"/>
          <p:nvPr/>
        </p:nvSpPr>
        <p:spPr>
          <a:xfrm flipH="1">
            <a:off x="4991100" y="3969595"/>
            <a:ext cx="41529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4"/>
              </a:rPr>
              <a:t>https://youtu.be/YD_tViOp514?feature=shared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178" name="Google Shape;178;p32"/>
          <p:cNvSpPr txBox="1"/>
          <p:nvPr/>
        </p:nvSpPr>
        <p:spPr>
          <a:xfrm>
            <a:off x="5301000" y="434256"/>
            <a:ext cx="3533100" cy="213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Седница актива васпитача реализатора програма у години пред полазак у школу и различитих програма и облика рада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Онлајн платформа Google-meet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625</Words>
  <PresentationFormat>On-screen Show (16:9)</PresentationFormat>
  <Paragraphs>35</Paragraphs>
  <Slides>22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Simple Light</vt:lpstr>
      <vt:lpstr>Месечни билтен  Вртић ‘Пчелица”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  Вртић ‘Пчелица”</dc:title>
  <dc:creator>Sistem Administrator Steva</dc:creator>
  <cp:lastModifiedBy>ASUS</cp:lastModifiedBy>
  <cp:revision>3</cp:revision>
  <dcterms:modified xsi:type="dcterms:W3CDTF">2026-03-27T12:21:08Z</dcterms:modified>
</cp:coreProperties>
</file>