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256" r:id="rId2"/>
    <p:sldId id="257" r:id="rId3"/>
    <p:sldId id="260" r:id="rId4"/>
    <p:sldId id="258" r:id="rId5"/>
    <p:sldId id="262" r:id="rId6"/>
    <p:sldId id="261" r:id="rId7"/>
    <p:sldId id="263" r:id="rId8"/>
    <p:sldId id="259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97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76E657-2E68-4D58-84B5-F19D7E897599}" type="datetimeFigureOut">
              <a:rPr lang="en-US" smtClean="0"/>
              <a:pPr/>
              <a:t>9/17/2018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66DF19-81F8-4E89-9A80-34044288B83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66DF19-81F8-4E89-9A80-34044288B83B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2834554D-8918-4BCB-B715-0E79B1583492}" type="datetimeFigureOut">
              <a:rPr lang="en-US" smtClean="0"/>
              <a:pPr/>
              <a:t>9/17/2018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DFDB121-2384-444A-AD21-BDF03A2B81A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4554D-8918-4BCB-B715-0E79B1583492}" type="datetimeFigureOut">
              <a:rPr lang="en-US" smtClean="0"/>
              <a:pPr/>
              <a:t>9/17/2018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DFDB121-2384-444A-AD21-BDF03A2B81A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4554D-8918-4BCB-B715-0E79B1583492}" type="datetimeFigureOut">
              <a:rPr lang="en-US" smtClean="0"/>
              <a:pPr/>
              <a:t>9/17/2018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2DFDB121-2384-444A-AD21-BDF03A2B81A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2834554D-8918-4BCB-B715-0E79B1583492}" type="datetimeFigureOut">
              <a:rPr lang="en-US" smtClean="0"/>
              <a:pPr/>
              <a:t>9/17/2018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DFDB121-2384-444A-AD21-BDF03A2B81A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2834554D-8918-4BCB-B715-0E79B1583492}" type="datetimeFigureOut">
              <a:rPr lang="en-US" smtClean="0"/>
              <a:pPr/>
              <a:t>9/17/2018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DFDB121-2384-444A-AD21-BDF03A2B81A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4554D-8918-4BCB-B715-0E79B1583492}" type="datetimeFigureOut">
              <a:rPr lang="en-US" smtClean="0"/>
              <a:pPr/>
              <a:t>9/17/2018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DFDB121-2384-444A-AD21-BDF03A2B81A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4554D-8918-4BCB-B715-0E79B1583492}" type="datetimeFigureOut">
              <a:rPr lang="en-US" smtClean="0"/>
              <a:pPr/>
              <a:t>9/17/2018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DFDB121-2384-444A-AD21-BDF03A2B81A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4554D-8918-4BCB-B715-0E79B1583492}" type="datetimeFigureOut">
              <a:rPr lang="en-US" smtClean="0"/>
              <a:pPr/>
              <a:t>9/17/2018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DFDB121-2384-444A-AD21-BDF03A2B81A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2834554D-8918-4BCB-B715-0E79B1583492}" type="datetimeFigureOut">
              <a:rPr lang="en-US" smtClean="0"/>
              <a:pPr/>
              <a:t>9/17/2018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2DFDB121-2384-444A-AD21-BDF03A2B81A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4554D-8918-4BCB-B715-0E79B1583492}" type="datetimeFigureOut">
              <a:rPr lang="en-US" smtClean="0"/>
              <a:pPr/>
              <a:t>9/17/2018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DB121-2384-444A-AD21-BDF03A2B81A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2834554D-8918-4BCB-B715-0E79B1583492}" type="datetimeFigureOut">
              <a:rPr lang="en-US" smtClean="0"/>
              <a:pPr/>
              <a:t>9/17/2018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2DFDB121-2384-444A-AD21-BDF03A2B81A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834554D-8918-4BCB-B715-0E79B1583492}" type="datetimeFigureOut">
              <a:rPr lang="en-US" smtClean="0"/>
              <a:pPr/>
              <a:t>9/17/2018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DFDB121-2384-444A-AD21-BDF03A2B81A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twinning.net/sr/pub/index.htm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tempus.ac.rs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hyperlink" Target="https://www.etwinning.net/sr/pub/index.htm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4348" y="1785926"/>
            <a:ext cx="8072494" cy="2571768"/>
          </a:xfrm>
        </p:spPr>
        <p:txBody>
          <a:bodyPr>
            <a:normAutofit/>
          </a:bodyPr>
          <a:lstStyle/>
          <a:p>
            <a:r>
              <a:rPr lang="en-US" sz="3200" b="1" i="1" dirty="0" err="1">
                <a:solidFill>
                  <a:schemeClr val="tx1"/>
                </a:solidFill>
                <a:effectLst/>
                <a:latin typeface="Times New Roman" pitchFamily="18" charset="0"/>
              </a:rPr>
              <a:t>Унапређивање</a:t>
            </a:r>
            <a:r>
              <a:rPr lang="en-US" sz="3200" b="1" i="1" dirty="0">
                <a:solidFill>
                  <a:schemeClr val="tx1"/>
                </a:solidFill>
                <a:effectLst/>
                <a:latin typeface="Times New Roman" pitchFamily="18" charset="0"/>
              </a:rPr>
              <a:t> </a:t>
            </a:r>
            <a:r>
              <a:rPr lang="sr-Latn-RS" sz="3200" b="1" i="1" dirty="0" smtClean="0">
                <a:solidFill>
                  <a:schemeClr val="tx1"/>
                </a:solidFill>
                <a:effectLst/>
                <a:latin typeface="Times New Roman" pitchFamily="18" charset="0"/>
              </a:rPr>
              <a:t> </a:t>
            </a:r>
            <a:r>
              <a:rPr lang="en-US" sz="3200" b="1" i="1" dirty="0" err="1" smtClean="0">
                <a:solidFill>
                  <a:schemeClr val="tx1"/>
                </a:solidFill>
                <a:effectLst/>
                <a:latin typeface="Times New Roman" pitchFamily="18" charset="0"/>
              </a:rPr>
              <a:t>наставе</a:t>
            </a:r>
            <a:r>
              <a:rPr lang="en-US" sz="3200" b="1" i="1" dirty="0" smtClean="0">
                <a:solidFill>
                  <a:schemeClr val="tx1"/>
                </a:solidFill>
                <a:effectLst/>
                <a:latin typeface="Times New Roman" pitchFamily="18" charset="0"/>
              </a:rPr>
              <a:t> </a:t>
            </a:r>
            <a:r>
              <a:rPr lang="en-US" sz="3200" b="1" i="1" dirty="0" err="1" smtClean="0">
                <a:solidFill>
                  <a:schemeClr val="tx1"/>
                </a:solidFill>
                <a:effectLst/>
                <a:latin typeface="Times New Roman" pitchFamily="18" charset="0"/>
              </a:rPr>
              <a:t>употребом</a:t>
            </a:r>
            <a:r>
              <a:rPr lang="en-US" sz="3200" b="1" i="1" dirty="0" smtClean="0">
                <a:solidFill>
                  <a:schemeClr val="tx1"/>
                </a:solidFill>
                <a:effectLst/>
                <a:latin typeface="Times New Roman" pitchFamily="18" charset="0"/>
              </a:rPr>
              <a:t> </a:t>
            </a:r>
            <a:r>
              <a:rPr lang="sr-Latn-RS" sz="3200" b="1" i="1" dirty="0" smtClean="0">
                <a:solidFill>
                  <a:schemeClr val="tx1"/>
                </a:solidFill>
                <a:effectLst/>
                <a:latin typeface="Times New Roman" pitchFamily="18" charset="0"/>
              </a:rPr>
              <a:t> </a:t>
            </a:r>
            <a:r>
              <a:rPr lang="en-US" sz="3200" b="1" i="1" dirty="0" err="1" smtClean="0">
                <a:solidFill>
                  <a:schemeClr val="tx1"/>
                </a:solidFill>
                <a:effectLst/>
                <a:latin typeface="Times New Roman" pitchFamily="18" charset="0"/>
              </a:rPr>
              <a:t>информационо</a:t>
            </a:r>
            <a:r>
              <a:rPr lang="en-US" sz="3200" b="1" i="1" dirty="0" smtClean="0">
                <a:solidFill>
                  <a:schemeClr val="tx1"/>
                </a:solidFill>
                <a:effectLst/>
                <a:latin typeface="Times New Roman" pitchFamily="18" charset="0"/>
              </a:rPr>
              <a:t> </a:t>
            </a:r>
            <a:r>
              <a:rPr lang="en-US" sz="3200" b="1" i="1" dirty="0" err="1">
                <a:solidFill>
                  <a:schemeClr val="tx1"/>
                </a:solidFill>
                <a:effectLst/>
                <a:latin typeface="Times New Roman" pitchFamily="18" charset="0"/>
              </a:rPr>
              <a:t>комуникационих</a:t>
            </a:r>
            <a:r>
              <a:rPr lang="en-US" sz="3200" b="1" i="1" dirty="0">
                <a:solidFill>
                  <a:schemeClr val="tx1"/>
                </a:solidFill>
                <a:effectLst/>
                <a:latin typeface="Times New Roman" pitchFamily="18" charset="0"/>
              </a:rPr>
              <a:t> </a:t>
            </a:r>
            <a:r>
              <a:rPr lang="sr-Latn-RS" sz="3200" b="1" i="1" dirty="0" smtClean="0">
                <a:solidFill>
                  <a:schemeClr val="tx1"/>
                </a:solidFill>
                <a:effectLst/>
                <a:latin typeface="Times New Roman" pitchFamily="18" charset="0"/>
              </a:rPr>
              <a:t> </a:t>
            </a:r>
            <a:r>
              <a:rPr lang="en-US" sz="3200" b="1" i="1" dirty="0" err="1" smtClean="0">
                <a:solidFill>
                  <a:schemeClr val="tx1"/>
                </a:solidFill>
                <a:effectLst/>
                <a:latin typeface="Times New Roman" pitchFamily="18" charset="0"/>
              </a:rPr>
              <a:t>технологија</a:t>
            </a:r>
            <a:r>
              <a:rPr lang="en-US" sz="2000" i="1" dirty="0">
                <a:solidFill>
                  <a:schemeClr val="tx1"/>
                </a:solidFill>
                <a:effectLst/>
                <a:latin typeface="Times New Roman" pitchFamily="18" charset="0"/>
              </a:rPr>
              <a:t/>
            </a:r>
            <a:br>
              <a:rPr lang="en-US" sz="2000" i="1" dirty="0">
                <a:solidFill>
                  <a:schemeClr val="tx1"/>
                </a:solidFill>
                <a:effectLst/>
                <a:latin typeface="Times New Roman" pitchFamily="18" charset="0"/>
              </a:rPr>
            </a:br>
            <a:endParaRPr lang="en-US" sz="2000" i="1" dirty="0"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71802" y="6072206"/>
            <a:ext cx="2928958" cy="642942"/>
          </a:xfrm>
        </p:spPr>
        <p:txBody>
          <a:bodyPr>
            <a:noAutofit/>
          </a:bodyPr>
          <a:lstStyle/>
          <a:p>
            <a:pPr algn="ctr"/>
            <a:r>
              <a:rPr lang="sr-Latn-RS" sz="2400" b="1" dirty="0" smtClean="0">
                <a:solidFill>
                  <a:schemeClr val="tx2">
                    <a:lumMod val="25000"/>
                  </a:schemeClr>
                </a:solidFill>
                <a:latin typeface="Times New Roman" pitchFamily="18" charset="0"/>
              </a:rPr>
              <a:t>6.09.2018.</a:t>
            </a:r>
          </a:p>
          <a:p>
            <a:pPr algn="ctr"/>
            <a:r>
              <a:rPr lang="sr-Cyrl-RS" sz="2400" b="1" dirty="0" smtClean="0">
                <a:solidFill>
                  <a:schemeClr val="tx2">
                    <a:lumMod val="25000"/>
                  </a:schemeClr>
                </a:solidFill>
                <a:latin typeface="Times New Roman" pitchFamily="18" charset="0"/>
              </a:rPr>
              <a:t>Београд</a:t>
            </a:r>
            <a:endParaRPr lang="en-US" sz="2400" b="1" dirty="0">
              <a:solidFill>
                <a:schemeClr val="tx2">
                  <a:lumMod val="25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85720" y="428604"/>
            <a:ext cx="86439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3600" dirty="0" smtClean="0">
                <a:latin typeface="Times New Roman" pitchFamily="18" charset="0"/>
              </a:rPr>
              <a:t>Н</a:t>
            </a:r>
            <a:r>
              <a:rPr lang="en-US" sz="3600" dirty="0" err="1" smtClean="0">
                <a:latin typeface="Times New Roman" pitchFamily="18" charset="0"/>
              </a:rPr>
              <a:t>ационалн</a:t>
            </a:r>
            <a:r>
              <a:rPr lang="sr-Cyrl-RS" sz="3600" dirty="0" smtClean="0">
                <a:latin typeface="Times New Roman" pitchFamily="18" charset="0"/>
              </a:rPr>
              <a:t>а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i="1" dirty="0" err="1" smtClean="0">
                <a:latin typeface="Times New Roman" pitchFamily="18" charset="0"/>
                <a:hlinkClick r:id="rId2"/>
              </a:rPr>
              <a:t>eTwinning</a:t>
            </a:r>
            <a:r>
              <a:rPr lang="en-US" sz="3600" dirty="0" smtClean="0">
                <a:latin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</a:rPr>
              <a:t>конференциј</a:t>
            </a:r>
            <a:r>
              <a:rPr lang="sr-Cyrl-RS" sz="3600" dirty="0" smtClean="0">
                <a:latin typeface="Times New Roman" pitchFamily="18" charset="0"/>
              </a:rPr>
              <a:t>а</a:t>
            </a:r>
            <a:r>
              <a:rPr lang="en-US" sz="3600" dirty="0" smtClean="0">
                <a:latin typeface="Times New Roman" pitchFamily="18" charset="0"/>
              </a:rPr>
              <a:t> </a:t>
            </a: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85860"/>
          </a:xfrm>
        </p:spPr>
        <p:txBody>
          <a:bodyPr>
            <a:noAutofit/>
          </a:bodyPr>
          <a:lstStyle/>
          <a:p>
            <a:pPr algn="just"/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hlinkClick r:id="rId3"/>
              </a:rPr>
              <a:t>         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hlinkClick r:id="rId3"/>
              </a:rPr>
              <a:t>Фондација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hlinkClick r:id="rId3"/>
              </a:rPr>
              <a:t>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hlinkClick r:id="rId3"/>
              </a:rPr>
              <a:t>Темпус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</a:rPr>
              <a:t>је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</a:rPr>
              <a:t> 6.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</a:rPr>
              <a:t>септембра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</a:rPr>
              <a:t> 2018.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</a:rPr>
              <a:t>године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</a:rPr>
              <a:t> у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</a:rPr>
              <a:t>Београду</a:t>
            </a:r>
            <a:r>
              <a:rPr lang="sr-Cyrl-RS" sz="240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</a:rPr>
              <a:t> у хотелу Метропол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</a:rPr>
              <a:t>организовала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</a:rPr>
              <a:t>националну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hlinkClick r:id="rId4"/>
              </a:rPr>
              <a:t>eTwinning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</a:rPr>
              <a:t>конференцију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</a:rPr>
              <a:t>под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</a:rPr>
              <a:t>називом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</a:rPr>
              <a:t>Унапређивање</a:t>
            </a:r>
            <a:r>
              <a:rPr lang="en-US" sz="2400" i="1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</a:rPr>
              <a:t>наставе</a:t>
            </a:r>
            <a:r>
              <a:rPr lang="en-US" sz="2400" i="1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</a:rPr>
              <a:t>употребом</a:t>
            </a:r>
            <a:r>
              <a:rPr lang="en-US" sz="2400" i="1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</a:rPr>
              <a:t>информационо</a:t>
            </a:r>
            <a:r>
              <a:rPr lang="en-US" sz="2400" i="1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</a:rPr>
              <a:t>комуникационих</a:t>
            </a:r>
            <a:r>
              <a:rPr lang="en-US" sz="2400" i="1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</a:rPr>
              <a:t>технологија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</a:rPr>
              <a:t>.</a:t>
            </a:r>
            <a:endParaRPr lang="en-US" sz="2400" dirty="0">
              <a:solidFill>
                <a:schemeClr val="accent1">
                  <a:lumMod val="75000"/>
                </a:schemeClr>
              </a:solidFill>
              <a:effectLst/>
              <a:latin typeface="Times New Roman" pitchFamily="18" charset="0"/>
            </a:endParaRPr>
          </a:p>
        </p:txBody>
      </p:sp>
      <p:pic>
        <p:nvPicPr>
          <p:cNvPr id="4" name="Content Placeholder 3" descr="41290326_650164862051217_5651041015700652032_n.jpg"/>
          <p:cNvPicPr>
            <a:picLocks noGrp="1" noChangeAspect="1"/>
          </p:cNvPicPr>
          <p:nvPr>
            <p:ph sz="quarter" idx="1"/>
          </p:nvPr>
        </p:nvPicPr>
        <p:blipFill>
          <a:blip r:embed="rId5" cstate="print"/>
          <a:stretch>
            <a:fillRect/>
          </a:stretch>
        </p:blipFill>
        <p:spPr>
          <a:xfrm>
            <a:off x="1000100" y="1643050"/>
            <a:ext cx="7358114" cy="4643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en-US" sz="2400" b="0" i="1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Унапређивање</a:t>
            </a:r>
            <a:r>
              <a:rPr lang="en-US" sz="2400" b="0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 </a:t>
            </a:r>
            <a:r>
              <a:rPr lang="en-US" sz="2400" b="0" i="1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наставе</a:t>
            </a:r>
            <a:r>
              <a:rPr lang="en-US" sz="2400" b="0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 </a:t>
            </a:r>
            <a:r>
              <a:rPr lang="en-US" sz="2400" b="0" i="1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употребом</a:t>
            </a:r>
            <a:r>
              <a:rPr lang="en-US" sz="2400" b="0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 </a:t>
            </a:r>
            <a:r>
              <a:rPr lang="en-US" sz="2400" b="0" i="1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информационо</a:t>
            </a:r>
            <a:r>
              <a:rPr lang="en-US" sz="2400" b="0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 </a:t>
            </a:r>
            <a:r>
              <a:rPr lang="en-US" sz="2400" b="0" i="1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комуникационих</a:t>
            </a:r>
            <a:r>
              <a:rPr lang="en-US" sz="2400" b="0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 </a:t>
            </a:r>
            <a:r>
              <a:rPr lang="en-US" sz="2400" b="0" i="1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технологија</a:t>
            </a:r>
            <a:r>
              <a:rPr lang="en-US" sz="2400" b="0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.</a:t>
            </a:r>
            <a:endParaRPr lang="en-US" sz="2400" b="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Отварајући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конференцију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, 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Катарина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Алексић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,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саветник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министра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за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sr-Latn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e</a:t>
            </a:r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росвету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из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Министарства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просвете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,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науке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и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технолошког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развоја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, 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говорила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је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о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важности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употребе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информационо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комуникационих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технологија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у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настави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,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као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и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значају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eTwinning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 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платформе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за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унапређење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рада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у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школским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и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предшколским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установама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.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Скупу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се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испред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организатора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конференције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обратила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Софија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Дукић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,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заменик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управитеља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Фондације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Темпус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.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en-US" sz="2400" i="1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Унапређивање</a:t>
            </a:r>
            <a:r>
              <a:rPr lang="en-US" sz="2400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наставе</a:t>
            </a:r>
            <a:r>
              <a:rPr lang="en-US" sz="2400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употребом</a:t>
            </a:r>
            <a:r>
              <a:rPr lang="en-US" sz="2400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информационо</a:t>
            </a:r>
            <a:r>
              <a:rPr lang="en-US" sz="2400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комуникационих</a:t>
            </a:r>
            <a:r>
              <a:rPr lang="en-US" sz="2400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технологија</a:t>
            </a:r>
            <a:endParaRPr lang="en-US" sz="2400" b="0" dirty="0"/>
          </a:p>
        </p:txBody>
      </p:sp>
      <p:pic>
        <p:nvPicPr>
          <p:cNvPr id="4" name="Content Placeholder 3" descr="40932355_649646295436407_7566083138175107072_n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714480" y="1500175"/>
            <a:ext cx="6143668" cy="33575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214282" y="5214951"/>
            <a:ext cx="89297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Преко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170 </a:t>
            </a:r>
            <a:r>
              <a:rPr lang="en-US" sz="2400" b="1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учесника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 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имало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је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прилик</a:t>
            </a:r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у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да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се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детаљније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упозна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са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улогом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ИКТ-а у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настави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и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примерима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добре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праксе</a:t>
            </a:r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представљеним  од стране </a:t>
            </a:r>
            <a:r>
              <a:rPr lang="en-US" sz="24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eTwinning</a:t>
            </a:r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амбасадора .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en-US" sz="2400" i="1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Унапређивање</a:t>
            </a:r>
            <a:r>
              <a:rPr lang="en-US" sz="2400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наставе</a:t>
            </a:r>
            <a:r>
              <a:rPr lang="en-US" sz="2400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употребом</a:t>
            </a:r>
            <a:r>
              <a:rPr lang="en-US" sz="2400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информационо</a:t>
            </a:r>
            <a:r>
              <a:rPr lang="en-US" sz="2400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комуникационих</a:t>
            </a:r>
            <a:r>
              <a:rPr lang="en-US" sz="2400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технологија</a:t>
            </a:r>
            <a:endParaRPr lang="en-US" sz="2400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endParaRPr lang="sr-Cyrl-RS" sz="2400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  <a:p>
            <a:pPr algn="just">
              <a:buNone/>
            </a:pP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Ивана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Банковић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из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eTwinning</a:t>
            </a:r>
            <a:r>
              <a:rPr lang="en-US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националног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тима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за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подршку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Фондације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Темпус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представила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је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налазе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истраживања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Утицај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eTwinning</a:t>
            </a:r>
            <a:r>
              <a:rPr lang="en-US" sz="24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-а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на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школе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и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предшколске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установе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у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Србији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.</a:t>
            </a:r>
          </a:p>
          <a:p>
            <a:pPr algn="just">
              <a:buNone/>
            </a:pP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Ове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године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, 108 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наставника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је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добило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218 </a:t>
            </a:r>
            <a:r>
              <a:rPr lang="en-US" sz="2400" b="1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eTwinning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националних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ознака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квалитета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, 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што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је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знатно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већи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број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него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претходних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година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. 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Укупно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19 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школа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је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добило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b="1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eTwinning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ознаке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за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школе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(</a:t>
            </a:r>
            <a:r>
              <a:rPr lang="en-US" sz="2400" b="1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eTwinning</a:t>
            </a:r>
            <a:r>
              <a:rPr lang="en-US" sz="24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School Label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), 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признање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које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се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по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први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пут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додељује</a:t>
            </a:r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42910" y="285728"/>
            <a:ext cx="8229600" cy="1143000"/>
          </a:xfrm>
        </p:spPr>
        <p:txBody>
          <a:bodyPr>
            <a:normAutofit/>
          </a:bodyPr>
          <a:lstStyle/>
          <a:p>
            <a:pPr algn="just"/>
            <a:r>
              <a:rPr lang="en-US" sz="2400" i="1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Унапређивање</a:t>
            </a:r>
            <a:r>
              <a:rPr lang="en-US" sz="2400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наставе</a:t>
            </a:r>
            <a:r>
              <a:rPr lang="en-US" sz="2400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употребом</a:t>
            </a:r>
            <a:r>
              <a:rPr lang="en-US" sz="2400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информационо</a:t>
            </a:r>
            <a:r>
              <a:rPr lang="en-US" sz="2400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комуникационих</a:t>
            </a:r>
            <a:r>
              <a:rPr lang="en-US" sz="2400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технологија</a:t>
            </a:r>
            <a:endParaRPr lang="en-US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Током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четири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паралелне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сесије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на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тему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употребе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ИКТ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алата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и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дигиталних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материјала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прилагођених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узрасту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,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учесници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конференције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су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кроз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групни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рад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имали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прилике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да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на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конкретним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практичним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примерима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упознају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и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на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лицу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места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испробају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неке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од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изабраних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алата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и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добију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идеје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како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да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учине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своју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свакодневну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праксу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интерактивнијом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,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истовремено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подижући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сопствене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дигиталне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компетенције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,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као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и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компетенције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својих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ученика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.</a:t>
            </a:r>
            <a:endParaRPr lang="sr-Cyrl-RS" sz="2600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  <a:p>
            <a:pPr algn="just">
              <a:buNone/>
            </a:pP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sr-Cyrl-R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Радионице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су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водили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eTwinning</a:t>
            </a:r>
            <a:r>
              <a:rPr lang="en-US" sz="26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 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амбасадори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из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Србије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: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Наташа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Анђелковић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,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Наташа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Врапчевић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,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Олгица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Спасојевић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,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Наташа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Мајстровић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,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Александра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Даниловић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,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Милица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Андоновић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,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Звонко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Гашпаровић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и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Далибор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 </a:t>
            </a:r>
            <a:r>
              <a:rPr lang="en-US" sz="2600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Тодоровић</a:t>
            </a:r>
            <a:r>
              <a:rPr lang="en-US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en-US" sz="2400" i="1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Унапређивање</a:t>
            </a:r>
            <a:r>
              <a:rPr lang="en-US" sz="2400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наставе</a:t>
            </a:r>
            <a:r>
              <a:rPr lang="en-US" sz="2400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употребом</a:t>
            </a:r>
            <a:r>
              <a:rPr lang="en-US" sz="2400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информационо</a:t>
            </a:r>
            <a:r>
              <a:rPr lang="en-US" sz="2400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комуникационих</a:t>
            </a:r>
            <a:r>
              <a:rPr lang="en-US" sz="2400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технологија</a:t>
            </a:r>
            <a:endParaRPr lang="en-US" sz="2400" dirty="0"/>
          </a:p>
        </p:txBody>
      </p:sp>
      <p:pic>
        <p:nvPicPr>
          <p:cNvPr id="6" name="Content Placeholder 5" descr="DSC_019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714876" y="1571612"/>
            <a:ext cx="4143404" cy="4733944"/>
          </a:xfrm>
        </p:spPr>
      </p:pic>
      <p:pic>
        <p:nvPicPr>
          <p:cNvPr id="4" name="Picture 3" descr="sshot-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1500174"/>
            <a:ext cx="4540924" cy="47028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i="1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Унапређивање</a:t>
            </a:r>
            <a:r>
              <a:rPr lang="en-US" sz="2400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наставе</a:t>
            </a:r>
            <a:r>
              <a:rPr lang="en-US" sz="2400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употребом</a:t>
            </a:r>
            <a:r>
              <a:rPr lang="en-US" sz="2400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информационо</a:t>
            </a:r>
            <a:r>
              <a:rPr lang="en-US" sz="2400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комуникационих</a:t>
            </a:r>
            <a:r>
              <a:rPr lang="en-US" sz="2400" i="1" dirty="0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 </a:t>
            </a:r>
            <a:r>
              <a:rPr lang="en-US" sz="2400" i="1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</a:rPr>
              <a:t>технологија</a:t>
            </a:r>
            <a:endParaRPr lang="en-US" sz="2400" b="0" dirty="0">
              <a:effectLst/>
              <a:latin typeface="Times New Roman" pitchFamily="18" charset="0"/>
            </a:endParaRPr>
          </a:p>
        </p:txBody>
      </p:sp>
      <p:pic>
        <p:nvPicPr>
          <p:cNvPr id="4" name="Content Placeholder 3" descr="41193944_650167965384240_6997994080290471936_n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28597" y="1428736"/>
            <a:ext cx="4500594" cy="40987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214414" y="5643578"/>
            <a:ext cx="79295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</a:rPr>
              <a:t>Представници предшколских установа на радионици  </a:t>
            </a:r>
            <a:endParaRPr lang="en-US" sz="24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6" name="Picture 5" descr="41229136_650167642050939_567012616244192870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628" y="1500174"/>
            <a:ext cx="3786214" cy="38576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55</TotalTime>
  <Words>226</Words>
  <Application>Microsoft Office PowerPoint</Application>
  <PresentationFormat>On-screen Show (4:3)</PresentationFormat>
  <Paragraphs>20</Paragraphs>
  <Slides>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Median</vt:lpstr>
      <vt:lpstr>Унапређивање  наставе употребом  информационо комуникационих  технологија </vt:lpstr>
      <vt:lpstr>          Фондација Темпус је 6. септембра 2018. године у Београду у хотелу Метропол организовала националну eTwinning конференцију под називом Унапређивање наставе употребом информационо комуникационих технологија.</vt:lpstr>
      <vt:lpstr>Унапређивање наставе употребом информационо комуникационих технологија.</vt:lpstr>
      <vt:lpstr>Унапређивање наставе употребом информационо комуникационих технологија</vt:lpstr>
      <vt:lpstr>Унапређивање наставе употребом информационо комуникационих технологија</vt:lpstr>
      <vt:lpstr>Унапређивање наставе употребом информационо комуникационих технологија</vt:lpstr>
      <vt:lpstr>Унапређивање наставе употребом информационо комуникационих технологија</vt:lpstr>
      <vt:lpstr>Унапређивање наставе употребом информационо комуникационих технологија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Унапређивање наставе употребом информационо комуникационих технологија</dc:title>
  <dc:creator>KORISNIK</dc:creator>
  <cp:lastModifiedBy>Steva</cp:lastModifiedBy>
  <cp:revision>12</cp:revision>
  <dcterms:created xsi:type="dcterms:W3CDTF">2018-09-16T18:37:06Z</dcterms:created>
  <dcterms:modified xsi:type="dcterms:W3CDTF">2018-09-17T12:50:01Z</dcterms:modified>
</cp:coreProperties>
</file>