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61" r:id="rId3"/>
    <p:sldId id="263" r:id="rId4"/>
    <p:sldId id="264" r:id="rId5"/>
    <p:sldId id="265" r:id="rId6"/>
    <p:sldId id="266" r:id="rId7"/>
    <p:sldId id="268" r:id="rId8"/>
    <p:sldId id="267"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A300"/>
    <a:srgbClr val="580000"/>
    <a:srgbClr val="83EB6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37" d="100"/>
          <a:sy n="37" d="100"/>
        </p:scale>
        <p:origin x="-1272"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E4BBC56-6457-4241-A5ED-9EFB908D3A8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4BBC56-6457-4241-A5ED-9EFB908D3A8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4BBC56-6457-4241-A5ED-9EFB908D3A8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4BBC56-6457-4241-A5ED-9EFB908D3A8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4BBC56-6457-4241-A5ED-9EFB908D3A8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4BBC56-6457-4241-A5ED-9EFB908D3A8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4BBC56-6457-4241-A5ED-9EFB908D3A8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4BBC56-6457-4241-A5ED-9EFB908D3A8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3E4BBC56-6457-4241-A5ED-9EFB908D3A83}"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4BBC56-6457-4241-A5ED-9EFB908D3A8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33DB2A-2575-49BE-924A-61DD6B0CC438}" type="datetimeFigureOut">
              <a:rPr lang="en-US" smtClean="0"/>
              <a:pPr/>
              <a:t>10/14/2020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4BBC56-6457-4241-A5ED-9EFB908D3A8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A33DB2A-2575-49BE-924A-61DD6B0CC438}" type="datetimeFigureOut">
              <a:rPr lang="en-US" smtClean="0"/>
              <a:pPr/>
              <a:t>10/14/2020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E4BBC56-6457-4241-A5ED-9EFB908D3A83}"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1412776"/>
            <a:ext cx="8496944" cy="4824536"/>
          </a:xfrm>
        </p:spPr>
        <p:txBody>
          <a:bodyPr>
            <a:normAutofit/>
          </a:bodyPr>
          <a:lstStyle/>
          <a:p>
            <a:pPr algn="just"/>
            <a:r>
              <a:rPr lang="sr-Cyrl-RS" dirty="0" smtClean="0"/>
              <a:t>	</a:t>
            </a:r>
            <a:r>
              <a:rPr lang="sr-Cyrl-RS" sz="2400" b="1" dirty="0" smtClean="0">
                <a:solidFill>
                  <a:schemeClr val="accent1">
                    <a:lumMod val="60000"/>
                    <a:lumOff val="40000"/>
                  </a:schemeClr>
                </a:solidFill>
              </a:rPr>
              <a:t> </a:t>
            </a:r>
          </a:p>
          <a:p>
            <a:pPr algn="just"/>
            <a:endParaRPr lang="sr-Cyrl-RS" sz="2400" b="1" dirty="0" smtClean="0">
              <a:solidFill>
                <a:schemeClr val="accent1">
                  <a:lumMod val="60000"/>
                  <a:lumOff val="40000"/>
                </a:schemeClr>
              </a:solidFill>
              <a:latin typeface="+mj-lt"/>
              <a:cs typeface="Times New Roman" pitchFamily="18" charset="0"/>
            </a:endParaRPr>
          </a:p>
          <a:p>
            <a:pPr algn="just"/>
            <a:r>
              <a:rPr lang="sr-Cyrl-RS" sz="2400" b="1" dirty="0" smtClean="0">
                <a:solidFill>
                  <a:schemeClr val="accent1">
                    <a:lumMod val="60000"/>
                    <a:lumOff val="40000"/>
                  </a:schemeClr>
                </a:solidFill>
                <a:latin typeface="+mj-lt"/>
                <a:cs typeface="Times New Roman" pitchFamily="18" charset="0"/>
              </a:rPr>
              <a:t>	</a:t>
            </a:r>
            <a:endParaRPr lang="en-US" sz="9600" dirty="0">
              <a:solidFill>
                <a:schemeClr val="bg1">
                  <a:lumMod val="95000"/>
                  <a:lumOff val="5000"/>
                </a:schemeClr>
              </a:solidFill>
              <a:latin typeface="+mj-lt"/>
              <a:cs typeface="Times New Roman" pitchFamily="18" charset="0"/>
            </a:endParaRPr>
          </a:p>
        </p:txBody>
      </p:sp>
      <p:sp>
        <p:nvSpPr>
          <p:cNvPr id="4" name="Rectangle 3"/>
          <p:cNvSpPr/>
          <p:nvPr/>
        </p:nvSpPr>
        <p:spPr>
          <a:xfrm>
            <a:off x="467545" y="620688"/>
            <a:ext cx="7992888" cy="769441"/>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sr-Cyrl-RS" sz="4400" b="1" dirty="0" smtClean="0">
                <a:ln w="11430"/>
                <a:solidFill>
                  <a:srgbClr val="D6A300"/>
                </a:solidFill>
                <a:latin typeface="Times New Roman" pitchFamily="18" charset="0"/>
                <a:cs typeface="Times New Roman" pitchFamily="18" charset="0"/>
              </a:rPr>
              <a:t>ТРКА ‘’ДЕЧИЈИ ОСМЕХ’’</a:t>
            </a:r>
            <a:endParaRPr lang="en-US" sz="4400" b="1" cap="none" spc="0" dirty="0">
              <a:ln w="11430"/>
              <a:solidFill>
                <a:srgbClr val="D6A300"/>
              </a:solidFill>
              <a:latin typeface="Times New Roman" pitchFamily="18" charset="0"/>
              <a:cs typeface="Times New Roman" pitchFamily="18" charset="0"/>
            </a:endParaRPr>
          </a:p>
        </p:txBody>
      </p:sp>
      <p:pic>
        <p:nvPicPr>
          <p:cNvPr id="1026" name="Picture 2" descr="D:\VESNA\SLIKE\2020-21\Трка дечији осмех 2020\IMG-19136f93dc0bf789fab935cafc7dba44-V.jpg"/>
          <p:cNvPicPr>
            <a:picLocks noChangeAspect="1" noChangeArrowheads="1"/>
          </p:cNvPicPr>
          <p:nvPr/>
        </p:nvPicPr>
        <p:blipFill>
          <a:blip r:embed="rId2" cstate="email"/>
          <a:srcRect/>
          <a:stretch>
            <a:fillRect/>
          </a:stretch>
        </p:blipFill>
        <p:spPr bwMode="auto">
          <a:xfrm>
            <a:off x="1115616" y="1484784"/>
            <a:ext cx="6912768" cy="4896544"/>
          </a:xfrm>
          <a:prstGeom prst="rect">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476672"/>
            <a:ext cx="8496944" cy="5760640"/>
          </a:xfrm>
        </p:spPr>
        <p:txBody>
          <a:bodyPr>
            <a:normAutofit fontScale="25000" lnSpcReduction="20000"/>
          </a:bodyPr>
          <a:lstStyle/>
          <a:p>
            <a:pPr algn="just"/>
            <a:r>
              <a:rPr lang="sr-Cyrl-RS" dirty="0" smtClean="0"/>
              <a:t>	</a:t>
            </a:r>
            <a:r>
              <a:rPr lang="sr-Cyrl-RS" sz="2400" b="1" dirty="0" smtClean="0">
                <a:solidFill>
                  <a:schemeClr val="accent1">
                    <a:lumMod val="60000"/>
                    <a:lumOff val="40000"/>
                  </a:schemeClr>
                </a:solidFill>
              </a:rPr>
              <a:t> </a:t>
            </a:r>
          </a:p>
          <a:p>
            <a:pPr algn="just"/>
            <a:endParaRPr lang="sr-Cyrl-RS" sz="2400" b="1" dirty="0" smtClean="0">
              <a:solidFill>
                <a:schemeClr val="accent1">
                  <a:lumMod val="60000"/>
                  <a:lumOff val="40000"/>
                </a:schemeClr>
              </a:solidFill>
              <a:latin typeface="+mj-lt"/>
              <a:cs typeface="Times New Roman" pitchFamily="18" charset="0"/>
            </a:endParaRPr>
          </a:p>
          <a:p>
            <a:pPr algn="just"/>
            <a:r>
              <a:rPr lang="sr-Cyrl-RS" sz="2400" b="1" dirty="0" smtClean="0">
                <a:solidFill>
                  <a:schemeClr val="accent1">
                    <a:lumMod val="60000"/>
                    <a:lumOff val="40000"/>
                  </a:schemeClr>
                </a:solidFill>
                <a:latin typeface="+mj-lt"/>
                <a:cs typeface="Times New Roman" pitchFamily="18" charset="0"/>
              </a:rPr>
              <a:t>	</a:t>
            </a:r>
            <a:r>
              <a:rPr lang="sr-Cyrl-RS" sz="9600" b="1" dirty="0" smtClean="0">
                <a:solidFill>
                  <a:srgbClr val="580000"/>
                </a:solidFill>
                <a:latin typeface="+mj-lt"/>
                <a:cs typeface="Times New Roman" pitchFamily="18" charset="0"/>
              </a:rPr>
              <a:t>Поводом Дечије недеље дана 06.10.2020.год. на Атлетском стадиону у сарадњи са АРК ‘’Маратонац’’ реализована је </a:t>
            </a:r>
            <a:r>
              <a:rPr lang="en-US" sz="9600" b="1" dirty="0" smtClean="0">
                <a:solidFill>
                  <a:srgbClr val="580000"/>
                </a:solidFill>
                <a:latin typeface="+mj-lt"/>
                <a:cs typeface="Times New Roman" pitchFamily="18" charset="0"/>
              </a:rPr>
              <a:t>CHR </a:t>
            </a:r>
            <a:r>
              <a:rPr lang="sr-Cyrl-RS" sz="9600" b="1" dirty="0" smtClean="0">
                <a:solidFill>
                  <a:srgbClr val="580000"/>
                </a:solidFill>
                <a:latin typeface="+mj-lt"/>
                <a:cs typeface="Times New Roman" pitchFamily="18" charset="0"/>
              </a:rPr>
              <a:t>трка ‘’Дечији осмех’’ у оквиру 5. Крушевачког полумаратона. </a:t>
            </a:r>
          </a:p>
          <a:p>
            <a:pPr algn="just"/>
            <a:r>
              <a:rPr lang="sr-Cyrl-RS" sz="9600" b="1" dirty="0" smtClean="0">
                <a:solidFill>
                  <a:srgbClr val="580000"/>
                </a:solidFill>
                <a:latin typeface="+mj-lt"/>
                <a:cs typeface="Times New Roman" pitchFamily="18" charset="0"/>
              </a:rPr>
              <a:t>	У трци на 100м учествовало је 120- торо деце, 12 васпитача старијих и припремних група вртића ‘’Лептирић’’ и ‘’Лане’’, стручни сарадник за физичко васпитање и представници Арк ‘’Маратонац’’. Посебну подршку овој манифестацији пружали су родитељи који су децу бодрили у публици. </a:t>
            </a:r>
          </a:p>
          <a:p>
            <a:pPr algn="just"/>
            <a:r>
              <a:rPr lang="sr-Cyrl-RS" sz="9600" b="1" dirty="0" smtClean="0">
                <a:solidFill>
                  <a:srgbClr val="580000"/>
                </a:solidFill>
                <a:latin typeface="+mj-lt"/>
                <a:cs typeface="Times New Roman" pitchFamily="18" charset="0"/>
              </a:rPr>
              <a:t>	Циљ ове манифестације био је промоција здравог стила живота, тако да није било важно које ће дете прво стићи на циљ, већ да сва деца трче. Сва деца која су трчала била су победници тога дана и као награду добила су медаљу.</a:t>
            </a:r>
          </a:p>
          <a:p>
            <a:pPr algn="just"/>
            <a:r>
              <a:rPr lang="sr-Cyrl-RS" sz="9600" b="1" dirty="0" smtClean="0">
                <a:solidFill>
                  <a:srgbClr val="580000"/>
                </a:solidFill>
                <a:latin typeface="+mj-lt"/>
                <a:cs typeface="Times New Roman" pitchFamily="18" charset="0"/>
              </a:rPr>
              <a:t>	Бенефит оваквог догађаја не мери се као код спортиста ни на сату, ни према наградном фонду већ према количини среће коју деца доживљавају учешћем у овом догађају јер је он за децу превасходно забавног карактера.</a:t>
            </a:r>
          </a:p>
          <a:p>
            <a:pPr algn="just"/>
            <a:r>
              <a:rPr lang="sr-Cyrl-RS" sz="9600" b="1" dirty="0" smtClean="0">
                <a:solidFill>
                  <a:srgbClr val="580000"/>
                </a:solidFill>
                <a:latin typeface="+mj-lt"/>
                <a:cs typeface="Times New Roman" pitchFamily="18" charset="0"/>
              </a:rPr>
              <a:t> </a:t>
            </a:r>
            <a:endParaRPr lang="en-US" sz="9600" dirty="0">
              <a:solidFill>
                <a:srgbClr val="580000"/>
              </a:solidFill>
              <a:latin typeface="+mj-lt"/>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332656"/>
            <a:ext cx="8784976" cy="6336704"/>
          </a:xfrm>
        </p:spPr>
        <p:txBody>
          <a:bodyPr>
            <a:normAutofit/>
          </a:bodyPr>
          <a:lstStyle/>
          <a:p>
            <a:pPr algn="ctr"/>
            <a:endParaRPr lang="sr-Cyrl-RS" sz="2400" b="1" dirty="0" smtClean="0">
              <a:solidFill>
                <a:srgbClr val="580000"/>
              </a:solidFill>
              <a:latin typeface="+mj-lt"/>
              <a:cs typeface="Times New Roman" pitchFamily="18" charset="0"/>
            </a:endParaRPr>
          </a:p>
          <a:p>
            <a:pPr algn="ctr"/>
            <a:r>
              <a:rPr lang="sr-Cyrl-RS" sz="2400" b="1" i="1" dirty="0" smtClean="0">
                <a:solidFill>
                  <a:srgbClr val="580000"/>
                </a:solidFill>
                <a:latin typeface="+mj-lt"/>
                <a:cs typeface="Times New Roman" pitchFamily="18" charset="0"/>
              </a:rPr>
              <a:t>ЗАГРЕВАЊЕ ЗА ТРКУ</a:t>
            </a:r>
            <a:endParaRPr lang="sr-Cyrl-RS" sz="2400" b="1" i="1" dirty="0" smtClean="0">
              <a:solidFill>
                <a:srgbClr val="580000"/>
              </a:solidFill>
            </a:endParaRPr>
          </a:p>
        </p:txBody>
      </p:sp>
      <p:pic>
        <p:nvPicPr>
          <p:cNvPr id="4" name="Picture 3" descr="IMG-1ca51f5ec73c64a4f16ae9baa6131fd8-V.jpg"/>
          <p:cNvPicPr>
            <a:picLocks noChangeAspect="1"/>
          </p:cNvPicPr>
          <p:nvPr/>
        </p:nvPicPr>
        <p:blipFill>
          <a:blip r:embed="rId2" cstate="email"/>
          <a:stretch>
            <a:fillRect/>
          </a:stretch>
        </p:blipFill>
        <p:spPr>
          <a:xfrm>
            <a:off x="179512" y="1700808"/>
            <a:ext cx="4620005" cy="3744416"/>
          </a:xfrm>
          <a:prstGeom prst="rect">
            <a:avLst/>
          </a:prstGeom>
          <a:ln>
            <a:noFill/>
          </a:ln>
          <a:effectLst>
            <a:softEdge rad="112500"/>
          </a:effectLst>
        </p:spPr>
      </p:pic>
      <p:pic>
        <p:nvPicPr>
          <p:cNvPr id="5" name="Picture 4" descr="IMG-ba35f639dafd220d202a3df7c106d8b6-V.jpg"/>
          <p:cNvPicPr>
            <a:picLocks noChangeAspect="1"/>
          </p:cNvPicPr>
          <p:nvPr/>
        </p:nvPicPr>
        <p:blipFill>
          <a:blip r:embed="rId3" cstate="email"/>
          <a:stretch>
            <a:fillRect/>
          </a:stretch>
        </p:blipFill>
        <p:spPr>
          <a:xfrm>
            <a:off x="4860032" y="2132856"/>
            <a:ext cx="4104456" cy="3600400"/>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332656"/>
            <a:ext cx="8568952" cy="6336704"/>
          </a:xfrm>
        </p:spPr>
        <p:txBody>
          <a:bodyPr>
            <a:normAutofit/>
          </a:bodyPr>
          <a:lstStyle/>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endParaRPr lang="sr-Cyrl-RS" sz="2400" b="1" dirty="0" smtClean="0">
              <a:solidFill>
                <a:srgbClr val="580000"/>
              </a:solidFill>
              <a:latin typeface="+mj-lt"/>
              <a:cs typeface="Times New Roman" pitchFamily="18" charset="0"/>
            </a:endParaRPr>
          </a:p>
          <a:p>
            <a:endParaRPr lang="sr-Cyrl-RS" sz="2400" b="1" dirty="0" smtClean="0">
              <a:solidFill>
                <a:srgbClr val="580000"/>
              </a:solidFill>
              <a:latin typeface="+mj-lt"/>
              <a:cs typeface="Times New Roman" pitchFamily="18" charset="0"/>
            </a:endParaRPr>
          </a:p>
          <a:p>
            <a:r>
              <a:rPr lang="sr-Cyrl-RS" sz="2400" b="1" i="1" dirty="0" smtClean="0">
                <a:solidFill>
                  <a:srgbClr val="580000"/>
                </a:solidFill>
                <a:latin typeface="+mj-lt"/>
                <a:cs typeface="Times New Roman" pitchFamily="18" charset="0"/>
              </a:rPr>
              <a:t>СТАРТ ТРКЕ</a:t>
            </a:r>
          </a:p>
          <a:p>
            <a:pPr algn="ctr"/>
            <a:endParaRPr lang="sr-Cyrl-RS" sz="2400" b="1" dirty="0" smtClean="0">
              <a:solidFill>
                <a:srgbClr val="580000"/>
              </a:solidFill>
            </a:endParaRPr>
          </a:p>
        </p:txBody>
      </p:sp>
      <p:pic>
        <p:nvPicPr>
          <p:cNvPr id="6" name="Picture 5" descr="IMG-1fbb537fc343973b3f96fc1989e93ee3-V.jpg"/>
          <p:cNvPicPr>
            <a:picLocks noChangeAspect="1"/>
          </p:cNvPicPr>
          <p:nvPr/>
        </p:nvPicPr>
        <p:blipFill>
          <a:blip r:embed="rId2" cstate="email"/>
          <a:stretch>
            <a:fillRect/>
          </a:stretch>
        </p:blipFill>
        <p:spPr>
          <a:xfrm>
            <a:off x="827584" y="3429000"/>
            <a:ext cx="5904656" cy="3240360"/>
          </a:xfrm>
          <a:prstGeom prst="rect">
            <a:avLst/>
          </a:prstGeom>
          <a:ln>
            <a:noFill/>
          </a:ln>
          <a:effectLst>
            <a:softEdge rad="112500"/>
          </a:effectLst>
        </p:spPr>
      </p:pic>
      <p:pic>
        <p:nvPicPr>
          <p:cNvPr id="7" name="Picture 6" descr="IMG-8b8aa9c3898ecb747c3a66c1499fc498-V.jpg"/>
          <p:cNvPicPr>
            <a:picLocks noChangeAspect="1"/>
          </p:cNvPicPr>
          <p:nvPr/>
        </p:nvPicPr>
        <p:blipFill>
          <a:blip r:embed="rId3" cstate="email"/>
          <a:stretch>
            <a:fillRect/>
          </a:stretch>
        </p:blipFill>
        <p:spPr>
          <a:xfrm>
            <a:off x="827584" y="332656"/>
            <a:ext cx="5904656" cy="2952328"/>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332656"/>
            <a:ext cx="8568952" cy="6336704"/>
          </a:xfrm>
        </p:spPr>
        <p:txBody>
          <a:bodyPr>
            <a:normAutofit/>
          </a:bodyPr>
          <a:lstStyle/>
          <a:p>
            <a:pPr algn="ctr"/>
            <a:r>
              <a:rPr lang="sr-Cyrl-RS" sz="2400" b="1" dirty="0" smtClean="0">
                <a:solidFill>
                  <a:srgbClr val="580000"/>
                </a:solidFill>
                <a:latin typeface="+mj-lt"/>
                <a:cs typeface="Times New Roman" pitchFamily="18" charset="0"/>
              </a:rPr>
              <a:t> 						</a:t>
            </a:r>
          </a:p>
          <a:p>
            <a:pPr algn="ctr"/>
            <a:r>
              <a:rPr lang="sr-Cyrl-RS" sz="2400" b="1" dirty="0" smtClean="0">
                <a:solidFill>
                  <a:srgbClr val="580000"/>
                </a:solidFill>
                <a:latin typeface="+mj-lt"/>
                <a:cs typeface="Times New Roman" pitchFamily="18" charset="0"/>
              </a:rPr>
              <a:t>						</a:t>
            </a:r>
            <a:r>
              <a:rPr lang="sr-Cyrl-RS" sz="2400" b="1" i="1" dirty="0" smtClean="0">
                <a:solidFill>
                  <a:srgbClr val="580000"/>
                </a:solidFill>
                <a:latin typeface="+mj-lt"/>
                <a:cs typeface="Times New Roman" pitchFamily="18" charset="0"/>
              </a:rPr>
              <a:t>ТРКА</a:t>
            </a:r>
          </a:p>
          <a:p>
            <a:pPr algn="ctr"/>
            <a:endParaRPr lang="sr-Cyrl-RS" sz="2400" b="1" dirty="0" smtClean="0">
              <a:solidFill>
                <a:srgbClr val="580000"/>
              </a:solidFill>
            </a:endParaRPr>
          </a:p>
        </p:txBody>
      </p:sp>
      <p:pic>
        <p:nvPicPr>
          <p:cNvPr id="3074" name="Picture 2" descr="D:\VESNA\SLIKE\2020-21\Трка дечији осмех 2020\IMG-6d2659cc1a681baee211475df745ab15-V.jpg"/>
          <p:cNvPicPr>
            <a:picLocks noChangeAspect="1" noChangeArrowheads="1"/>
          </p:cNvPicPr>
          <p:nvPr/>
        </p:nvPicPr>
        <p:blipFill>
          <a:blip r:embed="rId2" cstate="email"/>
          <a:srcRect/>
          <a:stretch>
            <a:fillRect/>
          </a:stretch>
        </p:blipFill>
        <p:spPr bwMode="auto">
          <a:xfrm>
            <a:off x="323529" y="332656"/>
            <a:ext cx="4824535" cy="2592288"/>
          </a:xfrm>
          <a:prstGeom prst="rect">
            <a:avLst/>
          </a:prstGeom>
          <a:ln>
            <a:noFill/>
          </a:ln>
          <a:effectLst>
            <a:softEdge rad="112500"/>
          </a:effectLst>
        </p:spPr>
      </p:pic>
      <p:pic>
        <p:nvPicPr>
          <p:cNvPr id="3075" name="Picture 3" descr="D:\VESNA\SLIKE\2020-21\Трка дечији осмех 2020\IMG-720869be8485792d59e17fc96f13e92e-V.jpg"/>
          <p:cNvPicPr>
            <a:picLocks noChangeAspect="1" noChangeArrowheads="1"/>
          </p:cNvPicPr>
          <p:nvPr/>
        </p:nvPicPr>
        <p:blipFill>
          <a:blip r:embed="rId3" cstate="email"/>
          <a:srcRect/>
          <a:stretch>
            <a:fillRect/>
          </a:stretch>
        </p:blipFill>
        <p:spPr bwMode="auto">
          <a:xfrm>
            <a:off x="323528" y="3212976"/>
            <a:ext cx="5256584" cy="3098268"/>
          </a:xfrm>
          <a:prstGeom prst="rect">
            <a:avLst/>
          </a:prstGeom>
          <a:ln>
            <a:noFill/>
          </a:ln>
          <a:effectLst>
            <a:softEdge rad="112500"/>
          </a:effectLst>
        </p:spPr>
      </p:pic>
      <p:pic>
        <p:nvPicPr>
          <p:cNvPr id="3076" name="Picture 4" descr="D:\VESNA\SLIKE\2020-21\Трка дечији осмех 2020\IMG-d85282f6d203a2d9b61bc9601fbc451a-V.jpg"/>
          <p:cNvPicPr>
            <a:picLocks noChangeAspect="1" noChangeArrowheads="1"/>
          </p:cNvPicPr>
          <p:nvPr/>
        </p:nvPicPr>
        <p:blipFill>
          <a:blip r:embed="rId4" cstate="email"/>
          <a:srcRect/>
          <a:stretch>
            <a:fillRect/>
          </a:stretch>
        </p:blipFill>
        <p:spPr bwMode="auto">
          <a:xfrm>
            <a:off x="5580112" y="1484784"/>
            <a:ext cx="2952328" cy="4582816"/>
          </a:xfrm>
          <a:prstGeom prst="rect">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332656"/>
            <a:ext cx="8568952" cy="6336704"/>
          </a:xfrm>
        </p:spPr>
        <p:txBody>
          <a:bodyPr>
            <a:normAutofit/>
          </a:bodyPr>
          <a:lstStyle/>
          <a:p>
            <a:pPr algn="l"/>
            <a:r>
              <a:rPr lang="sr-Cyrl-RS" sz="2400" b="1" dirty="0" smtClean="0">
                <a:solidFill>
                  <a:srgbClr val="580000"/>
                </a:solidFill>
                <a:latin typeface="+mj-lt"/>
                <a:cs typeface="Times New Roman" pitchFamily="18" charset="0"/>
              </a:rPr>
              <a:t>             </a:t>
            </a:r>
            <a:r>
              <a:rPr lang="sr-Cyrl-RS" sz="2400" b="1" i="1" dirty="0" smtClean="0">
                <a:solidFill>
                  <a:srgbClr val="580000"/>
                </a:solidFill>
                <a:latin typeface="+mj-lt"/>
                <a:cs typeface="Times New Roman" pitchFamily="18" charset="0"/>
              </a:rPr>
              <a:t>ДОДЕЛА МЕДАЉА</a:t>
            </a:r>
          </a:p>
          <a:p>
            <a:pPr algn="ctr"/>
            <a:endParaRPr lang="sr-Cyrl-RS" sz="2400" b="1" dirty="0" smtClean="0">
              <a:solidFill>
                <a:srgbClr val="580000"/>
              </a:solidFill>
            </a:endParaRPr>
          </a:p>
        </p:txBody>
      </p:sp>
      <p:pic>
        <p:nvPicPr>
          <p:cNvPr id="4098" name="Picture 2" descr="D:\VESNA\SLIKE\2020-21\Трка дечији осмех 2020\IMG-177d895f2a7b59bbf96e2227bec3b8c0-V.jpg"/>
          <p:cNvPicPr>
            <a:picLocks noChangeAspect="1" noChangeArrowheads="1"/>
          </p:cNvPicPr>
          <p:nvPr/>
        </p:nvPicPr>
        <p:blipFill>
          <a:blip r:embed="rId2" cstate="email"/>
          <a:srcRect/>
          <a:stretch>
            <a:fillRect/>
          </a:stretch>
        </p:blipFill>
        <p:spPr bwMode="auto">
          <a:xfrm>
            <a:off x="251520" y="1002984"/>
            <a:ext cx="3744416" cy="5378343"/>
          </a:xfrm>
          <a:prstGeom prst="rect">
            <a:avLst/>
          </a:prstGeom>
          <a:ln>
            <a:noFill/>
          </a:ln>
          <a:effectLst>
            <a:softEdge rad="112500"/>
          </a:effectLst>
        </p:spPr>
      </p:pic>
      <p:pic>
        <p:nvPicPr>
          <p:cNvPr id="4099" name="Picture 3" descr="D:\VESNA\SLIKE\2020-21\Трка дечији осмех 2020\IMG-7158158f523d6fa0ef20b88b65ee47db-V.jpg"/>
          <p:cNvPicPr>
            <a:picLocks noChangeAspect="1" noChangeArrowheads="1"/>
          </p:cNvPicPr>
          <p:nvPr/>
        </p:nvPicPr>
        <p:blipFill>
          <a:blip r:embed="rId3" cstate="email"/>
          <a:srcRect/>
          <a:stretch>
            <a:fillRect/>
          </a:stretch>
        </p:blipFill>
        <p:spPr bwMode="auto">
          <a:xfrm>
            <a:off x="4355976" y="2852936"/>
            <a:ext cx="4392488" cy="3695388"/>
          </a:xfrm>
          <a:prstGeom prst="rect">
            <a:avLst/>
          </a:prstGeom>
          <a:ln>
            <a:noFill/>
          </a:ln>
          <a:effectLst>
            <a:softEdge rad="112500"/>
          </a:effectLst>
        </p:spPr>
      </p:pic>
      <p:pic>
        <p:nvPicPr>
          <p:cNvPr id="8" name="Picture 7" descr="IMG-0f1868dcbe9dfdaf2b500a518a1abaf5-V.jpg"/>
          <p:cNvPicPr>
            <a:picLocks noChangeAspect="1"/>
          </p:cNvPicPr>
          <p:nvPr/>
        </p:nvPicPr>
        <p:blipFill>
          <a:blip r:embed="rId4" cstate="email"/>
          <a:stretch>
            <a:fillRect/>
          </a:stretch>
        </p:blipFill>
        <p:spPr>
          <a:xfrm>
            <a:off x="4932040" y="620688"/>
            <a:ext cx="2952328" cy="2214246"/>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332656"/>
            <a:ext cx="8568952" cy="6336704"/>
          </a:xfrm>
        </p:spPr>
        <p:txBody>
          <a:bodyPr>
            <a:normAutofit/>
          </a:bodyPr>
          <a:lstStyle/>
          <a:p>
            <a:pPr algn="l"/>
            <a:r>
              <a:rPr lang="sr-Cyrl-RS" sz="2400" b="1" dirty="0" smtClean="0">
                <a:solidFill>
                  <a:srgbClr val="580000"/>
                </a:solidFill>
                <a:latin typeface="+mj-lt"/>
                <a:cs typeface="Times New Roman" pitchFamily="18" charset="0"/>
              </a:rPr>
              <a:t>             				                   	 </a:t>
            </a:r>
          </a:p>
          <a:p>
            <a:pPr algn="l"/>
            <a:endParaRPr lang="sr-Cyrl-RS" sz="2400" b="1" dirty="0" smtClean="0">
              <a:solidFill>
                <a:srgbClr val="580000"/>
              </a:solidFill>
              <a:latin typeface="+mj-lt"/>
              <a:cs typeface="Times New Roman" pitchFamily="18" charset="0"/>
            </a:endParaRPr>
          </a:p>
          <a:p>
            <a:pPr algn="l"/>
            <a:endParaRPr lang="sr-Cyrl-RS" sz="2400" b="1" dirty="0" smtClean="0">
              <a:solidFill>
                <a:srgbClr val="580000"/>
              </a:solidFill>
              <a:latin typeface="+mj-lt"/>
              <a:cs typeface="Times New Roman" pitchFamily="18" charset="0"/>
            </a:endParaRPr>
          </a:p>
          <a:p>
            <a:pPr algn="l"/>
            <a:r>
              <a:rPr lang="sr-Cyrl-RS" sz="2400" b="1" dirty="0" smtClean="0">
                <a:solidFill>
                  <a:srgbClr val="580000"/>
                </a:solidFill>
                <a:latin typeface="+mj-lt"/>
                <a:cs typeface="Times New Roman" pitchFamily="18" charset="0"/>
              </a:rPr>
              <a:t>						</a:t>
            </a:r>
            <a:r>
              <a:rPr lang="sr-Cyrl-RS" sz="2400" b="1" i="1" dirty="0" smtClean="0">
                <a:solidFill>
                  <a:srgbClr val="580000"/>
                </a:solidFill>
                <a:latin typeface="+mj-lt"/>
                <a:cs typeface="Times New Roman" pitchFamily="18" charset="0"/>
              </a:rPr>
              <a:t>УТИСЦИ УЧЕСНИКА </a:t>
            </a:r>
          </a:p>
          <a:p>
            <a:pPr algn="l"/>
            <a:r>
              <a:rPr lang="sr-Cyrl-RS" sz="2400" b="1" i="1" dirty="0" smtClean="0">
                <a:solidFill>
                  <a:srgbClr val="580000"/>
                </a:solidFill>
                <a:latin typeface="+mj-lt"/>
                <a:cs typeface="Times New Roman" pitchFamily="18" charset="0"/>
              </a:rPr>
              <a:t>						      ПОСЛЕ ТРКЕ</a:t>
            </a:r>
          </a:p>
          <a:p>
            <a:pPr algn="ctr"/>
            <a:endParaRPr lang="sr-Cyrl-RS" sz="2400" b="1" dirty="0" smtClean="0">
              <a:solidFill>
                <a:srgbClr val="580000"/>
              </a:solidFill>
            </a:endParaRPr>
          </a:p>
        </p:txBody>
      </p:sp>
      <p:pic>
        <p:nvPicPr>
          <p:cNvPr id="6" name="Picture 5" descr="IMG-d3a60c5f36e159edbdc22c016f3672d0-V.jpg"/>
          <p:cNvPicPr>
            <a:picLocks noChangeAspect="1"/>
          </p:cNvPicPr>
          <p:nvPr/>
        </p:nvPicPr>
        <p:blipFill>
          <a:blip r:embed="rId2" cstate="email"/>
          <a:stretch>
            <a:fillRect/>
          </a:stretch>
        </p:blipFill>
        <p:spPr>
          <a:xfrm>
            <a:off x="2483768" y="3284984"/>
            <a:ext cx="5256584" cy="3384376"/>
          </a:xfrm>
          <a:prstGeom prst="rect">
            <a:avLst/>
          </a:prstGeom>
          <a:ln>
            <a:noFill/>
          </a:ln>
          <a:effectLst>
            <a:softEdge rad="112500"/>
          </a:effectLst>
        </p:spPr>
      </p:pic>
      <p:pic>
        <p:nvPicPr>
          <p:cNvPr id="7" name="Picture 6" descr="IMG-db961a33c38b2ffcce88c876a49aad60-V.jpg"/>
          <p:cNvPicPr>
            <a:picLocks noChangeAspect="1"/>
          </p:cNvPicPr>
          <p:nvPr/>
        </p:nvPicPr>
        <p:blipFill>
          <a:blip r:embed="rId3" cstate="email"/>
          <a:stretch>
            <a:fillRect/>
          </a:stretch>
        </p:blipFill>
        <p:spPr>
          <a:xfrm>
            <a:off x="467544" y="188640"/>
            <a:ext cx="4536504" cy="2886866"/>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332656"/>
            <a:ext cx="8712968" cy="6336704"/>
          </a:xfrm>
        </p:spPr>
        <p:txBody>
          <a:bodyPr>
            <a:normAutofit/>
          </a:bodyPr>
          <a:lstStyle/>
          <a:p>
            <a:pPr algn="ctr"/>
            <a:r>
              <a:rPr lang="sr-Cyrl-RS" sz="2400" b="1" dirty="0" smtClean="0">
                <a:solidFill>
                  <a:srgbClr val="580000"/>
                </a:solidFill>
                <a:latin typeface="+mj-lt"/>
                <a:cs typeface="Times New Roman" pitchFamily="18" charset="0"/>
              </a:rPr>
              <a:t>						</a:t>
            </a: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r>
              <a:rPr lang="sr-Cyrl-RS" sz="2400" b="1" dirty="0" smtClean="0">
                <a:solidFill>
                  <a:srgbClr val="580000"/>
                </a:solidFill>
                <a:latin typeface="+mj-lt"/>
                <a:cs typeface="Times New Roman" pitchFamily="18" charset="0"/>
              </a:rPr>
              <a:t>			</a:t>
            </a: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endParaRPr lang="sr-Cyrl-RS" sz="2400" b="1" dirty="0" smtClean="0">
              <a:solidFill>
                <a:srgbClr val="580000"/>
              </a:solidFill>
              <a:latin typeface="+mj-lt"/>
              <a:cs typeface="Times New Roman" pitchFamily="18" charset="0"/>
            </a:endParaRPr>
          </a:p>
          <a:p>
            <a:pPr algn="ctr"/>
            <a:r>
              <a:rPr lang="sr-Cyrl-RS" sz="2400" b="1" i="1" dirty="0" smtClean="0">
                <a:solidFill>
                  <a:srgbClr val="580000"/>
                </a:solidFill>
                <a:latin typeface="+mj-lt"/>
                <a:cs typeface="Times New Roman" pitchFamily="18" charset="0"/>
              </a:rPr>
              <a:t>И НА КРАЈУ ПОЗДРАВ УЧЕСНИКА</a:t>
            </a:r>
          </a:p>
          <a:p>
            <a:pPr algn="ctr"/>
            <a:endParaRPr lang="sr-Cyrl-RS" sz="2400" b="1" dirty="0" smtClean="0">
              <a:solidFill>
                <a:srgbClr val="580000"/>
              </a:solidFill>
            </a:endParaRPr>
          </a:p>
        </p:txBody>
      </p:sp>
      <p:pic>
        <p:nvPicPr>
          <p:cNvPr id="9" name="Picture 8" descr="IMG-24dfcd8f72686698f2b0e93274539f85-V.jpg"/>
          <p:cNvPicPr>
            <a:picLocks noChangeAspect="1"/>
          </p:cNvPicPr>
          <p:nvPr/>
        </p:nvPicPr>
        <p:blipFill>
          <a:blip r:embed="rId2" cstate="email"/>
          <a:stretch>
            <a:fillRect/>
          </a:stretch>
        </p:blipFill>
        <p:spPr>
          <a:xfrm>
            <a:off x="1043608" y="548680"/>
            <a:ext cx="6984776" cy="5328592"/>
          </a:xfrm>
          <a:prstGeom prst="rect">
            <a:avLst/>
          </a:prstGeom>
          <a:ln>
            <a:noFill/>
          </a:ln>
          <a:effectLst>
            <a:softEdge rad="112500"/>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33">
      <a:dk1>
        <a:sysClr val="windowText" lastClr="000000"/>
      </a:dk1>
      <a:lt1>
        <a:sysClr val="window" lastClr="FFFFFF"/>
      </a:lt1>
      <a:dk2>
        <a:srgbClr val="464646"/>
      </a:dk2>
      <a:lt2>
        <a:srgbClr val="DEF5FA"/>
      </a:lt2>
      <a:accent1>
        <a:srgbClr val="2DA2BF"/>
      </a:accent1>
      <a:accent2>
        <a:srgbClr val="FF0000"/>
      </a:accent2>
      <a:accent3>
        <a:srgbClr val="EB641B"/>
      </a:accent3>
      <a:accent4>
        <a:srgbClr val="39639D"/>
      </a:accent4>
      <a:accent5>
        <a:srgbClr val="474B78"/>
      </a:accent5>
      <a:accent6>
        <a:srgbClr val="7D3C4A"/>
      </a:accent6>
      <a:hlink>
        <a:srgbClr val="FF8119"/>
      </a:hlink>
      <a:folHlink>
        <a:srgbClr val="44B9E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180</TotalTime>
  <Words>15</Words>
  <Application>Microsoft Office PowerPoint</Application>
  <PresentationFormat>On-screen Show (4:3)</PresentationFormat>
  <Paragraphs>42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Flow</vt:lpstr>
      <vt:lpstr>Slide 1</vt:lpstr>
      <vt:lpstr>Slide 2</vt:lpstr>
      <vt:lpstr>Slide 3</vt:lpstr>
      <vt:lpstr>Slide 4</vt:lpstr>
      <vt:lpstr>Slide 5</vt:lpstr>
      <vt:lpstr>Slide 6</vt:lpstr>
      <vt:lpstr>Slide 7</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korisnik</dc:creator>
  <cp:lastModifiedBy>Steva</cp:lastModifiedBy>
  <cp:revision>26</cp:revision>
  <dcterms:created xsi:type="dcterms:W3CDTF">2020-10-13T09:11:07Z</dcterms:created>
  <dcterms:modified xsi:type="dcterms:W3CDTF">2020-10-14T12:03:26Z</dcterms:modified>
</cp:coreProperties>
</file>