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42"/>
  </p:notesMasterIdLst>
  <p:sldIdLst>
    <p:sldId id="256" r:id="rId2"/>
    <p:sldId id="295" r:id="rId3"/>
    <p:sldId id="257" r:id="rId4"/>
    <p:sldId id="279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96" r:id="rId14"/>
    <p:sldId id="266" r:id="rId15"/>
    <p:sldId id="267" r:id="rId16"/>
    <p:sldId id="268" r:id="rId17"/>
    <p:sldId id="269" r:id="rId18"/>
    <p:sldId id="272" r:id="rId19"/>
    <p:sldId id="270" r:id="rId20"/>
    <p:sldId id="271" r:id="rId21"/>
    <p:sldId id="273" r:id="rId22"/>
    <p:sldId id="274" r:id="rId23"/>
    <p:sldId id="275" r:id="rId24"/>
    <p:sldId id="276" r:id="rId25"/>
    <p:sldId id="277" r:id="rId26"/>
    <p:sldId id="280" r:id="rId27"/>
    <p:sldId id="281" r:id="rId28"/>
    <p:sldId id="282" r:id="rId29"/>
    <p:sldId id="283" r:id="rId30"/>
    <p:sldId id="290" r:id="rId31"/>
    <p:sldId id="284" r:id="rId32"/>
    <p:sldId id="285" r:id="rId33"/>
    <p:sldId id="286" r:id="rId34"/>
    <p:sldId id="287" r:id="rId35"/>
    <p:sldId id="288" r:id="rId36"/>
    <p:sldId id="291" r:id="rId37"/>
    <p:sldId id="297" r:id="rId38"/>
    <p:sldId id="292" r:id="rId39"/>
    <p:sldId id="293" r:id="rId40"/>
    <p:sldId id="294" r:id="rId4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90" d="100"/>
          <a:sy n="90" d="100"/>
        </p:scale>
        <p:origin x="-72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C2E327-CB12-489B-920C-480E349D1171}" type="datetimeFigureOut">
              <a:rPr lang="en-US" smtClean="0"/>
              <a:pPr/>
              <a:t>1/16/2026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441306-7DEB-4A35-8F8C-9F157122846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441306-7DEB-4A35-8F8C-9F1571228461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441306-7DEB-4A35-8F8C-9F1571228461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sr-Cyrl-M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sr-Cyrl-M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A7C-EFB6-41E7-AFDC-77500A70FF68}" type="datetimeFigureOut">
              <a:rPr lang="en-US" smtClean="0"/>
              <a:pPr/>
              <a:t>1/16/2026</a:t>
            </a:fld>
            <a:endParaRPr lang="sr-Cyrl-M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0BF8F-9E47-460D-AA72-803FAFEFC795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Cyrl-M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Cyrl-M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A7C-EFB6-41E7-AFDC-77500A70FF68}" type="datetimeFigureOut">
              <a:rPr lang="en-US" smtClean="0"/>
              <a:pPr/>
              <a:t>1/16/2026</a:t>
            </a:fld>
            <a:endParaRPr lang="sr-Cyrl-M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0BF8F-9E47-460D-AA72-803FAFEFC795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sr-Cyrl-M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A7C-EFB6-41E7-AFDC-77500A70FF68}" type="datetimeFigureOut">
              <a:rPr lang="en-US" smtClean="0"/>
              <a:pPr/>
              <a:t>1/16/2026</a:t>
            </a:fld>
            <a:endParaRPr lang="sr-Cyrl-M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0BF8F-9E47-460D-AA72-803FAFEFC795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Cyrl-M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Cyrl-M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Cyrl-M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A7C-EFB6-41E7-AFDC-77500A70FF68}" type="datetimeFigureOut">
              <a:rPr lang="en-US" smtClean="0"/>
              <a:pPr/>
              <a:t>1/16/2026</a:t>
            </a:fld>
            <a:endParaRPr lang="sr-Cyrl-M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0BF8F-9E47-460D-AA72-803FAFEFC795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sr-Cyrl-M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Cyrl-M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Cyrl-M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A7C-EFB6-41E7-AFDC-77500A70FF68}" type="datetimeFigureOut">
              <a:rPr lang="en-US" smtClean="0"/>
              <a:pPr/>
              <a:t>1/16/2026</a:t>
            </a:fld>
            <a:endParaRPr lang="sr-Cyrl-M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0BF8F-9E47-460D-AA72-803FAFEFC795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Cyrl-M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A7C-EFB6-41E7-AFDC-77500A70FF68}" type="datetimeFigureOut">
              <a:rPr lang="en-US" smtClean="0"/>
              <a:pPr/>
              <a:t>1/16/2026</a:t>
            </a:fld>
            <a:endParaRPr lang="sr-Cyrl-M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0BF8F-9E47-460D-AA72-803FAFEFC795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A7C-EFB6-41E7-AFDC-77500A70FF68}" type="datetimeFigureOut">
              <a:rPr lang="en-US" smtClean="0"/>
              <a:pPr/>
              <a:t>1/16/2026</a:t>
            </a:fld>
            <a:endParaRPr lang="sr-Cyrl-M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0BF8F-9E47-460D-AA72-803FAFEFC795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sr-Cyrl-M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Cyrl-M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A7C-EFB6-41E7-AFDC-77500A70FF68}" type="datetimeFigureOut">
              <a:rPr lang="en-US" smtClean="0"/>
              <a:pPr/>
              <a:t>1/16/2026</a:t>
            </a:fld>
            <a:endParaRPr lang="sr-Cyrl-M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0BF8F-9E47-460D-AA72-803FAFEFC795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sr-Cyrl-M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r-Cyrl-M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A7C-EFB6-41E7-AFDC-77500A70FF68}" type="datetimeFigureOut">
              <a:rPr lang="en-US" smtClean="0"/>
              <a:pPr/>
              <a:t>1/16/2026</a:t>
            </a:fld>
            <a:endParaRPr lang="sr-Cyrl-M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0BF8F-9E47-460D-AA72-803FAFEFC795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Cyrl-M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Cyrl-M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A7C-EFB6-41E7-AFDC-77500A70FF68}" type="datetimeFigureOut">
              <a:rPr lang="en-US" smtClean="0"/>
              <a:pPr/>
              <a:t>1/16/2026</a:t>
            </a:fld>
            <a:endParaRPr lang="sr-Cyrl-M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0BF8F-9E47-460D-AA72-803FAFEFC795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sr-Cyrl-M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Cyrl-M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A7C-EFB6-41E7-AFDC-77500A70FF68}" type="datetimeFigureOut">
              <a:rPr lang="en-US" smtClean="0"/>
              <a:pPr/>
              <a:t>1/16/2026</a:t>
            </a:fld>
            <a:endParaRPr lang="sr-Cyrl-M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0BF8F-9E47-460D-AA72-803FAFEFC795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sr-Cyrl-M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Cyrl-M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0FDA7C-EFB6-41E7-AFDC-77500A70FF68}" type="datetimeFigureOut">
              <a:rPr lang="en-US" smtClean="0"/>
              <a:pPr/>
              <a:t>1/16/2026</a:t>
            </a:fld>
            <a:endParaRPr lang="sr-Cyrl-M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r-Cyrl-M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80BF8F-9E47-460D-AA72-803FAFEFC795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6.jpeg"/><Relationship Id="rId4" Type="http://schemas.openxmlformats.org/officeDocument/2006/relationships/image" Target="../media/image8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9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24200" y="3276600"/>
            <a:ext cx="2971800" cy="3276600"/>
          </a:xfrm>
          <a:ln>
            <a:noFill/>
          </a:ln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endParaRPr lang="sr-Latn-RS" b="1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endParaRPr lang="sr-Latn-RS" b="1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endParaRPr lang="sr-Latn-RS" b="1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sr-Cyrl-ME" sz="24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ДЕЦЕМБАР</a:t>
            </a:r>
            <a:endParaRPr lang="sr-Latn-RS" sz="2400" b="1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sr-Latn-RS" sz="24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2025.</a:t>
            </a:r>
            <a:endParaRPr lang="sr-Cyrl-ME" sz="2400" b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676400" y="2286000"/>
            <a:ext cx="579120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sr-Latn-RS" sz="36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Arial" pitchFamily="34" charset="0"/>
            </a:endParaRPr>
          </a:p>
          <a:p>
            <a:pPr algn="ctr"/>
            <a:r>
              <a:rPr lang="sr-Cyrl-ME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Arial" pitchFamily="34" charset="0"/>
              </a:rPr>
              <a:t>Месечни билтен</a:t>
            </a:r>
            <a:endParaRPr lang="sr-Cyrl-ME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28800" y="228600"/>
            <a:ext cx="57912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ПУ ,,Ната Вељковић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Крушевац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6000" y="1295400"/>
            <a:ext cx="48006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Вртић ,,Невен</a:t>
            </a:r>
            <a:r>
              <a:rPr lang="en-US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</a:t>
            </a:r>
            <a:endParaRPr lang="sr-Cyrl-ME" sz="4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839200" cy="4525963"/>
          </a:xfrm>
        </p:spPr>
        <p:txBody>
          <a:bodyPr/>
          <a:lstStyle/>
          <a:p>
            <a:pPr algn="just">
              <a:buNone/>
            </a:pPr>
            <a:r>
              <a:rPr lang="ru-RU" dirty="0" smtClean="0">
                <a:solidFill>
                  <a:schemeClr val="bg1"/>
                </a:solidFill>
              </a:rPr>
              <a:t>         </a:t>
            </a:r>
            <a:r>
              <a:rPr lang="sr-Cyrl-RS" altLang="en-GB" dirty="0" smtClean="0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</a:rPr>
              <a:t>У току месеца децембра, у нашем вртићу је одржано мноштво активности, следеће су само неке од њих...</a:t>
            </a:r>
            <a:endParaRPr lang="en-US" dirty="0" smtClean="0">
              <a:solidFill>
                <a:schemeClr val="bg1"/>
              </a:solidFill>
            </a:endParaRPr>
          </a:p>
          <a:p>
            <a:pPr algn="just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algn="just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algn="just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algn="just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algn="just">
              <a:buNone/>
            </a:pPr>
            <a:endParaRPr lang="ru-RU" dirty="0" smtClean="0">
              <a:solidFill>
                <a:schemeClr val="bg1"/>
              </a:solidFill>
            </a:endParaRPr>
          </a:p>
        </p:txBody>
      </p:sp>
      <p:pic>
        <p:nvPicPr>
          <p:cNvPr id="4" name="Picture 3" descr="vrtic-neven-jf.jpg"/>
          <p:cNvPicPr>
            <a:picLocks noChangeAspect="1"/>
          </p:cNvPicPr>
          <p:nvPr/>
        </p:nvPicPr>
        <p:blipFill>
          <a:blip r:embed="rId3"/>
          <a:srcRect b="12068"/>
          <a:stretch>
            <a:fillRect/>
          </a:stretch>
        </p:blipFill>
        <p:spPr>
          <a:xfrm>
            <a:off x="4800600" y="3505200"/>
            <a:ext cx="3131128" cy="2263342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срце и цвет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3000" y="228600"/>
            <a:ext cx="3860800" cy="2895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 descr="срце и цвет3.jpg"/>
          <p:cNvPicPr>
            <a:picLocks noChangeAspect="1"/>
          </p:cNvPicPr>
          <p:nvPr/>
        </p:nvPicPr>
        <p:blipFill>
          <a:blip r:embed="rId3"/>
          <a:srcRect t="17694"/>
          <a:stretch>
            <a:fillRect/>
          </a:stretch>
        </p:blipFill>
        <p:spPr>
          <a:xfrm>
            <a:off x="152400" y="228600"/>
            <a:ext cx="4567319" cy="2819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Content Placeholder 8" descr="срце и цвет1.jpg"/>
          <p:cNvPicPr>
            <a:picLocks noGrp="1" noChangeAspect="1"/>
          </p:cNvPicPr>
          <p:nvPr>
            <p:ph idx="1"/>
          </p:nvPr>
        </p:nvPicPr>
        <p:blipFill>
          <a:blip r:embed="rId4"/>
          <a:srcRect t="17959" r="19114"/>
          <a:stretch>
            <a:fillRect/>
          </a:stretch>
        </p:blipFill>
        <p:spPr>
          <a:xfrm>
            <a:off x="228600" y="3276600"/>
            <a:ext cx="5204417" cy="2971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5410200" y="3200400"/>
            <a:ext cx="3886200" cy="31085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Сарадња васпитне групе ,,Срце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и групе у години пред полазак у школу ,,Цвет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- повезивање пројекта ,,Трагови и сенке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кроз заједничку активност 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рециклажа.jpg"/>
          <p:cNvPicPr>
            <a:picLocks noChangeAspect="1"/>
          </p:cNvPicPr>
          <p:nvPr/>
        </p:nvPicPr>
        <p:blipFill>
          <a:blip r:embed="rId2"/>
          <a:srcRect t="10796"/>
          <a:stretch>
            <a:fillRect/>
          </a:stretch>
        </p:blipFill>
        <p:spPr>
          <a:xfrm>
            <a:off x="4267200" y="152400"/>
            <a:ext cx="4705350" cy="31480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рециклажа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87159">
            <a:off x="574289" y="2445686"/>
            <a:ext cx="4755929" cy="37309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5334000" y="4419600"/>
            <a:ext cx="381000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,,Јагодице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и васпитачи у посети ,,Рециклажном центру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састанак4.jpg"/>
          <p:cNvPicPr>
            <a:picLocks noChangeAspect="1"/>
          </p:cNvPicPr>
          <p:nvPr/>
        </p:nvPicPr>
        <p:blipFill>
          <a:blip r:embed="rId2"/>
          <a:srcRect l="15000" r="15000"/>
          <a:stretch>
            <a:fillRect/>
          </a:stretch>
        </p:blipFill>
        <p:spPr>
          <a:xfrm rot="1898634">
            <a:off x="5410200" y="4724400"/>
            <a:ext cx="2682848" cy="1447441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састанак5.jpg"/>
          <p:cNvPicPr>
            <a:picLocks noChangeAspect="1"/>
          </p:cNvPicPr>
          <p:nvPr/>
        </p:nvPicPr>
        <p:blipFill>
          <a:blip r:embed="rId3"/>
          <a:srcRect l="16667" r="16667"/>
          <a:stretch>
            <a:fillRect/>
          </a:stretch>
        </p:blipFill>
        <p:spPr>
          <a:xfrm>
            <a:off x="228600" y="1143000"/>
            <a:ext cx="4740507" cy="3201404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Rectangle 5"/>
          <p:cNvSpPr/>
          <p:nvPr/>
        </p:nvSpPr>
        <p:spPr>
          <a:xfrm>
            <a:off x="914400" y="152401"/>
            <a:ext cx="7315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ME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Састанак Актива за развојно планирање- сагледавање нивоа остварености циљева РП</a:t>
            </a:r>
            <a:endParaRPr lang="sr-Cyrl-ME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8" name="Slika 3">
            <a:extLst>
              <a:ext uri="{FF2B5EF4-FFF2-40B4-BE49-F238E27FC236}">
                <a16:creationId xmlns="" xmlns:a16="http://schemas.microsoft.com/office/drawing/2014/main" id="{25A9EEC1-C868-0822-EADC-16033238173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400" y="1066800"/>
            <a:ext cx="3886200" cy="32004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Slika 5">
            <a:extLst>
              <a:ext uri="{FF2B5EF4-FFF2-40B4-BE49-F238E27FC236}">
                <a16:creationId xmlns="" xmlns:a16="http://schemas.microsoft.com/office/drawing/2014/main" id="{5D26295A-FC88-549F-4230-5215E074406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572000"/>
            <a:ext cx="4648200" cy="219528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хор раз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52400"/>
            <a:ext cx="4114800" cy="5410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Rectangle 4"/>
          <p:cNvSpPr/>
          <p:nvPr/>
        </p:nvSpPr>
        <p:spPr>
          <a:xfrm>
            <a:off x="-381000" y="5473005"/>
            <a:ext cx="518160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Хоризонтална размена   практичара вртића </a:t>
            </a:r>
          </a:p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,,Невен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и ,,Бисери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" name="Picture 5" descr="пуж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0842">
            <a:off x="4695307" y="348697"/>
            <a:ext cx="4064165" cy="41241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 rot="335260">
            <a:off x="4367864" y="4556130"/>
            <a:ext cx="5254158" cy="209288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sr-Cyrl-ME" sz="2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Формирање просторне целине </a:t>
            </a:r>
          </a:p>
          <a:p>
            <a:r>
              <a:rPr lang="sr-Cyrl-ME" sz="2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за истраживање светлости и</a:t>
            </a:r>
          </a:p>
          <a:p>
            <a:r>
              <a:rPr lang="sr-Cyrl-ME" sz="2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сенке у васпитној групи ,,Пуж</a:t>
            </a:r>
            <a:r>
              <a:rPr lang="en-US" sz="2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endParaRPr lang="sr-Cyrl-ME" sz="26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  <a:p>
            <a:r>
              <a:rPr lang="sr-Cyrl-ME" sz="2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-деца, васпитачи и партнери </a:t>
            </a:r>
          </a:p>
          <a:p>
            <a:r>
              <a:rPr lang="sr-Cyrl-ME" sz="2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из ЛЗ</a:t>
            </a:r>
            <a:endParaRPr lang="sr-Cyrl-ME" sz="2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семинар.jpg"/>
          <p:cNvPicPr>
            <a:picLocks noChangeAspect="1"/>
          </p:cNvPicPr>
          <p:nvPr/>
        </p:nvPicPr>
        <p:blipFill>
          <a:blip r:embed="rId2"/>
          <a:srcRect l="36667" r="21667"/>
          <a:stretch>
            <a:fillRect/>
          </a:stretch>
        </p:blipFill>
        <p:spPr>
          <a:xfrm>
            <a:off x="5181600" y="609600"/>
            <a:ext cx="3810000" cy="3276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семинар1.jpg"/>
          <p:cNvPicPr>
            <a:picLocks noChangeAspect="1"/>
          </p:cNvPicPr>
          <p:nvPr/>
        </p:nvPicPr>
        <p:blipFill>
          <a:blip r:embed="rId3"/>
          <a:srcRect l="20000" r="20000"/>
          <a:stretch>
            <a:fillRect/>
          </a:stretch>
        </p:blipFill>
        <p:spPr>
          <a:xfrm>
            <a:off x="228600" y="304800"/>
            <a:ext cx="4772871" cy="3581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228600" y="4191000"/>
            <a:ext cx="4724400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,,Вртић повезан са породицом и локалном заједницом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, обука васпитача приправника ПУ ,,Ната Вељковић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лане и капљ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317656">
            <a:off x="457200" y="228600"/>
            <a:ext cx="4695825" cy="625792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257800" y="1447800"/>
            <a:ext cx="3733800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Заједно у игри и осмеху- заједничко дружење васпитне групе ,,Лане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и јаслене васпитне групе ,,Капљица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плес1.jpg"/>
          <p:cNvPicPr>
            <a:picLocks noChangeAspect="1"/>
          </p:cNvPicPr>
          <p:nvPr/>
        </p:nvPicPr>
        <p:blipFill>
          <a:blip r:embed="rId2"/>
          <a:srcRect l="6863" t="38030"/>
          <a:stretch>
            <a:fillRect/>
          </a:stretch>
        </p:blipFill>
        <p:spPr>
          <a:xfrm>
            <a:off x="1600200" y="228600"/>
            <a:ext cx="5715824" cy="28523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 descr="плес.jpg"/>
          <p:cNvPicPr>
            <a:picLocks noChangeAspect="1"/>
          </p:cNvPicPr>
          <p:nvPr/>
        </p:nvPicPr>
        <p:blipFill>
          <a:blip r:embed="rId3"/>
          <a:srcRect l="5882" t="14706" b="17320"/>
          <a:stretch>
            <a:fillRect/>
          </a:stretch>
        </p:blipFill>
        <p:spPr>
          <a:xfrm>
            <a:off x="3733800" y="3352800"/>
            <a:ext cx="5212448" cy="28234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-57482" y="3451810"/>
            <a:ext cx="3733800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Вртићка заједница деце, родитеља, васпитача и сарадника са партнерима- ОШ ,,Јован Поповић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’’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и вртић ,,Невен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’’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школа.jpg"/>
          <p:cNvPicPr>
            <a:picLocks noChangeAspect="1"/>
          </p:cNvPicPr>
          <p:nvPr/>
        </p:nvPicPr>
        <p:blipFill>
          <a:blip r:embed="rId2"/>
          <a:srcRect l="10550" t="40259" b="6164"/>
          <a:stretch>
            <a:fillRect/>
          </a:stretch>
        </p:blipFill>
        <p:spPr>
          <a:xfrm>
            <a:off x="533400" y="152400"/>
            <a:ext cx="6096000" cy="27510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школа1.jpg"/>
          <p:cNvPicPr>
            <a:picLocks noChangeAspect="1"/>
          </p:cNvPicPr>
          <p:nvPr/>
        </p:nvPicPr>
        <p:blipFill>
          <a:blip r:embed="rId3"/>
          <a:srcRect l="5046" t="25647" r="19552" b="18341"/>
          <a:stretch>
            <a:fillRect/>
          </a:stretch>
        </p:blipFill>
        <p:spPr>
          <a:xfrm rot="21024112">
            <a:off x="444522" y="3175736"/>
            <a:ext cx="5444075" cy="30470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5867400" y="3200400"/>
            <a:ext cx="3276600" cy="31085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,,Печуркице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’’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и васпитачи из вртића ,,Невен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’’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у грађењу заједнице учења са ђацима и учитељицом ОШ ,,Нада Поповић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’’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еурека.jpg"/>
          <p:cNvPicPr>
            <a:picLocks noChangeAspect="1"/>
          </p:cNvPicPr>
          <p:nvPr/>
        </p:nvPicPr>
        <p:blipFill>
          <a:blip r:embed="rId2"/>
          <a:srcRect l="19298"/>
          <a:stretch>
            <a:fillRect/>
          </a:stretch>
        </p:blipFill>
        <p:spPr>
          <a:xfrm>
            <a:off x="228600" y="228600"/>
            <a:ext cx="3276600" cy="304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еурека1.jpg"/>
          <p:cNvPicPr>
            <a:picLocks noChangeAspect="1"/>
          </p:cNvPicPr>
          <p:nvPr/>
        </p:nvPicPr>
        <p:blipFill>
          <a:blip r:embed="rId3"/>
          <a:srcRect t="12766"/>
          <a:stretch>
            <a:fillRect/>
          </a:stretch>
        </p:blipFill>
        <p:spPr>
          <a:xfrm>
            <a:off x="228600" y="3505200"/>
            <a:ext cx="3224894" cy="3124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еурека2.jpg"/>
          <p:cNvPicPr>
            <a:picLocks noChangeAspect="1"/>
          </p:cNvPicPr>
          <p:nvPr/>
        </p:nvPicPr>
        <p:blipFill>
          <a:blip r:embed="rId4"/>
          <a:srcRect l="5505" t="13394" r="1835" b="152"/>
          <a:stretch>
            <a:fillRect/>
          </a:stretch>
        </p:blipFill>
        <p:spPr>
          <a:xfrm>
            <a:off x="3733800" y="3048000"/>
            <a:ext cx="5181600" cy="3581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3962400" y="762000"/>
            <a:ext cx="480060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Прослава пројекта ,,Путовање кроз свемир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’’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- деца, васпитачи и партнер из ЛЗ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прослава пројекта.jpg"/>
          <p:cNvPicPr>
            <a:picLocks noChangeAspect="1"/>
          </p:cNvPicPr>
          <p:nvPr/>
        </p:nvPicPr>
        <p:blipFill>
          <a:blip r:embed="rId2"/>
          <a:srcRect t="13545"/>
          <a:stretch>
            <a:fillRect/>
          </a:stretch>
        </p:blipFill>
        <p:spPr>
          <a:xfrm>
            <a:off x="152400" y="457200"/>
            <a:ext cx="3571413" cy="4114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прослава пројекта2.jpg"/>
          <p:cNvPicPr>
            <a:picLocks noChangeAspect="1"/>
          </p:cNvPicPr>
          <p:nvPr/>
        </p:nvPicPr>
        <p:blipFill>
          <a:blip r:embed="rId3"/>
          <a:srcRect l="12557" t="26865"/>
          <a:stretch>
            <a:fillRect/>
          </a:stretch>
        </p:blipFill>
        <p:spPr>
          <a:xfrm>
            <a:off x="3886200" y="228600"/>
            <a:ext cx="5076291" cy="31842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4419600" y="3505200"/>
            <a:ext cx="4343400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,,Пужићи, Пачићи и Твитићи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’’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са васпитачима- прослава пројекта у заједничком простору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4648200"/>
            <a:ext cx="4191000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 Наш круг пријатељства- ,,Медведићи и Јагодице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    са васпитачима, прослава пројекта у радној соби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0" y="2057400"/>
            <a:ext cx="3200400" cy="35814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43200" y="304800"/>
            <a:ext cx="2819400" cy="28194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304800"/>
            <a:ext cx="2438400" cy="304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400" y="3048000"/>
            <a:ext cx="2438400" cy="32004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5715000" y="990600"/>
            <a:ext cx="320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solidFill>
                  <a:schemeClr val="bg1"/>
                </a:solidFill>
              </a:rPr>
              <a:t>Приправници у испитној ситуацији .Активности у јас.и вас.групама вртићаа,,Невен”.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0" name="Picture 9" descr="IMG_20251224_09531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743200" y="2895600"/>
            <a:ext cx="2514600" cy="31242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рођ1.jpg"/>
          <p:cNvPicPr>
            <a:picLocks noChangeAspect="1"/>
          </p:cNvPicPr>
          <p:nvPr/>
        </p:nvPicPr>
        <p:blipFill>
          <a:blip r:embed="rId2"/>
          <a:srcRect l="4587" t="24353" r="3211" b="12329"/>
          <a:stretch>
            <a:fillRect/>
          </a:stretch>
        </p:blipFill>
        <p:spPr>
          <a:xfrm>
            <a:off x="2590800" y="228600"/>
            <a:ext cx="6185388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рођ.jpg"/>
          <p:cNvPicPr>
            <a:picLocks noChangeAspect="1"/>
          </p:cNvPicPr>
          <p:nvPr/>
        </p:nvPicPr>
        <p:blipFill>
          <a:blip r:embed="rId3"/>
          <a:srcRect l="17123" t="36606" r="28082"/>
          <a:stretch>
            <a:fillRect/>
          </a:stretch>
        </p:blipFill>
        <p:spPr>
          <a:xfrm rot="21230615">
            <a:off x="336448" y="2806369"/>
            <a:ext cx="4216988" cy="3659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4634855" y="3885626"/>
            <a:ext cx="4572000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Прослава рођендана наших колегиница- радост и заједништво са колегама из вртића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стручно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2819400"/>
            <a:ext cx="5069432" cy="38020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стручно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7190" y="228600"/>
            <a:ext cx="4775199" cy="3581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5181600" y="4267200"/>
            <a:ext cx="419100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Састанци стручног усавршавања- заједница која учи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762000"/>
            <a:ext cx="495300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Радионице у децембру- деца, родитељи и васпитачи заједно у учењу и игри 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5" name="Picture 4" descr="радионица.jpg"/>
          <p:cNvPicPr>
            <a:picLocks noChangeAspect="1"/>
          </p:cNvPicPr>
          <p:nvPr/>
        </p:nvPicPr>
        <p:blipFill>
          <a:blip r:embed="rId2"/>
          <a:srcRect l="9804" t="6863" r="10784"/>
          <a:stretch>
            <a:fillRect/>
          </a:stretch>
        </p:blipFill>
        <p:spPr>
          <a:xfrm>
            <a:off x="5105400" y="3048000"/>
            <a:ext cx="3820426" cy="35891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 descr="радионица3.jpg"/>
          <p:cNvPicPr>
            <a:picLocks noChangeAspect="1"/>
          </p:cNvPicPr>
          <p:nvPr/>
        </p:nvPicPr>
        <p:blipFill>
          <a:blip r:embed="rId3"/>
          <a:srcRect l="4902" t="4248"/>
          <a:stretch>
            <a:fillRect/>
          </a:stretch>
        </p:blipFill>
        <p:spPr>
          <a:xfrm>
            <a:off x="228600" y="3124200"/>
            <a:ext cx="4666925" cy="35242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7" descr="радионица1.jpg"/>
          <p:cNvPicPr>
            <a:picLocks noChangeAspect="1"/>
          </p:cNvPicPr>
          <p:nvPr/>
        </p:nvPicPr>
        <p:blipFill>
          <a:blip r:embed="rId4"/>
          <a:srcRect l="18627" t="5556" r="20370" b="5556"/>
          <a:stretch>
            <a:fillRect/>
          </a:stretch>
        </p:blipFill>
        <p:spPr>
          <a:xfrm>
            <a:off x="5867400" y="152400"/>
            <a:ext cx="2286000" cy="2743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радионица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4266118" y="2972882"/>
            <a:ext cx="3200400" cy="42650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7" descr="радионица8.jpg"/>
          <p:cNvPicPr>
            <a:picLocks noChangeAspect="1"/>
          </p:cNvPicPr>
          <p:nvPr/>
        </p:nvPicPr>
        <p:blipFill>
          <a:blip r:embed="rId3"/>
          <a:srcRect t="24429"/>
          <a:stretch>
            <a:fillRect/>
          </a:stretch>
        </p:blipFill>
        <p:spPr>
          <a:xfrm>
            <a:off x="228600" y="152400"/>
            <a:ext cx="5502630" cy="32051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8" descr="радионица5.jpg"/>
          <p:cNvPicPr>
            <a:picLocks noChangeAspect="1"/>
          </p:cNvPicPr>
          <p:nvPr/>
        </p:nvPicPr>
        <p:blipFill>
          <a:blip r:embed="rId4"/>
          <a:srcRect t="24353" b="12329"/>
          <a:stretch>
            <a:fillRect/>
          </a:stretch>
        </p:blipFill>
        <p:spPr>
          <a:xfrm>
            <a:off x="990600" y="3505200"/>
            <a:ext cx="2449016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9" descr="радионица4.jpg"/>
          <p:cNvPicPr>
            <a:picLocks noChangeAspect="1"/>
          </p:cNvPicPr>
          <p:nvPr/>
        </p:nvPicPr>
        <p:blipFill>
          <a:blip r:embed="rId5"/>
          <a:srcRect b="28158"/>
          <a:stretch>
            <a:fillRect/>
          </a:stretch>
        </p:blipFill>
        <p:spPr>
          <a:xfrm>
            <a:off x="5943600" y="152400"/>
            <a:ext cx="2590800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јелка пч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457200"/>
            <a:ext cx="2686050" cy="5829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јелка пч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200" y="457200"/>
            <a:ext cx="2686050" cy="5829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радионица1.jpg"/>
          <p:cNvPicPr>
            <a:picLocks noChangeAspect="1"/>
          </p:cNvPicPr>
          <p:nvPr/>
        </p:nvPicPr>
        <p:blipFill>
          <a:blip r:embed="rId4"/>
          <a:srcRect l="16885" r="18627"/>
          <a:stretch>
            <a:fillRect/>
          </a:stretch>
        </p:blipFill>
        <p:spPr>
          <a:xfrm>
            <a:off x="3124200" y="457200"/>
            <a:ext cx="2819400" cy="5829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јелка.jpg"/>
          <p:cNvPicPr>
            <a:picLocks noChangeAspect="1"/>
          </p:cNvPicPr>
          <p:nvPr/>
        </p:nvPicPr>
        <p:blipFill>
          <a:blip r:embed="rId2"/>
          <a:srcRect l="10714" r="9524"/>
          <a:stretch>
            <a:fillRect/>
          </a:stretch>
        </p:blipFill>
        <p:spPr>
          <a:xfrm>
            <a:off x="228600" y="228600"/>
            <a:ext cx="5562600" cy="36035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јелка1.jpg"/>
          <p:cNvPicPr>
            <a:picLocks noChangeAspect="1"/>
          </p:cNvPicPr>
          <p:nvPr/>
        </p:nvPicPr>
        <p:blipFill>
          <a:blip r:embed="rId3"/>
          <a:srcRect l="10099" r="9434"/>
          <a:stretch>
            <a:fillRect/>
          </a:stretch>
        </p:blipFill>
        <p:spPr>
          <a:xfrm rot="21333772">
            <a:off x="4844404" y="2964863"/>
            <a:ext cx="3981739" cy="30151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0" y="4114800"/>
            <a:ext cx="4724400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,,Јелка наше заједнице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- деца јаслених васпитних група, родитељи, васпитачи и стручни сарадник у сусрет празнику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заједница.jpg"/>
          <p:cNvPicPr>
            <a:picLocks noChangeAspect="1"/>
          </p:cNvPicPr>
          <p:nvPr/>
        </p:nvPicPr>
        <p:blipFill>
          <a:blip r:embed="rId2"/>
          <a:srcRect l="10000" r="10000"/>
          <a:stretch>
            <a:fillRect/>
          </a:stretch>
        </p:blipFill>
        <p:spPr>
          <a:xfrm>
            <a:off x="152400" y="152400"/>
            <a:ext cx="4724400" cy="26587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заједница1.jpg"/>
          <p:cNvPicPr>
            <a:picLocks noChangeAspect="1"/>
          </p:cNvPicPr>
          <p:nvPr/>
        </p:nvPicPr>
        <p:blipFill>
          <a:blip r:embed="rId3"/>
          <a:srcRect l="20163" r="20163"/>
          <a:stretch>
            <a:fillRect/>
          </a:stretch>
        </p:blipFill>
        <p:spPr>
          <a:xfrm>
            <a:off x="228600" y="2971800"/>
            <a:ext cx="4560945" cy="34385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заједница2.jpg"/>
          <p:cNvPicPr>
            <a:picLocks noChangeAspect="1"/>
          </p:cNvPicPr>
          <p:nvPr/>
        </p:nvPicPr>
        <p:blipFill>
          <a:blip r:embed="rId4"/>
          <a:srcRect l="20163" r="20163" b="9903"/>
          <a:stretch>
            <a:fillRect/>
          </a:stretch>
        </p:blipFill>
        <p:spPr>
          <a:xfrm>
            <a:off x="5029200" y="609600"/>
            <a:ext cx="3962400" cy="2743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4876800" y="3733800"/>
            <a:ext cx="4114800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Заједнице учења- васпитачи, мед. сестре васпитачи и стручни сарадници у процесу учења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тајна порука.jpg"/>
          <p:cNvPicPr>
            <a:picLocks noChangeAspect="1"/>
          </p:cNvPicPr>
          <p:nvPr/>
        </p:nvPicPr>
        <p:blipFill>
          <a:blip r:embed="rId2"/>
          <a:srcRect t="24449" r="20791"/>
          <a:stretch>
            <a:fillRect/>
          </a:stretch>
        </p:blipFill>
        <p:spPr>
          <a:xfrm rot="20518158">
            <a:off x="607498" y="675613"/>
            <a:ext cx="3508807" cy="38593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тајна порука1.jpg"/>
          <p:cNvPicPr>
            <a:picLocks noChangeAspect="1"/>
          </p:cNvPicPr>
          <p:nvPr/>
        </p:nvPicPr>
        <p:blipFill>
          <a:blip r:embed="rId3"/>
          <a:srcRect t="34170" r="16863"/>
          <a:stretch>
            <a:fillRect/>
          </a:stretch>
        </p:blipFill>
        <p:spPr>
          <a:xfrm>
            <a:off x="914400" y="4267200"/>
            <a:ext cx="4038600" cy="22431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тајна порука2.jpg"/>
          <p:cNvPicPr>
            <a:picLocks noChangeAspect="1"/>
          </p:cNvPicPr>
          <p:nvPr/>
        </p:nvPicPr>
        <p:blipFill>
          <a:blip r:embed="rId4"/>
          <a:srcRect l="19473" t="35312" b="9634"/>
          <a:stretch>
            <a:fillRect/>
          </a:stretch>
        </p:blipFill>
        <p:spPr>
          <a:xfrm>
            <a:off x="5238125" y="3400802"/>
            <a:ext cx="3345449" cy="304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4343400" y="685800"/>
            <a:ext cx="4495800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,,Тајна порука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- деца и васпитачи група у години пред полазак у школу вртића ,,Невен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и ,,Колибри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 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у КЦ Крушевац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донација1.jpg"/>
          <p:cNvPicPr>
            <a:picLocks noChangeAspect="1"/>
          </p:cNvPicPr>
          <p:nvPr/>
        </p:nvPicPr>
        <p:blipFill>
          <a:blip r:embed="rId2"/>
          <a:srcRect l="22500" r="23334"/>
          <a:stretch>
            <a:fillRect/>
          </a:stretch>
        </p:blipFill>
        <p:spPr>
          <a:xfrm rot="20787132">
            <a:off x="432488" y="570939"/>
            <a:ext cx="4288590" cy="34776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донација.jpg"/>
          <p:cNvPicPr>
            <a:picLocks noChangeAspect="1"/>
          </p:cNvPicPr>
          <p:nvPr/>
        </p:nvPicPr>
        <p:blipFill>
          <a:blip r:embed="rId3"/>
          <a:srcRect l="22500" t="14832" r="22500" b="14832"/>
          <a:stretch>
            <a:fillRect/>
          </a:stretch>
        </p:blipFill>
        <p:spPr>
          <a:xfrm>
            <a:off x="3886200" y="3810000"/>
            <a:ext cx="5029200" cy="2819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5105400" y="381000"/>
            <a:ext cx="3733800" cy="31085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Донација играчака партнерима у пројекту ,,Права детета у локалним самоуправама 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- ПУ ,,Ната Вељковић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и ДЗК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састанак2.jpg"/>
          <p:cNvPicPr>
            <a:picLocks noChangeAspect="1"/>
          </p:cNvPicPr>
          <p:nvPr/>
        </p:nvPicPr>
        <p:blipFill>
          <a:blip r:embed="rId2"/>
          <a:srcRect l="20000" t="12957" r="27500"/>
          <a:stretch>
            <a:fillRect/>
          </a:stretch>
        </p:blipFill>
        <p:spPr>
          <a:xfrm>
            <a:off x="152400" y="228600"/>
            <a:ext cx="4800600" cy="35834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састанак3.jpg"/>
          <p:cNvPicPr>
            <a:picLocks noChangeAspect="1"/>
          </p:cNvPicPr>
          <p:nvPr/>
        </p:nvPicPr>
        <p:blipFill>
          <a:blip r:embed="rId3"/>
          <a:srcRect l="20000" t="9260" r="20000"/>
          <a:stretch>
            <a:fillRect/>
          </a:stretch>
        </p:blipFill>
        <p:spPr>
          <a:xfrm rot="819128">
            <a:off x="4512987" y="1905417"/>
            <a:ext cx="4242067" cy="30441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52400" y="5029200"/>
            <a:ext cx="670560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Састанак Тима за инклузивно образовање- размена увида практичара и договор о даљим акцијама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састанак.jpg"/>
          <p:cNvPicPr>
            <a:picLocks noChangeAspect="1"/>
          </p:cNvPicPr>
          <p:nvPr/>
        </p:nvPicPr>
        <p:blipFill>
          <a:blip r:embed="rId2"/>
          <a:srcRect l="19167" r="20000"/>
          <a:stretch>
            <a:fillRect/>
          </a:stretch>
        </p:blipFill>
        <p:spPr>
          <a:xfrm>
            <a:off x="228600" y="165159"/>
            <a:ext cx="5029200" cy="37220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састанак1.jpg"/>
          <p:cNvPicPr>
            <a:picLocks noChangeAspect="1"/>
          </p:cNvPicPr>
          <p:nvPr/>
        </p:nvPicPr>
        <p:blipFill>
          <a:blip r:embed="rId3"/>
          <a:srcRect l="19167" r="19167"/>
          <a:stretch>
            <a:fillRect/>
          </a:stretch>
        </p:blipFill>
        <p:spPr>
          <a:xfrm rot="880669">
            <a:off x="4790840" y="1968538"/>
            <a:ext cx="3872991" cy="28276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0" y="4800600"/>
            <a:ext cx="670560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Састанак Актива стручних сарадника и сарадника са директором- извештај и планови за даљи рад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састанак (2).jpg"/>
          <p:cNvPicPr>
            <a:picLocks noChangeAspect="1"/>
          </p:cNvPicPr>
          <p:nvPr/>
        </p:nvPicPr>
        <p:blipFill>
          <a:blip r:embed="rId2"/>
          <a:srcRect l="29167" t="27778" r="10000"/>
          <a:stretch>
            <a:fillRect/>
          </a:stretch>
        </p:blipFill>
        <p:spPr>
          <a:xfrm>
            <a:off x="228600" y="381000"/>
            <a:ext cx="5562600" cy="2971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састанак (3).jpg"/>
          <p:cNvPicPr>
            <a:picLocks noChangeAspect="1"/>
          </p:cNvPicPr>
          <p:nvPr/>
        </p:nvPicPr>
        <p:blipFill>
          <a:blip r:embed="rId3"/>
          <a:srcRect l="15208" t="20370" r="10833"/>
          <a:stretch>
            <a:fillRect/>
          </a:stretch>
        </p:blipFill>
        <p:spPr>
          <a:xfrm rot="21204836">
            <a:off x="328321" y="3543190"/>
            <a:ext cx="5410200" cy="26212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5943600" y="1600200"/>
            <a:ext cx="3200400" cy="35394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Састанак координатора тимова вртића- извештаји о реализованим активностима  и договор о даљем раду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248400" y="609600"/>
            <a:ext cx="2667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b="1" dirty="0" smtClean="0">
                <a:solidFill>
                  <a:schemeClr val="bg1"/>
                </a:solidFill>
              </a:rPr>
              <a:t>Тим за заштиту...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У сусрет Новој години, наш вртић организовао је богат и радостан програм пун игре, смеха и изненађења</a:t>
            </a:r>
            <a:endParaRPr lang="sr-Cyrl-ME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066800"/>
            <a:ext cx="754380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У нашем вртићу одржан је Новогодишњи маскенбал са децом и васпитачима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: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9" name="Picture 8" descr="маскенбал.jpg"/>
          <p:cNvPicPr>
            <a:picLocks noChangeAspect="1"/>
          </p:cNvPicPr>
          <p:nvPr/>
        </p:nvPicPr>
        <p:blipFill>
          <a:blip r:embed="rId2"/>
          <a:srcRect t="38235" b="9477"/>
          <a:stretch>
            <a:fillRect/>
          </a:stretch>
        </p:blipFill>
        <p:spPr>
          <a:xfrm>
            <a:off x="152400" y="2057401"/>
            <a:ext cx="6172200" cy="2057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9" descr="маскенбал1.jpg"/>
          <p:cNvPicPr>
            <a:picLocks noChangeAspect="1"/>
          </p:cNvPicPr>
          <p:nvPr/>
        </p:nvPicPr>
        <p:blipFill>
          <a:blip r:embed="rId3"/>
          <a:srcRect l="7843" t="23856" r="8824" b="25163"/>
          <a:stretch>
            <a:fillRect/>
          </a:stretch>
        </p:blipFill>
        <p:spPr>
          <a:xfrm>
            <a:off x="2514600" y="4267200"/>
            <a:ext cx="6477000" cy="2438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маскенбал2.jpg"/>
          <p:cNvPicPr>
            <a:picLocks noGrp="1" noChangeAspect="1"/>
          </p:cNvPicPr>
          <p:nvPr>
            <p:ph idx="1"/>
          </p:nvPr>
        </p:nvPicPr>
        <p:blipFill>
          <a:blip r:embed="rId2"/>
          <a:srcRect l="4542" t="23571" r="7068"/>
          <a:stretch>
            <a:fillRect/>
          </a:stretch>
        </p:blipFill>
        <p:spPr>
          <a:xfrm>
            <a:off x="152400" y="228599"/>
            <a:ext cx="4343400" cy="29182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маскенбал3.jpg"/>
          <p:cNvPicPr>
            <a:picLocks noChangeAspect="1"/>
          </p:cNvPicPr>
          <p:nvPr/>
        </p:nvPicPr>
        <p:blipFill>
          <a:blip r:embed="rId3"/>
          <a:srcRect l="13726" t="35621" r="20588" b="4248"/>
          <a:stretch>
            <a:fillRect/>
          </a:stretch>
        </p:blipFill>
        <p:spPr>
          <a:xfrm>
            <a:off x="4724400" y="381000"/>
            <a:ext cx="4217505" cy="2895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маскенбал4.jpg"/>
          <p:cNvPicPr>
            <a:picLocks noChangeAspect="1"/>
          </p:cNvPicPr>
          <p:nvPr/>
        </p:nvPicPr>
        <p:blipFill>
          <a:blip r:embed="rId4"/>
          <a:srcRect l="19935" t="25163"/>
          <a:stretch>
            <a:fillRect/>
          </a:stretch>
        </p:blipFill>
        <p:spPr>
          <a:xfrm>
            <a:off x="152400" y="3276600"/>
            <a:ext cx="3525914" cy="3295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 descr="маскенбал5.jpg"/>
          <p:cNvPicPr>
            <a:picLocks noChangeAspect="1"/>
          </p:cNvPicPr>
          <p:nvPr/>
        </p:nvPicPr>
        <p:blipFill>
          <a:blip r:embed="rId5"/>
          <a:srcRect l="12500" t="1852" r="15000" b="3704"/>
          <a:stretch>
            <a:fillRect/>
          </a:stretch>
        </p:blipFill>
        <p:spPr>
          <a:xfrm>
            <a:off x="3886200" y="3581400"/>
            <a:ext cx="5069541" cy="2971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маскенбал6.jpg"/>
          <p:cNvPicPr>
            <a:picLocks noChangeAspect="1"/>
          </p:cNvPicPr>
          <p:nvPr/>
        </p:nvPicPr>
        <p:blipFill>
          <a:blip r:embed="rId2"/>
          <a:srcRect l="7843" t="33007" b="12091"/>
          <a:stretch>
            <a:fillRect/>
          </a:stretch>
        </p:blipFill>
        <p:spPr>
          <a:xfrm>
            <a:off x="228600" y="304800"/>
            <a:ext cx="4419600" cy="2667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маскенбал7.jpg"/>
          <p:cNvPicPr>
            <a:picLocks noChangeAspect="1"/>
          </p:cNvPicPr>
          <p:nvPr/>
        </p:nvPicPr>
        <p:blipFill>
          <a:blip r:embed="rId3"/>
          <a:srcRect t="9477" b="18627"/>
          <a:stretch>
            <a:fillRect/>
          </a:stretch>
        </p:blipFill>
        <p:spPr>
          <a:xfrm>
            <a:off x="4800600" y="304800"/>
            <a:ext cx="4186497" cy="2667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маскенбал8.jpg"/>
          <p:cNvPicPr>
            <a:picLocks noChangeAspect="1"/>
          </p:cNvPicPr>
          <p:nvPr/>
        </p:nvPicPr>
        <p:blipFill>
          <a:blip r:embed="rId4"/>
          <a:srcRect l="4167" t="20398" r="5000" b="5596"/>
          <a:stretch>
            <a:fillRect/>
          </a:stretch>
        </p:blipFill>
        <p:spPr>
          <a:xfrm>
            <a:off x="228600" y="3124200"/>
            <a:ext cx="4283364" cy="304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 descr="маскенбал9.jpg"/>
          <p:cNvPicPr>
            <a:picLocks noChangeAspect="1"/>
          </p:cNvPicPr>
          <p:nvPr/>
        </p:nvPicPr>
        <p:blipFill>
          <a:blip r:embed="rId5"/>
          <a:srcRect l="5000" t="7407" r="15000"/>
          <a:stretch>
            <a:fillRect/>
          </a:stretch>
        </p:blipFill>
        <p:spPr>
          <a:xfrm>
            <a:off x="4648200" y="3124200"/>
            <a:ext cx="4327769" cy="304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маскенбал10.jpg"/>
          <p:cNvPicPr>
            <a:picLocks noChangeAspect="1"/>
          </p:cNvPicPr>
          <p:nvPr/>
        </p:nvPicPr>
        <p:blipFill>
          <a:blip r:embed="rId2"/>
          <a:srcRect l="7500" t="14444" r="16666" b="12963"/>
          <a:stretch>
            <a:fillRect/>
          </a:stretch>
        </p:blipFill>
        <p:spPr>
          <a:xfrm>
            <a:off x="152400" y="381000"/>
            <a:ext cx="4419600" cy="28311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2" descr="маскенбал11.jpg"/>
          <p:cNvPicPr>
            <a:picLocks noChangeAspect="1"/>
          </p:cNvPicPr>
          <p:nvPr/>
        </p:nvPicPr>
        <p:blipFill>
          <a:blip r:embed="rId3"/>
          <a:srcRect l="3922" t="42157" r="6863" b="14706"/>
          <a:stretch>
            <a:fillRect/>
          </a:stretch>
        </p:blipFill>
        <p:spPr>
          <a:xfrm>
            <a:off x="4724400" y="3352800"/>
            <a:ext cx="4267200" cy="2971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 descr="маскенбал12 (2).jpg"/>
          <p:cNvPicPr>
            <a:picLocks noChangeAspect="1"/>
          </p:cNvPicPr>
          <p:nvPr/>
        </p:nvPicPr>
        <p:blipFill>
          <a:blip r:embed="rId4"/>
          <a:srcRect l="7784" t="34588" r="7784" b="10771"/>
          <a:stretch>
            <a:fillRect/>
          </a:stretch>
        </p:blipFill>
        <p:spPr>
          <a:xfrm>
            <a:off x="4724400" y="381000"/>
            <a:ext cx="4267200" cy="2819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маскенбал12.jpg"/>
          <p:cNvPicPr>
            <a:picLocks noChangeAspect="1"/>
          </p:cNvPicPr>
          <p:nvPr/>
        </p:nvPicPr>
        <p:blipFill>
          <a:blip r:embed="rId5"/>
          <a:srcRect l="10000" t="6560" r="10833" b="9902"/>
          <a:stretch>
            <a:fillRect/>
          </a:stretch>
        </p:blipFill>
        <p:spPr>
          <a:xfrm>
            <a:off x="152400" y="3352800"/>
            <a:ext cx="4419600" cy="2971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валцер.jpg"/>
          <p:cNvPicPr>
            <a:picLocks noChangeAspect="1"/>
          </p:cNvPicPr>
          <p:nvPr/>
        </p:nvPicPr>
        <p:blipFill>
          <a:blip r:embed="rId2"/>
          <a:srcRect t="21242" b="21242"/>
          <a:stretch>
            <a:fillRect/>
          </a:stretch>
        </p:blipFill>
        <p:spPr>
          <a:xfrm>
            <a:off x="762000" y="2362200"/>
            <a:ext cx="7772400" cy="3352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304800" y="304800"/>
            <a:ext cx="883920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Деца и васпитачи групе у години пред полазак у школу ,,Цвет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били су учесници Новогодишњег маскенбала у партнерству са локалном заједницом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52400"/>
            <a:ext cx="8839200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У нашем вртићу одржан је новогодишњи вашар уз учешће деце, родитеља и васпитача. Родитељи су активно учествовали у куповини празничних украса, а прикупљена средства омогућила су набавку великог звучника за наш вртић.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3" name="Picture 2" descr="вашар.jpg"/>
          <p:cNvPicPr>
            <a:picLocks noChangeAspect="1"/>
          </p:cNvPicPr>
          <p:nvPr/>
        </p:nvPicPr>
        <p:blipFill>
          <a:blip r:embed="rId2"/>
          <a:srcRect t="16013"/>
          <a:stretch>
            <a:fillRect/>
          </a:stretch>
        </p:blipFill>
        <p:spPr>
          <a:xfrm>
            <a:off x="4648200" y="2438400"/>
            <a:ext cx="4267199" cy="42100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 descr="вашар1.jpg"/>
          <p:cNvPicPr>
            <a:picLocks noChangeAspect="1"/>
          </p:cNvPicPr>
          <p:nvPr/>
        </p:nvPicPr>
        <p:blipFill>
          <a:blip r:embed="rId3"/>
          <a:srcRect t="14706" r="22549"/>
          <a:stretch>
            <a:fillRect/>
          </a:stretch>
        </p:blipFill>
        <p:spPr>
          <a:xfrm>
            <a:off x="152400" y="2667000"/>
            <a:ext cx="4336101" cy="3581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52400"/>
            <a:ext cx="883920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У нашем вртићу одржана је и балонијада у свим групама у којима су деца била посвећена игри са балонима.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3" name="Picture 2" descr="балонијада.jpg"/>
          <p:cNvPicPr>
            <a:picLocks noChangeAspect="1"/>
          </p:cNvPicPr>
          <p:nvPr/>
        </p:nvPicPr>
        <p:blipFill>
          <a:blip r:embed="rId2"/>
          <a:srcRect t="27777" r="10784" b="10784"/>
          <a:stretch>
            <a:fillRect/>
          </a:stretch>
        </p:blipFill>
        <p:spPr>
          <a:xfrm>
            <a:off x="152400" y="1219200"/>
            <a:ext cx="5105400" cy="26368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 descr="балонијада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0" y="1143000"/>
            <a:ext cx="3371850" cy="2743200"/>
          </a:xfrm>
          <a:prstGeom prst="rect">
            <a:avLst/>
          </a:prstGeom>
        </p:spPr>
      </p:pic>
      <p:pic>
        <p:nvPicPr>
          <p:cNvPr id="5" name="Picture 4" descr="балонијада2.jpg"/>
          <p:cNvPicPr>
            <a:picLocks noChangeAspect="1"/>
          </p:cNvPicPr>
          <p:nvPr/>
        </p:nvPicPr>
        <p:blipFill>
          <a:blip r:embed="rId4"/>
          <a:srcRect l="1961" t="27778" b="6863"/>
          <a:stretch>
            <a:fillRect/>
          </a:stretch>
        </p:blipFill>
        <p:spPr>
          <a:xfrm>
            <a:off x="381000" y="4038600"/>
            <a:ext cx="5105400" cy="2667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балонијада3.jpg"/>
          <p:cNvPicPr>
            <a:picLocks noChangeAspect="1"/>
          </p:cNvPicPr>
          <p:nvPr/>
        </p:nvPicPr>
        <p:blipFill>
          <a:blip r:embed="rId5"/>
          <a:srcRect t="33007" b="22549"/>
          <a:stretch>
            <a:fillRect/>
          </a:stretch>
        </p:blipFill>
        <p:spPr>
          <a:xfrm>
            <a:off x="5791200" y="4038600"/>
            <a:ext cx="2686050" cy="2590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балонијада4.jpg"/>
          <p:cNvPicPr>
            <a:picLocks noChangeAspect="1"/>
          </p:cNvPicPr>
          <p:nvPr/>
        </p:nvPicPr>
        <p:blipFill>
          <a:blip r:embed="rId2"/>
          <a:srcRect l="13725" t="35621" r="12745"/>
          <a:stretch>
            <a:fillRect/>
          </a:stretch>
        </p:blipFill>
        <p:spPr>
          <a:xfrm>
            <a:off x="304800" y="3657600"/>
            <a:ext cx="4419599" cy="304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2" descr="балонијада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6800" y="304800"/>
            <a:ext cx="4114800" cy="5829300"/>
          </a:xfrm>
          <a:prstGeom prst="rect">
            <a:avLst/>
          </a:prstGeom>
        </p:spPr>
      </p:pic>
      <p:pic>
        <p:nvPicPr>
          <p:cNvPr id="6" name="Picture 5" descr="балонијада7.jpg"/>
          <p:cNvPicPr>
            <a:picLocks noChangeAspect="1"/>
          </p:cNvPicPr>
          <p:nvPr/>
        </p:nvPicPr>
        <p:blipFill>
          <a:blip r:embed="rId4"/>
          <a:srcRect l="3488" t="65552" r="3488" b="1634"/>
          <a:stretch>
            <a:fillRect/>
          </a:stretch>
        </p:blipFill>
        <p:spPr>
          <a:xfrm>
            <a:off x="152400" y="152400"/>
            <a:ext cx="2971800" cy="18649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 descr="балонијада7.jpg"/>
          <p:cNvPicPr>
            <a:picLocks noChangeAspect="1"/>
          </p:cNvPicPr>
          <p:nvPr/>
        </p:nvPicPr>
        <p:blipFill>
          <a:blip r:embed="rId4"/>
          <a:srcRect l="3488" t="18627" r="3488" b="50537"/>
          <a:stretch>
            <a:fillRect/>
          </a:stretch>
        </p:blipFill>
        <p:spPr>
          <a:xfrm rot="21266698">
            <a:off x="1530517" y="1520060"/>
            <a:ext cx="3157631" cy="18621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балонијада8.jpg"/>
          <p:cNvPicPr>
            <a:picLocks noChangeAspect="1"/>
          </p:cNvPicPr>
          <p:nvPr/>
        </p:nvPicPr>
        <p:blipFill>
          <a:blip r:embed="rId2"/>
          <a:srcRect l="3922" t="36928" r="13725" b="6863"/>
          <a:stretch>
            <a:fillRect/>
          </a:stretch>
        </p:blipFill>
        <p:spPr>
          <a:xfrm>
            <a:off x="152400" y="228600"/>
            <a:ext cx="4530089" cy="3124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2" descr="балонијада9.jpg"/>
          <p:cNvPicPr>
            <a:picLocks noChangeAspect="1"/>
          </p:cNvPicPr>
          <p:nvPr/>
        </p:nvPicPr>
        <p:blipFill>
          <a:blip r:embed="rId3"/>
          <a:srcRect l="9817" t="1294" r="15297" b="15906"/>
          <a:stretch>
            <a:fillRect/>
          </a:stretch>
        </p:blipFill>
        <p:spPr>
          <a:xfrm>
            <a:off x="4953000" y="228600"/>
            <a:ext cx="4043082" cy="3352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 descr="балонијада13.jpg"/>
          <p:cNvPicPr>
            <a:picLocks noChangeAspect="1"/>
          </p:cNvPicPr>
          <p:nvPr/>
        </p:nvPicPr>
        <p:blipFill>
          <a:blip r:embed="rId4"/>
          <a:srcRect l="8333" t="7074" r="17500" b="11514"/>
          <a:stretch>
            <a:fillRect/>
          </a:stretch>
        </p:blipFill>
        <p:spPr>
          <a:xfrm>
            <a:off x="4038600" y="3733800"/>
            <a:ext cx="4808913" cy="2971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балонијада14.jpg"/>
          <p:cNvPicPr>
            <a:picLocks noChangeAspect="1"/>
          </p:cNvPicPr>
          <p:nvPr/>
        </p:nvPicPr>
        <p:blipFill>
          <a:blip r:embed="rId5"/>
          <a:srcRect l="19167" t="2960" r="36667"/>
          <a:stretch>
            <a:fillRect/>
          </a:stretch>
        </p:blipFill>
        <p:spPr>
          <a:xfrm>
            <a:off x="685800" y="3581400"/>
            <a:ext cx="3048000" cy="3124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балонијада11.jpg"/>
          <p:cNvPicPr>
            <a:picLocks noChangeAspect="1"/>
          </p:cNvPicPr>
          <p:nvPr/>
        </p:nvPicPr>
        <p:blipFill>
          <a:blip r:embed="rId2"/>
          <a:srcRect l="1318" t="29300" b="2511"/>
          <a:stretch>
            <a:fillRect/>
          </a:stretch>
        </p:blipFill>
        <p:spPr>
          <a:xfrm>
            <a:off x="5029200" y="152400"/>
            <a:ext cx="3733800" cy="3429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2" descr="балонијада12.jpg"/>
          <p:cNvPicPr>
            <a:picLocks noChangeAspect="1"/>
          </p:cNvPicPr>
          <p:nvPr/>
        </p:nvPicPr>
        <p:blipFill>
          <a:blip r:embed="rId3"/>
          <a:srcRect t="35388" r="13470"/>
          <a:stretch>
            <a:fillRect/>
          </a:stretch>
        </p:blipFill>
        <p:spPr>
          <a:xfrm>
            <a:off x="1295400" y="3733800"/>
            <a:ext cx="6629400" cy="2971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 descr="балонијада15.jpg"/>
          <p:cNvPicPr>
            <a:picLocks noChangeAspect="1"/>
          </p:cNvPicPr>
          <p:nvPr/>
        </p:nvPicPr>
        <p:blipFill>
          <a:blip r:embed="rId4"/>
          <a:srcRect l="5673" t="7968" r="13061" b="9370"/>
          <a:stretch>
            <a:fillRect/>
          </a:stretch>
        </p:blipFill>
        <p:spPr>
          <a:xfrm>
            <a:off x="381000" y="228600"/>
            <a:ext cx="4343400" cy="33280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пуж нова.jpg"/>
          <p:cNvPicPr>
            <a:picLocks noChangeAspect="1"/>
          </p:cNvPicPr>
          <p:nvPr/>
        </p:nvPicPr>
        <p:blipFill>
          <a:blip r:embed="rId2"/>
          <a:srcRect t="6164" b="7382"/>
          <a:stretch>
            <a:fillRect/>
          </a:stretch>
        </p:blipFill>
        <p:spPr>
          <a:xfrm>
            <a:off x="1066800" y="1828800"/>
            <a:ext cx="6816144" cy="4419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533400" y="381000"/>
            <a:ext cx="861060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У васпитној групи ,,Пуж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родитељ М. Л. донирао је новогодишње пакетиће за свако дете у групи ,,Пуж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76842376668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05200" y="1219200"/>
            <a:ext cx="4876800" cy="27432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914400" y="762000"/>
            <a:ext cx="7543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solidFill>
                  <a:schemeClr val="bg1"/>
                </a:solidFill>
              </a:rPr>
              <a:t>Испраћај у пензију наше сервирке Љиље Ђорђевић </a:t>
            </a: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4" name="Picture 3" descr="176846976029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1371600"/>
            <a:ext cx="3048000" cy="51816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176846976029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5200" y="3886200"/>
            <a:ext cx="4894207" cy="28194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52401"/>
            <a:ext cx="8839200" cy="209288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sr-Cyrl-ME" sz="2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За крај радне године, наш вртић организовао је новогодишње даривање у ком су учествовали сви запослени  вртића. Сваки запослени нашег вртића извлачио је из  ,,чаробне кутије”име колеге коме ће ове године  даривати  поклон и причинити радост.</a:t>
            </a:r>
            <a:endParaRPr lang="sr-Cyrl-ME" sz="2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3" name="Picture 2" descr="извлачење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4800" y="2209800"/>
            <a:ext cx="4700587" cy="43957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 descr="извлачење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2209800"/>
            <a:ext cx="3580499" cy="43957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52401"/>
            <a:ext cx="8991600" cy="129266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sr-Cyrl-ME" sz="2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На крају успешне радне године, уз осмехе и захвалност, запослени су једни другима  даривали  новогодишње поклоне, негујући заједништво и добру сарадњу .</a:t>
            </a:r>
            <a:endParaRPr lang="sr-Cyrl-ME" sz="2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3" name="Picture 2" descr="додел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447800"/>
            <a:ext cx="3943350" cy="5260871"/>
          </a:xfrm>
          <a:prstGeom prst="rect">
            <a:avLst/>
          </a:prstGeom>
        </p:spPr>
      </p:pic>
      <p:pic>
        <p:nvPicPr>
          <p:cNvPr id="4" name="Picture 3" descr="додела 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447800"/>
            <a:ext cx="3924300" cy="52354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додела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304800"/>
            <a:ext cx="4495800" cy="59979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876800" y="609600"/>
            <a:ext cx="4419600" cy="569386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sr-Cyrl-ME" sz="2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Завршавамо још једну успешну и богату радну годину, у којој смо заједно са децом, родитељима и колегама стварали лепе тренутке, учили и градили заједништво. Хвала свима на посвећености, подршци и труду- радујемо се новим изазовима и лепим искуствима у наредној години.</a:t>
            </a:r>
          </a:p>
          <a:p>
            <a:r>
              <a:rPr lang="sr-Cyrl-ME" sz="2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Деца и запослени </a:t>
            </a:r>
          </a:p>
          <a:p>
            <a:r>
              <a:rPr lang="sr-Cyrl-ME" sz="2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           вртића ,,Невен</a:t>
            </a:r>
            <a:r>
              <a:rPr lang="en-US" sz="2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endParaRPr lang="sr-Cyrl-ME" sz="2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589</TotalTime>
  <Words>675</Words>
  <Application>Microsoft Office PowerPoint</Application>
  <PresentationFormat>On-screen Show (4:3)</PresentationFormat>
  <Paragraphs>56</Paragraphs>
  <Slides>40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ASUS</cp:lastModifiedBy>
  <cp:revision>100</cp:revision>
  <dcterms:created xsi:type="dcterms:W3CDTF">2025-12-28T13:15:51Z</dcterms:created>
  <dcterms:modified xsi:type="dcterms:W3CDTF">2026-01-16T12:37:43Z</dcterms:modified>
</cp:coreProperties>
</file>