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85" r:id="rId5"/>
    <p:sldId id="287" r:id="rId6"/>
    <p:sldId id="290" r:id="rId7"/>
    <p:sldId id="296" r:id="rId8"/>
    <p:sldId id="289" r:id="rId9"/>
    <p:sldId id="288" r:id="rId10"/>
    <p:sldId id="292" r:id="rId11"/>
    <p:sldId id="293" r:id="rId12"/>
    <p:sldId id="294" r:id="rId13"/>
    <p:sldId id="295" r:id="rId14"/>
    <p:sldId id="258" r:id="rId15"/>
    <p:sldId id="273" r:id="rId16"/>
    <p:sldId id="291" r:id="rId17"/>
    <p:sldId id="260" r:id="rId18"/>
    <p:sldId id="270" r:id="rId19"/>
    <p:sldId id="275" r:id="rId20"/>
    <p:sldId id="278" r:id="rId21"/>
    <p:sldId id="297" r:id="rId22"/>
    <p:sldId id="277" r:id="rId23"/>
    <p:sldId id="269" r:id="rId24"/>
    <p:sldId id="272" r:id="rId25"/>
    <p:sldId id="282" r:id="rId26"/>
    <p:sldId id="283" r:id="rId27"/>
    <p:sldId id="284" r:id="rId28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691" y="-91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EBD43E39-FA0B-F087-C311-B4E611760B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="" xmlns:a16="http://schemas.microsoft.com/office/drawing/2014/main" id="{1AACBE53-2E69-B4FB-27DC-38BCE7FF3F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r-Latn-RS"/>
              <a:t>Kliknite da biste uredili stil podnaslova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381F8788-9F8B-2355-E67F-3AC68BC1E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521D-28DA-484C-8ADF-993FBAF7ADAD}" type="datetimeFigureOut">
              <a:rPr lang="sr-Latn-RS" smtClean="0"/>
              <a:pPr/>
              <a:t>19.1.2026.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1FF9DB70-2A7D-9EBA-2658-885D012EB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E6B7DD1D-DC73-9813-2F19-26767740E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06487-92E0-A944-AD0F-DD99DDDCAF45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506937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1804ADEC-1DC9-4FE4-E696-0E5F3CB67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946B36B1-223A-C852-F33B-268B5CE8DB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8BA69285-FAD7-4063-8E21-80FEEF25C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521D-28DA-484C-8ADF-993FBAF7ADAD}" type="datetimeFigureOut">
              <a:rPr lang="sr-Latn-RS" smtClean="0"/>
              <a:pPr/>
              <a:t>19.1.2026.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367ACF5E-F24C-E257-CD9D-A9E36C619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7C8127AB-31D9-20CA-ACBB-40E312446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06487-92E0-A944-AD0F-DD99DDDCAF45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283599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955365A0-37E5-B201-6743-DA3EB0557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="" xmlns:a16="http://schemas.microsoft.com/office/drawing/2014/main" id="{ACA635B6-9A62-CA4C-2B84-3D687D7A0D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4FF0A5F8-9AB8-4250-9E36-1F62DB11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521D-28DA-484C-8ADF-993FBAF7ADAD}" type="datetimeFigureOut">
              <a:rPr lang="sr-Latn-RS" smtClean="0"/>
              <a:pPr/>
              <a:t>19.1.2026.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9D8F33E3-E806-8074-F383-D9B7D03EF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9E11677F-8674-9A00-62BD-BCA5B688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06487-92E0-A944-AD0F-DD99DDDCAF45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254920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13149D76-D400-5EE0-B8B4-4F5C3865C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5FC6FB47-5306-E612-6546-B960C4815A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="" xmlns:a16="http://schemas.microsoft.com/office/drawing/2014/main" id="{7E71D0E2-DC6F-DC90-B16F-311B24D0F4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="" xmlns:a16="http://schemas.microsoft.com/office/drawing/2014/main" id="{E1012ECE-C9BC-9050-7CA2-4A52F4B33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521D-28DA-484C-8ADF-993FBAF7ADAD}" type="datetimeFigureOut">
              <a:rPr lang="sr-Latn-RS" smtClean="0"/>
              <a:pPr/>
              <a:t>19.1.2026.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="" xmlns:a16="http://schemas.microsoft.com/office/drawing/2014/main" id="{5BB5D08B-BC14-4B75-4CC6-0B9A3F06D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="" xmlns:a16="http://schemas.microsoft.com/office/drawing/2014/main" id="{EEFB7308-D8A2-E382-E14F-2ECFB5BD4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06487-92E0-A944-AD0F-DD99DDDCAF45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4094758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F115F1D7-4157-BE67-B7BA-D5B75D6FA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="" xmlns:a16="http://schemas.microsoft.com/office/drawing/2014/main" id="{4AD87C51-23AE-6497-A1D9-33282AE1DA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Čuvar mesta za sadržaj 3">
            <a:extLst>
              <a:ext uri="{FF2B5EF4-FFF2-40B4-BE49-F238E27FC236}">
                <a16:creationId xmlns="" xmlns:a16="http://schemas.microsoft.com/office/drawing/2014/main" id="{878CE9D4-8E8F-A2C4-E934-19D2DD34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5" name="Čuvar mesta za tekst 4">
            <a:extLst>
              <a:ext uri="{FF2B5EF4-FFF2-40B4-BE49-F238E27FC236}">
                <a16:creationId xmlns="" xmlns:a16="http://schemas.microsoft.com/office/drawing/2014/main" id="{65A2B63D-81DA-E573-8E0B-D7879D3EAB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6" name="Čuvar mesta za sadržaj 5">
            <a:extLst>
              <a:ext uri="{FF2B5EF4-FFF2-40B4-BE49-F238E27FC236}">
                <a16:creationId xmlns="" xmlns:a16="http://schemas.microsoft.com/office/drawing/2014/main" id="{52B1B42C-AE24-6A35-B403-2E56176CC1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7" name="Čuvar mesta za datum 6">
            <a:extLst>
              <a:ext uri="{FF2B5EF4-FFF2-40B4-BE49-F238E27FC236}">
                <a16:creationId xmlns="" xmlns:a16="http://schemas.microsoft.com/office/drawing/2014/main" id="{93543662-3C6B-3648-8D96-D96B28BE6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521D-28DA-484C-8ADF-993FBAF7ADAD}" type="datetimeFigureOut">
              <a:rPr lang="sr-Latn-RS" smtClean="0"/>
              <a:pPr/>
              <a:t>19.1.2026.</a:t>
            </a:fld>
            <a:endParaRPr lang="sr-Latn-RS"/>
          </a:p>
        </p:txBody>
      </p:sp>
      <p:sp>
        <p:nvSpPr>
          <p:cNvPr id="8" name="Čuvar mesta za podnožje 7">
            <a:extLst>
              <a:ext uri="{FF2B5EF4-FFF2-40B4-BE49-F238E27FC236}">
                <a16:creationId xmlns="" xmlns:a16="http://schemas.microsoft.com/office/drawing/2014/main" id="{5421FE4F-7BC1-6126-2680-924C26F52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Čuvar mesta za broj slajda 8">
            <a:extLst>
              <a:ext uri="{FF2B5EF4-FFF2-40B4-BE49-F238E27FC236}">
                <a16:creationId xmlns="" xmlns:a16="http://schemas.microsoft.com/office/drawing/2014/main" id="{6DD2B9A0-9775-31C3-2608-8DD33119A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06487-92E0-A944-AD0F-DD99DDDCAF45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650905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A835D8D0-EF4E-9C2C-B62A-45D38937F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datum 2">
            <a:extLst>
              <a:ext uri="{FF2B5EF4-FFF2-40B4-BE49-F238E27FC236}">
                <a16:creationId xmlns="" xmlns:a16="http://schemas.microsoft.com/office/drawing/2014/main" id="{BE234498-DBEB-7AED-D25C-00B19C64A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521D-28DA-484C-8ADF-993FBAF7ADAD}" type="datetimeFigureOut">
              <a:rPr lang="sr-Latn-RS" smtClean="0"/>
              <a:pPr/>
              <a:t>19.1.2026.</a:t>
            </a:fld>
            <a:endParaRPr lang="sr-Latn-RS"/>
          </a:p>
        </p:txBody>
      </p:sp>
      <p:sp>
        <p:nvSpPr>
          <p:cNvPr id="4" name="Čuvar mesta za podnožje 3">
            <a:extLst>
              <a:ext uri="{FF2B5EF4-FFF2-40B4-BE49-F238E27FC236}">
                <a16:creationId xmlns="" xmlns:a16="http://schemas.microsoft.com/office/drawing/2014/main" id="{5BAA89FE-54B1-92F2-4541-94FDDB2E1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Čuvar mesta za broj slajda 4">
            <a:extLst>
              <a:ext uri="{FF2B5EF4-FFF2-40B4-BE49-F238E27FC236}">
                <a16:creationId xmlns="" xmlns:a16="http://schemas.microsoft.com/office/drawing/2014/main" id="{B553BB06-12A2-684E-A12F-3AA208167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06487-92E0-A944-AD0F-DD99DDDCAF45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87154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>
            <a:extLst>
              <a:ext uri="{FF2B5EF4-FFF2-40B4-BE49-F238E27FC236}">
                <a16:creationId xmlns="" xmlns:a16="http://schemas.microsoft.com/office/drawing/2014/main" id="{D19C6F0B-5BC0-7ED0-0019-0E78883FC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521D-28DA-484C-8ADF-993FBAF7ADAD}" type="datetimeFigureOut">
              <a:rPr lang="sr-Latn-RS" smtClean="0"/>
              <a:pPr/>
              <a:t>19.1.2026.</a:t>
            </a:fld>
            <a:endParaRPr lang="sr-Latn-RS"/>
          </a:p>
        </p:txBody>
      </p:sp>
      <p:sp>
        <p:nvSpPr>
          <p:cNvPr id="3" name="Čuvar mesta za podnožje 2">
            <a:extLst>
              <a:ext uri="{FF2B5EF4-FFF2-40B4-BE49-F238E27FC236}">
                <a16:creationId xmlns="" xmlns:a16="http://schemas.microsoft.com/office/drawing/2014/main" id="{1B78A7CC-668C-C870-F638-A0800D18C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Čuvar mesta za broj slajda 3">
            <a:extLst>
              <a:ext uri="{FF2B5EF4-FFF2-40B4-BE49-F238E27FC236}">
                <a16:creationId xmlns="" xmlns:a16="http://schemas.microsoft.com/office/drawing/2014/main" id="{E06F93A2-57FE-9E17-1DAA-574AB4B4F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06487-92E0-A944-AD0F-DD99DDDCAF45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2827890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BC306439-0299-A91C-B798-DA11B6E26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75B91BAD-9530-9EF1-2B51-5317919276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tekst 3">
            <a:extLst>
              <a:ext uri="{FF2B5EF4-FFF2-40B4-BE49-F238E27FC236}">
                <a16:creationId xmlns="" xmlns:a16="http://schemas.microsoft.com/office/drawing/2014/main" id="{B8D593D8-657D-4A66-8920-665F3BA345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="" xmlns:a16="http://schemas.microsoft.com/office/drawing/2014/main" id="{21032EB0-E26D-5C1F-87B6-AC5AF5E92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521D-28DA-484C-8ADF-993FBAF7ADAD}" type="datetimeFigureOut">
              <a:rPr lang="sr-Latn-RS" smtClean="0"/>
              <a:pPr/>
              <a:t>19.1.2026.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="" xmlns:a16="http://schemas.microsoft.com/office/drawing/2014/main" id="{76527398-9C6D-6375-A623-D8ABCD023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="" xmlns:a16="http://schemas.microsoft.com/office/drawing/2014/main" id="{95BF734C-AD99-180F-710B-526E529A2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06487-92E0-A944-AD0F-DD99DDDCAF45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512803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6E24FE3F-A305-5C81-0BE0-340F4CD79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sliku 2">
            <a:extLst>
              <a:ext uri="{FF2B5EF4-FFF2-40B4-BE49-F238E27FC236}">
                <a16:creationId xmlns="" xmlns:a16="http://schemas.microsoft.com/office/drawing/2014/main" id="{EF3B6579-B903-56F2-B58B-86E58B3E49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Čuvar mesta za tekst 3">
            <a:extLst>
              <a:ext uri="{FF2B5EF4-FFF2-40B4-BE49-F238E27FC236}">
                <a16:creationId xmlns="" xmlns:a16="http://schemas.microsoft.com/office/drawing/2014/main" id="{FD213F74-FAE0-C30D-487A-2749158200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Čuvar mesta za datum 4">
            <a:extLst>
              <a:ext uri="{FF2B5EF4-FFF2-40B4-BE49-F238E27FC236}">
                <a16:creationId xmlns="" xmlns:a16="http://schemas.microsoft.com/office/drawing/2014/main" id="{F68F3C59-97AA-6D6E-5D41-EB6387793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521D-28DA-484C-8ADF-993FBAF7ADAD}" type="datetimeFigureOut">
              <a:rPr lang="sr-Latn-RS" smtClean="0"/>
              <a:pPr/>
              <a:t>19.1.2026.</a:t>
            </a:fld>
            <a:endParaRPr lang="sr-Latn-RS"/>
          </a:p>
        </p:txBody>
      </p:sp>
      <p:sp>
        <p:nvSpPr>
          <p:cNvPr id="6" name="Čuvar mesta za podnožje 5">
            <a:extLst>
              <a:ext uri="{FF2B5EF4-FFF2-40B4-BE49-F238E27FC236}">
                <a16:creationId xmlns="" xmlns:a16="http://schemas.microsoft.com/office/drawing/2014/main" id="{4551A453-1A62-8BE8-BAFB-A467CBE5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Čuvar mesta za broj slajda 6">
            <a:extLst>
              <a:ext uri="{FF2B5EF4-FFF2-40B4-BE49-F238E27FC236}">
                <a16:creationId xmlns="" xmlns:a16="http://schemas.microsoft.com/office/drawing/2014/main" id="{661F28CF-DCE9-15C1-CA74-BEF247E4D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06487-92E0-A944-AD0F-DD99DDDCAF45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3693078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7BC70D7E-7848-385F-FD48-DFDD91F0F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="" xmlns:a16="http://schemas.microsoft.com/office/drawing/2014/main" id="{8ABD843E-FA2A-D4E6-E44B-509516A478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804A4CD5-DE13-F9FF-A612-3E7C8FCB9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521D-28DA-484C-8ADF-993FBAF7ADAD}" type="datetimeFigureOut">
              <a:rPr lang="sr-Latn-RS" smtClean="0"/>
              <a:pPr/>
              <a:t>19.1.2026.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EF4D161E-5D23-8CFB-015B-F563E06F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BB0F3E77-091A-272A-F392-DD0A30556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06487-92E0-A944-AD0F-DD99DDDCAF45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3950910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>
            <a:extLst>
              <a:ext uri="{FF2B5EF4-FFF2-40B4-BE49-F238E27FC236}">
                <a16:creationId xmlns="" xmlns:a16="http://schemas.microsoft.com/office/drawing/2014/main" id="{8DA7648E-91D0-97F6-24DD-BA32861EB9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vertikalni tekst 2">
            <a:extLst>
              <a:ext uri="{FF2B5EF4-FFF2-40B4-BE49-F238E27FC236}">
                <a16:creationId xmlns="" xmlns:a16="http://schemas.microsoft.com/office/drawing/2014/main" id="{72EA3B95-3071-09DB-A1D4-FD28BBF7FE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1A7B5717-93FA-8C70-2E73-407FC66F0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521D-28DA-484C-8ADF-993FBAF7ADAD}" type="datetimeFigureOut">
              <a:rPr lang="sr-Latn-RS" smtClean="0"/>
              <a:pPr/>
              <a:t>19.1.2026.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FF045604-8D1B-F003-7419-E9F590394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1C749D6C-859A-DDCD-BE29-FA03DC520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06487-92E0-A944-AD0F-DD99DDDCAF45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3149411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naslov 1">
            <a:extLst>
              <a:ext uri="{FF2B5EF4-FFF2-40B4-BE49-F238E27FC236}">
                <a16:creationId xmlns="" xmlns:a16="http://schemas.microsoft.com/office/drawing/2014/main" id="{D924746A-BE71-ECCA-B90F-EF66A8094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RS"/>
              <a:t>Kliknite i uredite naslov mastera</a:t>
            </a:r>
          </a:p>
        </p:txBody>
      </p:sp>
      <p:sp>
        <p:nvSpPr>
          <p:cNvPr id="3" name="Čuvar mesta za tekst 2">
            <a:extLst>
              <a:ext uri="{FF2B5EF4-FFF2-40B4-BE49-F238E27FC236}">
                <a16:creationId xmlns="" xmlns:a16="http://schemas.microsoft.com/office/drawing/2014/main" id="{5D79BFA9-81F3-8DB5-0E01-8319622BB7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</a:p>
        </p:txBody>
      </p:sp>
      <p:sp>
        <p:nvSpPr>
          <p:cNvPr id="4" name="Čuvar mesta za datum 3">
            <a:extLst>
              <a:ext uri="{FF2B5EF4-FFF2-40B4-BE49-F238E27FC236}">
                <a16:creationId xmlns="" xmlns:a16="http://schemas.microsoft.com/office/drawing/2014/main" id="{94EC18DB-EE8A-0B2E-2C21-7EC6538F5C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36521D-28DA-484C-8ADF-993FBAF7ADAD}" type="datetimeFigureOut">
              <a:rPr lang="sr-Latn-RS" smtClean="0"/>
              <a:pPr/>
              <a:t>19.1.2026.</a:t>
            </a:fld>
            <a:endParaRPr lang="sr-Latn-RS"/>
          </a:p>
        </p:txBody>
      </p:sp>
      <p:sp>
        <p:nvSpPr>
          <p:cNvPr id="5" name="Čuvar mesta za podnožje 4">
            <a:extLst>
              <a:ext uri="{FF2B5EF4-FFF2-40B4-BE49-F238E27FC236}">
                <a16:creationId xmlns="" xmlns:a16="http://schemas.microsoft.com/office/drawing/2014/main" id="{ADF57F1E-17CB-7166-20F1-F8368E4FBB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Čuvar mesta za broj slajda 5">
            <a:extLst>
              <a:ext uri="{FF2B5EF4-FFF2-40B4-BE49-F238E27FC236}">
                <a16:creationId xmlns="" xmlns:a16="http://schemas.microsoft.com/office/drawing/2014/main" id="{7ACB0FD8-E716-DF5A-429E-0B0B6977D1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606487-92E0-A944-AD0F-DD99DDDCAF45}" type="slidenum">
              <a:rPr lang="sr-Latn-RS" smtClean="0"/>
              <a:pPr/>
              <a:t>‹#›</a:t>
            </a:fld>
            <a:endParaRPr lang="sr-Latn-RS"/>
          </a:p>
        </p:txBody>
      </p:sp>
    </p:spTree>
    <p:extLst>
      <p:ext uri="{BB962C8B-B14F-4D97-AF65-F5344CB8AC3E}">
        <p14:creationId xmlns="" xmlns:p14="http://schemas.microsoft.com/office/powerpoint/2010/main" val="1108776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OIvc1MZsRdo?feature=shared" TargetMode="Externa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Dy5S6Faye9o?feature=shared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be.com/shorts/30ZqxIwmkk8?feature=shared" TargetMode="Externa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8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2WT-hHbWXKU?feature=shared" TargetMode="Externa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pCLRJe7Svhw?feature=shared" TargetMode="Externa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zAbyIIpUfk4?feature=shared" TargetMode="External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bp78z5IB-wI?feature=shared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13_fXguQw-Y?feature=shared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CDCFF024-188B-9E49-24A4-12AADEC931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7286" y="-392565"/>
            <a:ext cx="9144000" cy="2387600"/>
          </a:xfrm>
        </p:spPr>
        <p:txBody>
          <a:bodyPr/>
          <a:lstStyle/>
          <a:p>
            <a:r>
              <a:rPr lang="x-none" sz="4400" dirty="0">
                <a:solidFill>
                  <a:srgbClr val="FF0000"/>
                </a:solidFill>
              </a:rPr>
              <a:t>Месечни билтен вртића</a:t>
            </a:r>
            <a:r>
              <a:rPr lang="sr-Latn-RS" sz="4400" dirty="0">
                <a:solidFill>
                  <a:srgbClr val="FF0000"/>
                </a:solidFill>
              </a:rPr>
              <a:t/>
            </a:r>
            <a:br>
              <a:rPr lang="sr-Latn-RS" sz="4400" dirty="0">
                <a:solidFill>
                  <a:srgbClr val="FF0000"/>
                </a:solidFill>
              </a:rPr>
            </a:br>
            <a:r>
              <a:rPr lang="x-none" sz="4400" i="1" dirty="0">
                <a:solidFill>
                  <a:srgbClr val="FF0000"/>
                </a:solidFill>
              </a:rPr>
              <a:t>Лептирић и Лане</a:t>
            </a:r>
            <a:endParaRPr lang="sr-Latn-RS" sz="4400" i="1" dirty="0">
              <a:solidFill>
                <a:srgbClr val="FF0000"/>
              </a:solidFill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4C676EBB-6242-FE96-F42F-E6ABBB210F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20" y="2789690"/>
            <a:ext cx="5715000" cy="3800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1C6489AC-B745-0228-79E0-BCCFEA80A8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562" y="2857954"/>
            <a:ext cx="5561438" cy="3694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55AC5392-02CA-0890-C08C-47A492AFA182}"/>
              </a:ext>
            </a:extLst>
          </p:cNvPr>
          <p:cNvSpPr txBox="1"/>
          <p:nvPr/>
        </p:nvSpPr>
        <p:spPr>
          <a:xfrm>
            <a:off x="4982028" y="2332786"/>
            <a:ext cx="5295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smtClean="0">
                <a:solidFill>
                  <a:srgbClr val="FF0000"/>
                </a:solidFill>
              </a:rPr>
              <a:t>Децембар </a:t>
            </a:r>
            <a:r>
              <a:rPr lang="x-none" sz="2400" dirty="0">
                <a:solidFill>
                  <a:srgbClr val="FF0000"/>
                </a:solidFill>
              </a:rPr>
              <a:t>2025.</a:t>
            </a:r>
            <a:endParaRPr lang="sr-Latn-R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965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A3E171C8-AFFB-84B5-E3B1-966369715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057" y="6576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sr-Latn-RS" sz="3600" dirty="0" err="1"/>
              <a:t>Актуелни</a:t>
            </a:r>
            <a:r>
              <a:rPr lang="sr-Latn-RS" sz="3600" dirty="0"/>
              <a:t> </a:t>
            </a:r>
            <a:r>
              <a:rPr lang="sr-Latn-RS" sz="3600" dirty="0" err="1"/>
              <a:t>пројекти</a:t>
            </a:r>
            <a:r>
              <a:rPr lang="sr-Latn-RS" sz="3600" dirty="0"/>
              <a:t> у </a:t>
            </a:r>
            <a:r>
              <a:rPr lang="sr-Latn-RS" sz="3600" dirty="0" err="1"/>
              <a:t>децембру</a:t>
            </a:r>
            <a:endParaRPr lang="sr-Latn-RS" sz="3600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6D46E712-CDE6-D9BE-7F19-1025ACAE7D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630" y="1391330"/>
            <a:ext cx="5838370" cy="546667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Лептирић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
1.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Млађа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јаслена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Трагови наших лоптица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све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лутка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?)
2.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Средња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јаслена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Звук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чује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деца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брује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
3.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Старија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јаслена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Вози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вози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
4.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Млађа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вртићка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нас спаја</a:t>
            </a:r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бундева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тајна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
5.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Млађа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вртићка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(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Све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расте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хтело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расте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
6.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Средња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вртићка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Музика 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Шта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све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играчка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
7.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Старија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вртићка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Растиметар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
8.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години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полазак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школу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Позориште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Лептирић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Скочко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Федер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</a:t>
            </a:r>
          </a:p>
        </p:txBody>
      </p:sp>
      <p:sp>
        <p:nvSpPr>
          <p:cNvPr id="4" name="Okvir za tekst 3">
            <a:extLst>
              <a:ext uri="{FF2B5EF4-FFF2-40B4-BE49-F238E27FC236}">
                <a16:creationId xmlns="" xmlns:a16="http://schemas.microsoft.com/office/drawing/2014/main" id="{3E60BF16-2836-485E-E2E8-FC6240D431A0}"/>
              </a:ext>
            </a:extLst>
          </p:cNvPr>
          <p:cNvSpPr txBox="1"/>
          <p:nvPr/>
        </p:nvSpPr>
        <p:spPr>
          <a:xfrm>
            <a:off x="6014357" y="1082902"/>
            <a:ext cx="611414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Лане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
1.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Мешовита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јаслена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Пронашли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лоптицу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
2.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Средња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Старија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вртићка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шуми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крије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сем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лије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вуне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џемпера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))
3.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години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полазак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школу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Боје града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Како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дишу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биљке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?)
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Групе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сеоском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подручју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
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Паруновац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(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Светлост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
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Паруновац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светлу светлости и сенке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
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Драгомир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Марковић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 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ресторану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
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Жабаре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Шта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било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градитељи</a:t>
            </a: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
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Бела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  <a:r>
              <a:rPr lang="x-non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x-none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Истраживачи традиције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r-Latn-R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Камен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="" xmlns:p14="http://schemas.microsoft.com/office/powerpoint/2010/main" val="212408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7A434D72-0812-9384-FE8C-4686D67437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213360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x-none" sz="3600"/>
              <a:t>У </a:t>
            </a:r>
            <a:r>
              <a:rPr lang="x-none" sz="3600" smtClean="0"/>
              <a:t> вртићу</a:t>
            </a:r>
            <a:r>
              <a:rPr lang="sr-Cyrl-RS" sz="3600" dirty="0" smtClean="0"/>
              <a:t> су</a:t>
            </a:r>
            <a:r>
              <a:rPr lang="x-none" sz="3600" smtClean="0"/>
              <a:t> </a:t>
            </a:r>
            <a:r>
              <a:rPr lang="x-none" sz="3600"/>
              <a:t>током </a:t>
            </a:r>
            <a:r>
              <a:rPr lang="sr-Cyrl-RS" sz="3600" dirty="0" smtClean="0"/>
              <a:t>месеца </a:t>
            </a:r>
            <a:r>
              <a:rPr lang="x-none" sz="3600" smtClean="0"/>
              <a:t>децембра </a:t>
            </a:r>
            <a:r>
              <a:rPr lang="sr-Cyrl-RS" sz="3600" dirty="0" smtClean="0"/>
              <a:t>реализоване планиране </a:t>
            </a:r>
            <a:r>
              <a:rPr lang="x-none" sz="3600" smtClean="0"/>
              <a:t> </a:t>
            </a:r>
            <a:r>
              <a:rPr lang="x-none" sz="3600" dirty="0"/>
              <a:t>активности</a:t>
            </a:r>
            <a:r>
              <a:rPr lang="x-none" sz="3600"/>
              <a:t>, </a:t>
            </a:r>
            <a:r>
              <a:rPr lang="x-none" sz="3600" smtClean="0"/>
              <a:t>приказујемо</a:t>
            </a:r>
            <a:r>
              <a:rPr lang="sr-Cyrl-RS" sz="3600" dirty="0" smtClean="0"/>
              <a:t> </a:t>
            </a:r>
            <a:r>
              <a:rPr lang="x-none" sz="3600" smtClean="0"/>
              <a:t> </a:t>
            </a:r>
            <a:r>
              <a:rPr lang="x-none" sz="3600" dirty="0"/>
              <a:t>неке </a:t>
            </a:r>
            <a:r>
              <a:rPr lang="x-none" sz="3600"/>
              <a:t>од </a:t>
            </a:r>
            <a:r>
              <a:rPr lang="x-none" sz="3600" smtClean="0"/>
              <a:t>њих</a:t>
            </a:r>
            <a:r>
              <a:rPr lang="sr-Cyrl-RS" sz="3600" dirty="0" smtClean="0"/>
              <a:t>...</a:t>
            </a:r>
            <a:endParaRPr lang="sr-Latn-RS" sz="3600" dirty="0"/>
          </a:p>
        </p:txBody>
      </p:sp>
    </p:spTree>
    <p:extLst>
      <p:ext uri="{BB962C8B-B14F-4D97-AF65-F5344CB8AC3E}">
        <p14:creationId xmlns="" xmlns:p14="http://schemas.microsoft.com/office/powerpoint/2010/main" val="36630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E321DEDE-4972-86C2-6BE0-99FC2880A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914" y="8391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sr-Latn-RS" sz="3600" dirty="0" err="1"/>
              <a:t>Позориште</a:t>
            </a:r>
            <a:r>
              <a:rPr lang="sr-Latn-RS" sz="3600" dirty="0"/>
              <a:t> </a:t>
            </a:r>
            <a:r>
              <a:rPr lang="sr-Latn-RS" sz="3600" dirty="0" err="1"/>
              <a:t>Крушевац</a:t>
            </a:r>
            <a:endParaRPr lang="sr-Latn-RS" sz="3600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05EDD72B-86F0-AD49-B09B-483C69274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9655" y="1409474"/>
            <a:ext cx="1051560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sr-Latn-RS" sz="2400" dirty="0"/>
              <a:t>У </a:t>
            </a:r>
            <a:r>
              <a:rPr lang="sr-Latn-RS" sz="2400" dirty="0" err="1"/>
              <a:t>оквиру</a:t>
            </a:r>
            <a:r>
              <a:rPr lang="sr-Latn-RS" sz="2400" dirty="0"/>
              <a:t> </a:t>
            </a:r>
            <a:r>
              <a:rPr lang="sr-Latn-RS" sz="2400" dirty="0" err="1"/>
              <a:t>пројекта</a:t>
            </a:r>
            <a:r>
              <a:rPr lang="sr-Latn-RS" sz="2400" dirty="0"/>
              <a:t> „</a:t>
            </a:r>
            <a:r>
              <a:rPr lang="sr-Latn-RS" sz="2400" dirty="0" err="1"/>
              <a:t>Позориште</a:t>
            </a:r>
            <a:r>
              <a:rPr lang="sr-Latn-RS" sz="2400" dirty="0"/>
              <a:t>“ </a:t>
            </a:r>
            <a:r>
              <a:rPr lang="sr-Latn-RS" sz="2400" dirty="0" err="1"/>
              <a:t>група</a:t>
            </a:r>
            <a:r>
              <a:rPr lang="sr-Latn-RS" sz="2400" dirty="0"/>
              <a:t> у </a:t>
            </a:r>
            <a:r>
              <a:rPr lang="sr-Latn-RS" sz="2400" dirty="0" err="1"/>
              <a:t>години</a:t>
            </a:r>
            <a:r>
              <a:rPr lang="sr-Latn-RS" sz="2400" dirty="0"/>
              <a:t> пред </a:t>
            </a:r>
            <a:r>
              <a:rPr lang="sr-Latn-RS" sz="2400" dirty="0" err="1"/>
              <a:t>полазак</a:t>
            </a:r>
            <a:r>
              <a:rPr lang="sr-Latn-RS" sz="2400" dirty="0"/>
              <a:t> у </a:t>
            </a:r>
            <a:r>
              <a:rPr lang="sr-Latn-RS" sz="2400" dirty="0" err="1"/>
              <a:t>школу</a:t>
            </a:r>
            <a:r>
              <a:rPr lang="sr-Latn-RS" sz="2400" dirty="0"/>
              <a:t> </a:t>
            </a:r>
            <a:r>
              <a:rPr lang="sr-Latn-RS" sz="2400" dirty="0" err="1"/>
              <a:t>посетила</a:t>
            </a:r>
            <a:r>
              <a:rPr lang="sr-Latn-RS" sz="2400" dirty="0"/>
              <a:t> </a:t>
            </a:r>
            <a:r>
              <a:rPr lang="sr-Latn-RS" sz="2400" dirty="0" err="1"/>
              <a:t>је</a:t>
            </a:r>
            <a:r>
              <a:rPr lang="sr-Latn-RS" sz="2400" dirty="0"/>
              <a:t> </a:t>
            </a:r>
            <a:r>
              <a:rPr lang="sr-Latn-RS" sz="2400" dirty="0" err="1"/>
              <a:t>позориште</a:t>
            </a:r>
            <a:r>
              <a:rPr lang="sr-Latn-RS" sz="2400" dirty="0"/>
              <a:t>.</a:t>
            </a: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710029B2-A1E8-1584-65CA-BDE6DD247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041" y="2667000"/>
            <a:ext cx="5143959" cy="419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EB33E2F6-3790-5DA6-F386-AAC92B05B0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67214"/>
            <a:ext cx="3710214" cy="427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1760D096-7243-E65F-9538-0543A7784D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6346" y="2584729"/>
            <a:ext cx="3415654" cy="4273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47621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582BF35E-95E3-3F5A-462D-9F5C7C9CB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dirty="0" smtClean="0"/>
              <a:t>Локална заједница место за учење </a:t>
            </a:r>
            <a:endParaRPr lang="sr-Latn-RS" sz="3600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1394C66F-07E8-CBCA-6565-EEE807C3C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214" y="1825625"/>
            <a:ext cx="12037785" cy="4351338"/>
          </a:xfrm>
        </p:spPr>
        <p:txBody>
          <a:bodyPr/>
          <a:lstStyle/>
          <a:p>
            <a:r>
              <a:rPr lang="x-none" dirty="0"/>
              <a:t>У склопу пројекта “Мој град кроз боје” деца у години пред полазак у школу обишли су цвркву Св. Ђорђа и трг Костурница. </a:t>
            </a:r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BB8F982C-1ADC-0E23-D95C-9248C03D0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14" y="2794001"/>
            <a:ext cx="6309684" cy="412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248E1AAF-4703-3928-BE55-C0B47D3130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898" y="2794001"/>
            <a:ext cx="5728101" cy="4063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48180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DAB6273A-0FE8-BCE5-83D1-96F7F0897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365125"/>
            <a:ext cx="11201400" cy="1325563"/>
          </a:xfrm>
        </p:spPr>
        <p:txBody>
          <a:bodyPr>
            <a:normAutofit/>
          </a:bodyPr>
          <a:lstStyle/>
          <a:p>
            <a:pPr algn="ctr"/>
            <a:r>
              <a:rPr lang="x-none" sz="3600" dirty="0"/>
              <a:t>Посета музеју клесарства и вајарства у Белој Води</a:t>
            </a:r>
            <a:endParaRPr lang="sr-Latn-RS" sz="3600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8B4E8597-7AD0-97CC-7D5F-594BAA19D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10" y="1885909"/>
            <a:ext cx="5775476" cy="47523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9C66E1F8-D5BE-D150-5B05-516D43B684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452" y="1929191"/>
            <a:ext cx="5315190" cy="46657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03531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12352847-9291-ED74-B8A0-BD72C2D2D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5271" y="-975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x-none" sz="3600" dirty="0">
                <a:latin typeface="Times New Roman" pitchFamily="18" charset="0"/>
                <a:cs typeface="Times New Roman" pitchFamily="18" charset="0"/>
              </a:rPr>
              <a:t>Еко </a:t>
            </a:r>
            <a:r>
              <a:rPr lang="sr-Latn-RS" sz="3600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x-none" sz="3600" dirty="0">
                <a:latin typeface="Times New Roman" pitchFamily="18" charset="0"/>
                <a:cs typeface="Times New Roman" pitchFamily="18" charset="0"/>
              </a:rPr>
              <a:t> фестивал </a:t>
            </a:r>
            <a:r>
              <a:rPr lang="x-none" sz="3600" b="1" dirty="0">
                <a:latin typeface="Times New Roman" pitchFamily="18" charset="0"/>
                <a:cs typeface="Times New Roman" pitchFamily="18" charset="0"/>
              </a:rPr>
              <a:t>СТАЗАМА ПЛАНИНАРА</a:t>
            </a:r>
            <a:endParaRPr lang="sr-Latn-RS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10AD8A8A-5FC2-AE31-173C-1B9508D397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57" y="2206625"/>
            <a:ext cx="3078571" cy="4351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7A7646BE-5428-01C8-58F0-3A2E8BCCA2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420" y="2812143"/>
            <a:ext cx="3042857" cy="3927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91A04659-959B-E958-9A26-735E648E958B}"/>
              </a:ext>
            </a:extLst>
          </p:cNvPr>
          <p:cNvSpPr txBox="1"/>
          <p:nvPr/>
        </p:nvSpPr>
        <p:spPr>
          <a:xfrm>
            <a:off x="381000" y="838200"/>
            <a:ext cx="114332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Поводом Светског дана планина и Светског дана људских права, 11.12.2025. године, у вртићу Пчелица је организован  фестивал „Стазама планинара”. На фестивалу су дали допринос и практичари вртића „Лептирић”, студенти Академије за васпитачко медицинске студије а посетили су нас и ученици из ОШ “Нада Поповић”.</a:t>
            </a:r>
            <a:endParaRPr lang="sr-Latn-R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CB9F0831-119D-2C33-9502-3ABAC90908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7928" y="2812142"/>
            <a:ext cx="3108187" cy="3927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lika 7">
            <a:extLst>
              <a:ext uri="{FF2B5EF4-FFF2-40B4-BE49-F238E27FC236}">
                <a16:creationId xmlns="" xmlns:a16="http://schemas.microsoft.com/office/drawing/2014/main" id="{D939DBE9-DE17-7ABF-1A97-0E87B76989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029" y="2485573"/>
            <a:ext cx="2923971" cy="4344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="" xmlns:a16="http://schemas.microsoft.com/office/drawing/2014/main" id="{A8319D3A-4D28-F421-BE63-283591067175}"/>
              </a:ext>
            </a:extLst>
          </p:cNvPr>
          <p:cNvSpPr txBox="1"/>
          <p:nvPr/>
        </p:nvSpPr>
        <p:spPr>
          <a:xfrm>
            <a:off x="4038600" y="1905000"/>
            <a:ext cx="61468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sr-Latn-RS" dirty="0"/>
          </a:p>
          <a:p>
            <a:pPr algn="l"/>
            <a:r>
              <a:rPr lang="az-Cyrl-AZ" sz="2400" dirty="0">
                <a:hlinkClick r:id="rId6"/>
              </a:rPr>
              <a:t>Кликните овде за линк фестивала</a:t>
            </a:r>
            <a:endParaRPr lang="sr-Latn-RS" sz="2400" dirty="0"/>
          </a:p>
          <a:p>
            <a:pPr algn="l"/>
            <a:endParaRPr lang="sr-Latn-RS" dirty="0"/>
          </a:p>
        </p:txBody>
      </p:sp>
      <p:sp>
        <p:nvSpPr>
          <p:cNvPr id="9" name="Okvir za tekst 8">
            <a:extLst>
              <a:ext uri="{FF2B5EF4-FFF2-40B4-BE49-F238E27FC236}">
                <a16:creationId xmlns="" xmlns:a16="http://schemas.microsoft.com/office/drawing/2014/main" id="{D6CC8E57-4168-9D57-3485-76F4C701B8E1}"/>
              </a:ext>
            </a:extLst>
          </p:cNvPr>
          <p:cNvSpPr txBox="1"/>
          <p:nvPr/>
        </p:nvSpPr>
        <p:spPr>
          <a:xfrm>
            <a:off x="4166090" y="1648581"/>
            <a:ext cx="632550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369250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99C0B49A-7D06-218F-A4DA-39BD077DA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5413" y="410483"/>
            <a:ext cx="10515600" cy="884918"/>
          </a:xfrm>
        </p:spPr>
        <p:txBody>
          <a:bodyPr>
            <a:normAutofit/>
          </a:bodyPr>
          <a:lstStyle/>
          <a:p>
            <a:pPr algn="ctr"/>
            <a:r>
              <a:rPr lang="x-none" sz="3600" dirty="0"/>
              <a:t>Сарадња са локалном заједницом</a:t>
            </a:r>
            <a:endParaRPr lang="sr-Latn-RS" sz="3600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A761CBBB-92D7-5E25-2416-4D26B5B1B1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143000"/>
            <a:ext cx="10972800" cy="5033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x-none" sz="2400" dirty="0"/>
              <a:t>Плесни наступ деце у години пред полазак у школу на празничном тргу</a:t>
            </a:r>
            <a:r>
              <a:rPr lang="x-none" sz="2400" i="1" dirty="0"/>
              <a:t>.</a:t>
            </a:r>
            <a:endParaRPr lang="sr-Latn-RS" sz="2400" i="1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63ED083A-393B-0D55-1CAD-E19C15434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2601"/>
            <a:ext cx="6273213" cy="510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234B9C66-0E0D-BC23-1745-1A4CE88D7B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214" y="1828801"/>
            <a:ext cx="5918786" cy="4939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96410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4590A0E2-0164-CE88-98ED-E67BB2C82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x-none" sz="3600" dirty="0"/>
              <a:t>Реализовани су клубови за децу и родитеље</a:t>
            </a:r>
            <a:endParaRPr lang="sr-Latn-RS" sz="3600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416CC1E4-8D1C-B99C-9E69-E0319EC52C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559" y="2258786"/>
            <a:ext cx="6573441" cy="4680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C1AAE4E7-FBFF-295A-4A5F-E703F674E0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77144"/>
            <a:ext cx="5618559" cy="4680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BC835078-04CA-EC6B-3F32-8053E437C588}"/>
              </a:ext>
            </a:extLst>
          </p:cNvPr>
          <p:cNvSpPr txBox="1"/>
          <p:nvPr/>
        </p:nvSpPr>
        <p:spPr>
          <a:xfrm>
            <a:off x="4283528" y="1651004"/>
            <a:ext cx="6502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dirty="0">
                <a:hlinkClick r:id="rId4"/>
              </a:rPr>
              <a:t>Клик за приказ радионице 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205023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44D4CCEC-4030-6527-0690-000FB89C0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41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x-none" sz="3600" dirty="0"/>
              <a:t>Сарадња са родитељима</a:t>
            </a:r>
            <a:endParaRPr lang="sr-Latn-RS" sz="3600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3F2A1A93-1EA6-716D-3AF4-BE11C8F3A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128" y="1253331"/>
            <a:ext cx="11925158" cy="4351338"/>
          </a:xfrm>
        </p:spPr>
        <p:txBody>
          <a:bodyPr/>
          <a:lstStyle/>
          <a:p>
            <a:r>
              <a:rPr lang="x-none" dirty="0"/>
              <a:t>Посета лекара опште праксе др Невене Филиповић, мама детета из старије вртићке групе. Разговор са децом о значају хигијене и бриге о здрављу.</a:t>
            </a:r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D6ECC830-8E2E-471D-877A-5A6EAFDD41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1" y="2394857"/>
            <a:ext cx="4485878" cy="4414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EDBF6596-CA67-07AF-3E04-B0C588D03D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229" y="2394857"/>
            <a:ext cx="4339772" cy="4506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1D644BE3-354E-EAE5-24D2-55A8E600D3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330" y="2177144"/>
            <a:ext cx="3466956" cy="4632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36C93F65-EA91-8FCD-BF3A-61507A8333E8}"/>
              </a:ext>
            </a:extLst>
          </p:cNvPr>
          <p:cNvSpPr txBox="1"/>
          <p:nvPr/>
        </p:nvSpPr>
        <p:spPr>
          <a:xfrm>
            <a:off x="5208814" y="2537278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sr-Latn-RS" dirty="0"/>
          </a:p>
        </p:txBody>
      </p:sp>
      <p:sp>
        <p:nvSpPr>
          <p:cNvPr id="8" name="Okvir za tekst 7">
            <a:extLst>
              <a:ext uri="{FF2B5EF4-FFF2-40B4-BE49-F238E27FC236}">
                <a16:creationId xmlns="" xmlns:a16="http://schemas.microsoft.com/office/drawing/2014/main" id="{CDCD43D0-5B3A-3D8E-0570-B03671D36129}"/>
              </a:ext>
            </a:extLst>
          </p:cNvPr>
          <p:cNvSpPr txBox="1"/>
          <p:nvPr/>
        </p:nvSpPr>
        <p:spPr>
          <a:xfrm>
            <a:off x="5671456" y="2131109"/>
            <a:ext cx="52596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dirty="0">
                <a:hlinkClick r:id="rId5"/>
              </a:rPr>
              <a:t>Кликните овде за линк видеа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19815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AAB5522A-46ED-84AD-D2EF-E42984E4B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x-none" sz="3600" dirty="0"/>
              <a:t>Сарадња са породицом</a:t>
            </a:r>
            <a:endParaRPr lang="sr-Latn-RS" sz="3600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3FBBDDC8-6AF3-E484-1C7E-93538779DA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1" y="1371600"/>
            <a:ext cx="11841355" cy="4805363"/>
          </a:xfrm>
        </p:spPr>
        <p:txBody>
          <a:bodyPr/>
          <a:lstStyle/>
          <a:p>
            <a:pPr algn="ctr">
              <a:buNone/>
            </a:pPr>
            <a:r>
              <a:rPr lang="x-none" dirty="0"/>
              <a:t>Посета стоматолога др Младена Митића и разговор о важности </a:t>
            </a:r>
            <a:r>
              <a:rPr lang="x-none" i="1" dirty="0"/>
              <a:t>хигијене</a:t>
            </a:r>
            <a:r>
              <a:rPr lang="x-none" dirty="0"/>
              <a:t> зуба.</a:t>
            </a:r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D14367A4-D78B-01EE-499F-F6D46DEB2B7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/>
        </p:blipFill>
        <p:spPr>
          <a:xfrm>
            <a:off x="0" y="2438400"/>
            <a:ext cx="3722428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BB6BDA78-272D-2750-6D0F-7C40473318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0500" y="2590800"/>
            <a:ext cx="4312069" cy="41754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4A2AEA05-3D9E-AFBB-E8CF-32DE3FBF73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860" y="2514601"/>
            <a:ext cx="4018640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2778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35B9ABF3-045C-9F54-75A0-D25BA8972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812" y="99920"/>
            <a:ext cx="12097657" cy="1120100"/>
          </a:xfrm>
        </p:spPr>
        <p:txBody>
          <a:bodyPr>
            <a:normAutofit/>
          </a:bodyPr>
          <a:lstStyle/>
          <a:p>
            <a:pPr algn="ctr"/>
            <a:r>
              <a:rPr lang="x-none" sz="3600" dirty="0"/>
              <a:t>Еко активност</a:t>
            </a:r>
            <a:endParaRPr lang="sr-Latn-RS" sz="3600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5E0C18D4-7A5A-8FE2-9D16-8C68A6D568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2784"/>
            <a:ext cx="10515600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x-none" sz="2400" smtClean="0"/>
              <a:t>Акција </a:t>
            </a:r>
            <a:r>
              <a:rPr lang="x-none" sz="2400" dirty="0"/>
              <a:t>прикупљања затварача</a:t>
            </a:r>
            <a:r>
              <a:rPr lang="x-none" sz="2400" i="1" dirty="0"/>
              <a:t>.</a:t>
            </a:r>
            <a:endParaRPr lang="sr-Latn-RS" sz="2400" i="1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8D4EA12F-298C-0934-23EE-C7D3B0202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812" y="1805214"/>
            <a:ext cx="4333474" cy="4949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A747D518-14D1-1455-758D-1176B9C95F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558" y="1741714"/>
            <a:ext cx="7523442" cy="5012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59857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2B70CC7D-E407-6924-66A5-AF40E84C4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52400"/>
            <a:ext cx="12429671" cy="1026886"/>
          </a:xfrm>
        </p:spPr>
        <p:txBody>
          <a:bodyPr>
            <a:normAutofit fontScale="90000"/>
          </a:bodyPr>
          <a:lstStyle/>
          <a:p>
            <a:r>
              <a:rPr lang="sr-Cyrl-RS" sz="4000" dirty="0" smtClean="0"/>
              <a:t>Програм заштите...</a:t>
            </a:r>
            <a:r>
              <a:rPr lang="sr-Cyrl-RS" sz="4000" i="1" dirty="0" smtClean="0"/>
              <a:t/>
            </a:r>
            <a:br>
              <a:rPr lang="sr-Cyrl-RS" sz="4000" i="1" dirty="0" smtClean="0"/>
            </a:br>
            <a:r>
              <a:rPr lang="sr-Cyrl-RS" sz="4000" dirty="0" smtClean="0"/>
              <a:t>Приказ превентивних активности </a:t>
            </a:r>
            <a:endParaRPr lang="sr-Latn-RS" dirty="0"/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2FC3D109-53EF-17B7-8836-A44E6E0A3C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36" y="1295400"/>
            <a:ext cx="12102164" cy="5562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58680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B1C30DE7-427E-D5DD-A8A4-4517F7015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x-none" sz="3600" dirty="0"/>
              <a:t>Размена увида практичара вртића о квалитету реализоване активности</a:t>
            </a:r>
            <a:endParaRPr lang="sr-Latn-RS" sz="3600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6764139B-5B6E-188B-ABD6-6E66CFF536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73" y="2110766"/>
            <a:ext cx="4420726" cy="4565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06089E47-FD8B-668B-329A-D09134EF12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299" y="2110766"/>
            <a:ext cx="3011383" cy="4565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="" xmlns:a16="http://schemas.microsoft.com/office/drawing/2014/main" id="{E9247DD6-ADD7-59F1-E5E2-C0302D1D9B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682" y="2110766"/>
            <a:ext cx="4625281" cy="4565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0507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2DAC0497-930D-B454-0A84-67C87A702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Latn-RS" sz="4000" dirty="0" err="1"/>
              <a:t>Размена</a:t>
            </a:r>
            <a:r>
              <a:rPr lang="sr-Latn-RS" sz="4000" dirty="0"/>
              <a:t> </a:t>
            </a:r>
            <a:r>
              <a:rPr lang="sr-Latn-RS" sz="4000" dirty="0" err="1"/>
              <a:t>увида</a:t>
            </a:r>
            <a:r>
              <a:rPr lang="sr-Latn-RS" sz="4000" dirty="0"/>
              <a:t> </a:t>
            </a:r>
            <a:r>
              <a:rPr lang="sr-Latn-RS" sz="4000" dirty="0" err="1"/>
              <a:t>практичара</a:t>
            </a:r>
            <a:r>
              <a:rPr lang="sr-Latn-RS" sz="4000" dirty="0"/>
              <a:t> </a:t>
            </a:r>
            <a:r>
              <a:rPr lang="sr-Latn-RS" sz="4000" dirty="0" err="1"/>
              <a:t>вртића</a:t>
            </a:r>
            <a:r>
              <a:rPr lang="sr-Latn-RS" sz="4000" dirty="0"/>
              <a:t> о </a:t>
            </a:r>
            <a:r>
              <a:rPr lang="sr-Latn-RS" sz="4000" dirty="0" err="1"/>
              <a:t>квалитету</a:t>
            </a:r>
            <a:r>
              <a:rPr lang="sr-Latn-RS" sz="4000" dirty="0"/>
              <a:t> </a:t>
            </a:r>
            <a:r>
              <a:rPr lang="sr-Latn-RS" sz="4000" dirty="0" err="1"/>
              <a:t>реализоване</a:t>
            </a:r>
            <a:r>
              <a:rPr lang="sr-Latn-RS" sz="4000" dirty="0"/>
              <a:t> </a:t>
            </a:r>
            <a:r>
              <a:rPr lang="sr-Latn-RS" sz="4000" dirty="0" err="1"/>
              <a:t>активности</a:t>
            </a:r>
            <a:r>
              <a:rPr lang="sr-Latn-RS" dirty="0"/>
              <a:t/>
            </a:r>
            <a:br>
              <a:rPr lang="sr-Latn-RS" dirty="0"/>
            </a:br>
            <a:endParaRPr lang="sr-Latn-RS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DCDD91FA-8301-1C16-BF4C-9F5CAA262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025" y="1420150"/>
            <a:ext cx="10515600" cy="4351338"/>
          </a:xfrm>
        </p:spPr>
        <p:txBody>
          <a:bodyPr/>
          <a:lstStyle/>
          <a:p>
            <a:pPr algn="ctr"/>
            <a:r>
              <a:rPr lang="sr-Latn-RS" i="1" dirty="0" err="1"/>
              <a:t>Током</a:t>
            </a:r>
            <a:r>
              <a:rPr lang="sr-Latn-RS" i="1" dirty="0"/>
              <a:t> </a:t>
            </a:r>
            <a:r>
              <a:rPr lang="sr-Latn-RS" i="1" dirty="0" err="1"/>
              <a:t>децембра</a:t>
            </a:r>
            <a:r>
              <a:rPr lang="sr-Latn-RS" i="1" dirty="0"/>
              <a:t> </a:t>
            </a:r>
            <a:r>
              <a:rPr lang="sr-Latn-RS" i="1" dirty="0" err="1"/>
              <a:t>смо</a:t>
            </a:r>
            <a:r>
              <a:rPr lang="sr-Latn-RS" i="1" dirty="0"/>
              <a:t> </a:t>
            </a:r>
            <a:r>
              <a:rPr lang="sr-Latn-RS" i="1" dirty="0" err="1"/>
              <a:t>имали</a:t>
            </a:r>
            <a:r>
              <a:rPr lang="sr-Latn-RS" i="1" dirty="0"/>
              <a:t> </a:t>
            </a:r>
            <a:r>
              <a:rPr lang="sr-Latn-RS" i="1" dirty="0" err="1"/>
              <a:t>више</a:t>
            </a:r>
            <a:r>
              <a:rPr lang="sr-Latn-RS" i="1" dirty="0"/>
              <a:t> </a:t>
            </a:r>
            <a:r>
              <a:rPr lang="sr-Latn-RS" i="1" dirty="0" err="1"/>
              <a:t>хоризонталних</a:t>
            </a:r>
            <a:r>
              <a:rPr lang="sr-Latn-RS" i="1" dirty="0"/>
              <a:t> </a:t>
            </a:r>
            <a:r>
              <a:rPr lang="sr-Latn-RS" i="1" dirty="0" err="1"/>
              <a:t>размена</a:t>
            </a:r>
            <a:r>
              <a:rPr lang="sr-Latn-RS" i="1" dirty="0"/>
              <a:t>, </a:t>
            </a:r>
            <a:r>
              <a:rPr lang="sr-Latn-RS" i="1" dirty="0" err="1"/>
              <a:t>приказа</a:t>
            </a:r>
            <a:r>
              <a:rPr lang="sr-Latn-RS" i="1" dirty="0"/>
              <a:t> </a:t>
            </a:r>
            <a:r>
              <a:rPr lang="sr-Latn-RS" i="1" dirty="0" err="1"/>
              <a:t>пројекта</a:t>
            </a:r>
            <a:r>
              <a:rPr lang="sr-Latn-RS" i="1" dirty="0"/>
              <a:t> и </a:t>
            </a:r>
            <a:r>
              <a:rPr lang="sr-Latn-RS" i="1" dirty="0" err="1"/>
              <a:t>дискусија</a:t>
            </a:r>
            <a:r>
              <a:rPr lang="sr-Latn-RS" i="1" dirty="0"/>
              <a:t> </a:t>
            </a:r>
            <a:r>
              <a:rPr lang="sr-Latn-RS" i="1" dirty="0" err="1"/>
              <a:t>на</a:t>
            </a:r>
            <a:r>
              <a:rPr lang="sr-Latn-RS" i="1" dirty="0"/>
              <a:t> </a:t>
            </a:r>
            <a:r>
              <a:rPr lang="sr-Latn-RS" i="1" dirty="0" err="1"/>
              <a:t>тему</a:t>
            </a:r>
            <a:r>
              <a:rPr lang="sr-Latn-RS" i="1" dirty="0"/>
              <a:t>.</a:t>
            </a: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4EF49340-7435-5CA6-03A0-79D4E5F3F8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88902"/>
            <a:ext cx="5725529" cy="2382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AEE5458C-D0C2-D41A-22AB-36693FF36B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020" y="2164033"/>
            <a:ext cx="6393980" cy="2516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EB8546C0-0C48-1EA6-CB53-DC56301D0F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651" y="4708070"/>
            <a:ext cx="6536350" cy="18616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DD0B2D32-FD94-0F3E-7E73-3FA66A90D7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5" y="4820558"/>
            <a:ext cx="5213770" cy="20196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158852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BA73CDB1-5BC5-EDD5-F431-8AD2925D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sr-Latn-RS" sz="3200" dirty="0" err="1">
                <a:cs typeface="Times New Roman" pitchFamily="18" charset="0"/>
              </a:rPr>
              <a:t>Вртић</a:t>
            </a:r>
            <a:r>
              <a:rPr lang="sr-Latn-RS" sz="3200" dirty="0">
                <a:cs typeface="Times New Roman" pitchFamily="18" charset="0"/>
              </a:rPr>
              <a:t> </a:t>
            </a:r>
            <a:r>
              <a:rPr lang="sr-Latn-RS" sz="3200" dirty="0" err="1">
                <a:cs typeface="Times New Roman" pitchFamily="18" charset="0"/>
              </a:rPr>
              <a:t>повезан</a:t>
            </a:r>
            <a:r>
              <a:rPr lang="sr-Latn-RS" sz="3200" dirty="0">
                <a:cs typeface="Times New Roman" pitchFamily="18" charset="0"/>
              </a:rPr>
              <a:t> </a:t>
            </a:r>
            <a:r>
              <a:rPr lang="sr-Latn-RS" sz="3200" dirty="0" err="1">
                <a:cs typeface="Times New Roman" pitchFamily="18" charset="0"/>
              </a:rPr>
              <a:t>са</a:t>
            </a:r>
            <a:r>
              <a:rPr lang="sr-Latn-RS" sz="3200" dirty="0">
                <a:cs typeface="Times New Roman" pitchFamily="18" charset="0"/>
              </a:rPr>
              <a:t> </a:t>
            </a:r>
            <a:r>
              <a:rPr lang="sr-Latn-RS" sz="3200" dirty="0" err="1">
                <a:cs typeface="Times New Roman" pitchFamily="18" charset="0"/>
              </a:rPr>
              <a:t>породицом</a:t>
            </a:r>
            <a:r>
              <a:rPr lang="sr-Latn-RS" sz="3200" dirty="0">
                <a:cs typeface="Times New Roman" pitchFamily="18" charset="0"/>
              </a:rPr>
              <a:t> и </a:t>
            </a:r>
            <a:r>
              <a:rPr lang="sr-Latn-RS" sz="3200" dirty="0" err="1">
                <a:cs typeface="Times New Roman" pitchFamily="18" charset="0"/>
              </a:rPr>
              <a:t>локалном</a:t>
            </a:r>
            <a:r>
              <a:rPr lang="sr-Latn-RS" sz="3200" dirty="0">
                <a:cs typeface="Times New Roman" pitchFamily="18" charset="0"/>
              </a:rPr>
              <a:t> </a:t>
            </a:r>
            <a:r>
              <a:rPr lang="sr-Latn-RS" sz="3200" dirty="0" err="1">
                <a:cs typeface="Times New Roman" pitchFamily="18" charset="0"/>
              </a:rPr>
              <a:t>заједницом</a:t>
            </a:r>
            <a:r>
              <a:rPr lang="sr-Latn-RS" sz="3200" dirty="0">
                <a:cs typeface="Times New Roman" pitchFamily="18" charset="0"/>
              </a:rPr>
              <a:t/>
            </a:r>
            <a:br>
              <a:rPr lang="sr-Latn-RS" sz="3200" dirty="0">
                <a:cs typeface="Times New Roman" pitchFamily="18" charset="0"/>
              </a:rPr>
            </a:br>
            <a:r>
              <a:rPr lang="sr-Latn-RS" sz="3200" dirty="0">
                <a:cs typeface="Times New Roman" pitchFamily="18" charset="0"/>
              </a:rPr>
              <a:t> </a:t>
            </a:r>
            <a:r>
              <a:rPr lang="sr-Latn-RS" sz="3200" i="1" dirty="0">
                <a:cs typeface="Times New Roman" pitchFamily="18" charset="0"/>
              </a:rPr>
              <a:t>– </a:t>
            </a:r>
            <a:r>
              <a:rPr lang="sr-Latn-RS" sz="3200" i="1" dirty="0" err="1">
                <a:cs typeface="Times New Roman" pitchFamily="18" charset="0"/>
              </a:rPr>
              <a:t>заједнички</a:t>
            </a:r>
            <a:r>
              <a:rPr lang="sr-Latn-RS" sz="3200" i="1" dirty="0">
                <a:cs typeface="Times New Roman" pitchFamily="18" charset="0"/>
              </a:rPr>
              <a:t> </a:t>
            </a:r>
            <a:r>
              <a:rPr lang="sr-Latn-RS" sz="3200" i="1" dirty="0" err="1">
                <a:cs typeface="Times New Roman" pitchFamily="18" charset="0"/>
              </a:rPr>
              <a:t>допринос</a:t>
            </a:r>
            <a:r>
              <a:rPr lang="sr-Latn-RS" sz="3200" i="1" dirty="0">
                <a:cs typeface="Times New Roman" pitchFamily="18" charset="0"/>
              </a:rPr>
              <a:t> и </a:t>
            </a:r>
            <a:r>
              <a:rPr lang="sr-Latn-RS" sz="3200" i="1" dirty="0" err="1">
                <a:cs typeface="Times New Roman" pitchFamily="18" charset="0"/>
              </a:rPr>
              <a:t>континуитет</a:t>
            </a:r>
            <a:r>
              <a:rPr lang="sr-Latn-RS" sz="3200" i="1" dirty="0">
                <a:cs typeface="Times New Roman" pitchFamily="18" charset="0"/>
              </a:rPr>
              <a:t> у </a:t>
            </a:r>
            <a:r>
              <a:rPr lang="sr-Latn-RS" sz="3200" i="1" dirty="0" err="1">
                <a:cs typeface="Times New Roman" pitchFamily="18" charset="0"/>
              </a:rPr>
              <a:t>развијању</a:t>
            </a:r>
            <a:r>
              <a:rPr lang="sr-Latn-RS" sz="3200" i="1" dirty="0">
                <a:cs typeface="Times New Roman" pitchFamily="18" charset="0"/>
              </a:rPr>
              <a:t> </a:t>
            </a:r>
            <a:r>
              <a:rPr lang="sr-Latn-RS" sz="3200" i="1" dirty="0" err="1">
                <a:cs typeface="Times New Roman" pitchFamily="18" charset="0"/>
              </a:rPr>
              <a:t>културе</a:t>
            </a:r>
            <a:r>
              <a:rPr lang="sr-Latn-RS" sz="3200" i="1" dirty="0">
                <a:cs typeface="Times New Roman" pitchFamily="18" charset="0"/>
              </a:rPr>
              <a:t> </a:t>
            </a:r>
            <a:r>
              <a:rPr lang="sr-Latn-RS" sz="3200" i="1" dirty="0" err="1">
                <a:cs typeface="Times New Roman" pitchFamily="18" charset="0"/>
              </a:rPr>
              <a:t>заједнице</a:t>
            </a:r>
            <a:r>
              <a:rPr lang="sr-Latn-RS" sz="3200" i="1" dirty="0">
                <a:cs typeface="Times New Roman" pitchFamily="18" charset="0"/>
              </a:rPr>
              <a:t> </a:t>
            </a:r>
            <a:r>
              <a:rPr lang="sr-Latn-RS" sz="3200" i="1" dirty="0" err="1">
                <a:cs typeface="Times New Roman" pitchFamily="18" charset="0"/>
              </a:rPr>
              <a:t>уч</a:t>
            </a:r>
            <a:r>
              <a:rPr lang="sr-Latn-RS" sz="3200" i="1" dirty="0" err="1">
                <a:latin typeface="+mn-lt"/>
                <a:cs typeface="Times New Roman" pitchFamily="18" charset="0"/>
              </a:rPr>
              <a:t>ења</a:t>
            </a:r>
            <a:r>
              <a:rPr lang="sr-Latn-RS" sz="3600" i="1" dirty="0">
                <a:latin typeface="+mn-lt"/>
              </a:rPr>
              <a:t>.</a:t>
            </a:r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4F72834D-B844-0D53-5816-3E4E9CBE1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44" y="2938871"/>
            <a:ext cx="4363356" cy="3799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3FC28D28-B401-C108-90A2-92C5C0AAA7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501" y="2938871"/>
            <a:ext cx="3175000" cy="390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4FD9EB75-FBEB-A64E-BD2A-06AE4E8DC9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818" y="4495799"/>
            <a:ext cx="2326139" cy="2309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3A1AD726-4D9A-E1E1-47BE-F595DD9F141B}"/>
              </a:ext>
            </a:extLst>
          </p:cNvPr>
          <p:cNvSpPr txBox="1"/>
          <p:nvPr/>
        </p:nvSpPr>
        <p:spPr>
          <a:xfrm>
            <a:off x="533400" y="2057400"/>
            <a:ext cx="6266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dirty="0" err="1"/>
              <a:t>Обука</a:t>
            </a:r>
            <a:r>
              <a:rPr lang="sr-Latn-RS" dirty="0"/>
              <a:t> </a:t>
            </a:r>
            <a:r>
              <a:rPr lang="sr-Latn-RS" dirty="0" err="1"/>
              <a:t>приправника</a:t>
            </a:r>
            <a:r>
              <a:rPr lang="sr-Latn-RS" dirty="0"/>
              <a:t> у </a:t>
            </a:r>
            <a:r>
              <a:rPr lang="sr-Latn-RS" dirty="0" err="1"/>
              <a:t>вртићу</a:t>
            </a:r>
            <a:r>
              <a:rPr lang="sr-Latn-RS" dirty="0"/>
              <a:t> „</a:t>
            </a:r>
            <a:r>
              <a:rPr lang="sr-Latn-RS" dirty="0" err="1"/>
              <a:t>Невен</a:t>
            </a:r>
            <a:r>
              <a:rPr lang="sr-Latn-RS" dirty="0"/>
              <a:t>“ 6.12.2025. </a:t>
            </a:r>
            <a:r>
              <a:rPr lang="sr-Latn-RS" dirty="0" err="1"/>
              <a:t>год</a:t>
            </a:r>
            <a:r>
              <a:rPr lang="sr-Latn-RS" dirty="0"/>
              <a:t>.</a:t>
            </a:r>
          </a:p>
        </p:txBody>
      </p:sp>
      <p:pic>
        <p:nvPicPr>
          <p:cNvPr id="8" name="Slika 7">
            <a:extLst>
              <a:ext uri="{FF2B5EF4-FFF2-40B4-BE49-F238E27FC236}">
                <a16:creationId xmlns="" xmlns:a16="http://schemas.microsoft.com/office/drawing/2014/main" id="{EA4A0C0A-3F3A-573C-527A-792E74453B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426" y="4572000"/>
            <a:ext cx="2192702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kvir za tekst 2">
            <a:extLst>
              <a:ext uri="{FF2B5EF4-FFF2-40B4-BE49-F238E27FC236}">
                <a16:creationId xmlns="" xmlns:a16="http://schemas.microsoft.com/office/drawing/2014/main" id="{835C26F5-F4E5-782E-DB52-4E69DD223EF2}"/>
              </a:ext>
            </a:extLst>
          </p:cNvPr>
          <p:cNvSpPr txBox="1"/>
          <p:nvPr/>
        </p:nvSpPr>
        <p:spPr>
          <a:xfrm>
            <a:off x="3679369" y="2515303"/>
            <a:ext cx="5974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dirty="0">
                <a:hlinkClick r:id="rId6"/>
              </a:rPr>
              <a:t>За више о томе кликните овде</a:t>
            </a:r>
            <a:endParaRPr lang="sr-Latn-RS" dirty="0"/>
          </a:p>
          <a:p>
            <a:pPr algn="l"/>
            <a:endParaRPr lang="sr-Latn-RS" dirty="0"/>
          </a:p>
        </p:txBody>
      </p:sp>
      <p:pic>
        <p:nvPicPr>
          <p:cNvPr id="9" name="Slika 8">
            <a:extLst>
              <a:ext uri="{FF2B5EF4-FFF2-40B4-BE49-F238E27FC236}">
                <a16:creationId xmlns="" xmlns:a16="http://schemas.microsoft.com/office/drawing/2014/main" id="{EE373161-FDBC-23A9-7896-6C4D24B8D52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818" y="1676400"/>
            <a:ext cx="4464310" cy="2819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43407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04A78C3C-0E2A-7EC7-79EE-B82C2BDE8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977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x-none" sz="3600"/>
              <a:t>Састанак </a:t>
            </a:r>
            <a:r>
              <a:rPr lang="sr-Cyrl-RS" sz="3600" dirty="0" smtClean="0"/>
              <a:t>А</a:t>
            </a:r>
            <a:r>
              <a:rPr lang="x-none" sz="3600" smtClean="0"/>
              <a:t>ктива </a:t>
            </a:r>
            <a:r>
              <a:rPr lang="x-none" sz="3600" dirty="0"/>
              <a:t>за развојно планирање</a:t>
            </a:r>
            <a:endParaRPr lang="sr-Latn-RS" sz="3600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25A9EEC1-C868-0822-EADC-1603323817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577" y="4227493"/>
            <a:ext cx="4670453" cy="25037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34ACDEBD-4118-96CA-1548-73FBEFBDE5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59215"/>
            <a:ext cx="6846339" cy="4798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5D26295A-FC88-549F-4230-5215E074406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572" y="2032208"/>
            <a:ext cx="4708005" cy="2195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0C4C505A-377C-A122-0449-F08BE77760F2}"/>
              </a:ext>
            </a:extLst>
          </p:cNvPr>
          <p:cNvSpPr txBox="1"/>
          <p:nvPr/>
        </p:nvSpPr>
        <p:spPr>
          <a:xfrm>
            <a:off x="1600200" y="1295400"/>
            <a:ext cx="9080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i="1" dirty="0"/>
              <a:t>Сагледавање нивоа остварености циљева</a:t>
            </a:r>
            <a:r>
              <a:rPr lang="x-none" sz="2400" dirty="0"/>
              <a:t>. Више о томе </a:t>
            </a:r>
            <a:endParaRPr lang="sr-Latn-RS" sz="2400" dirty="0"/>
          </a:p>
        </p:txBody>
      </p:sp>
      <p:sp>
        <p:nvSpPr>
          <p:cNvPr id="8" name="Okvir za tekst 7">
            <a:extLst>
              <a:ext uri="{FF2B5EF4-FFF2-40B4-BE49-F238E27FC236}">
                <a16:creationId xmlns="" xmlns:a16="http://schemas.microsoft.com/office/drawing/2014/main" id="{FD79B8F6-65CA-F350-4EDC-980BEDB95F9B}"/>
              </a:ext>
            </a:extLst>
          </p:cNvPr>
          <p:cNvSpPr txBox="1"/>
          <p:nvPr/>
        </p:nvSpPr>
        <p:spPr>
          <a:xfrm rot="10800000" flipV="1">
            <a:off x="7967888" y="1647403"/>
            <a:ext cx="31278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az-Cyrl-AZ" sz="2400" dirty="0">
                <a:hlinkClick r:id="rId5"/>
              </a:rPr>
              <a:t>кликните овде</a:t>
            </a:r>
            <a:endParaRPr lang="sr-Latn-RS" sz="2400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199680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B357A033-1BFE-722B-8E1A-76ECA7913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579" y="182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x-none" sz="3600" dirty="0"/>
              <a:t>Заједница учења</a:t>
            </a:r>
            <a:endParaRPr lang="sr-Latn-RS" sz="3600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9E7B8839-68E0-4F2D-B06E-BE899336E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123" y="1161090"/>
            <a:ext cx="10515600" cy="4351338"/>
          </a:xfrm>
        </p:spPr>
        <p:txBody>
          <a:bodyPr/>
          <a:lstStyle/>
          <a:p>
            <a:pPr algn="ctr"/>
            <a:r>
              <a:rPr lang="x-none" dirty="0"/>
              <a:t>Размена увида практичара након приказа примера </a:t>
            </a:r>
            <a:r>
              <a:rPr lang="x-none" i="1" dirty="0"/>
              <a:t>инспиративне праксе</a:t>
            </a:r>
            <a:endParaRPr lang="sr-Latn-RS" i="1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9FDCCDCB-18A3-C596-EAF1-60F311B3C7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68071"/>
            <a:ext cx="6495143" cy="4689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E422A1A7-9B72-2DBB-BF27-783B4AA13E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591" y="2190035"/>
            <a:ext cx="5469480" cy="23355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222F2196-A6F4-0BDF-DA36-EA47E49595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590" y="4443765"/>
            <a:ext cx="5469481" cy="25062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="" xmlns:a16="http://schemas.microsoft.com/office/drawing/2014/main" id="{A5E65209-0FA0-D832-2031-BA2C99535CB4}"/>
              </a:ext>
            </a:extLst>
          </p:cNvPr>
          <p:cNvSpPr txBox="1"/>
          <p:nvPr/>
        </p:nvSpPr>
        <p:spPr>
          <a:xfrm flipH="1">
            <a:off x="27950" y="1840322"/>
            <a:ext cx="479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5"/>
              </a:rPr>
              <a:t>https://youtu.be/zAbyIIpUfk4?feature=shared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127334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9DE846C6-586B-C50B-4DAF-D2511A999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85" y="-10658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sr-Cyrl-RS" sz="3600" dirty="0" smtClean="0"/>
              <a:t>Тим за заштиту...</a:t>
            </a:r>
            <a:br>
              <a:rPr lang="sr-Cyrl-RS" sz="3600" dirty="0" smtClean="0"/>
            </a:br>
            <a:r>
              <a:rPr lang="x-none" sz="3600" smtClean="0"/>
              <a:t>Састанак </a:t>
            </a:r>
            <a:r>
              <a:rPr lang="x-none" sz="3600" dirty="0"/>
              <a:t>координатора тимова вртића</a:t>
            </a:r>
            <a:endParaRPr lang="sr-Latn-RS" sz="3600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5756A450-0684-BC3A-EC66-B496AF5F30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5400"/>
            <a:ext cx="10515600" cy="4351338"/>
          </a:xfrm>
        </p:spPr>
        <p:txBody>
          <a:bodyPr/>
          <a:lstStyle/>
          <a:p>
            <a:pPr algn="ctr"/>
            <a:r>
              <a:rPr lang="az-Cyrl-AZ" i="1" dirty="0"/>
              <a:t>И</a:t>
            </a:r>
            <a:r>
              <a:rPr lang="x-none" i="1" dirty="0"/>
              <a:t>звештаји о реализованим активностима и договор о даљем раду</a:t>
            </a:r>
            <a:r>
              <a:rPr lang="x-none" dirty="0"/>
              <a:t>.</a:t>
            </a:r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D96A112E-FF2C-A7B8-0362-6FF98FDEDB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02857"/>
            <a:ext cx="6422572" cy="3955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55554270-7CB9-2640-EE54-3010692366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573" y="2902857"/>
            <a:ext cx="5864158" cy="3955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EBC62FB5-D671-C386-48C5-3B20473F4F0C}"/>
              </a:ext>
            </a:extLst>
          </p:cNvPr>
          <p:cNvSpPr txBox="1"/>
          <p:nvPr/>
        </p:nvSpPr>
        <p:spPr>
          <a:xfrm>
            <a:off x="3412670" y="2479902"/>
            <a:ext cx="5822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4"/>
              </a:rPr>
              <a:t>https://youtu.be/bp78z5IB-wI?feature=shared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="" xmlns:p14="http://schemas.microsoft.com/office/powerpoint/2010/main" val="303299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C39910E1-8943-53AA-5E1B-01CFBF941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sz="3600" dirty="0"/>
              <a:t>Заједница учења медицинских сестар</a:t>
            </a:r>
            <a:r>
              <a:rPr lang="x-none" dirty="0"/>
              <a:t>а</a:t>
            </a:r>
            <a:endParaRPr lang="sr-Latn-RS" dirty="0"/>
          </a:p>
        </p:txBody>
      </p:sp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32F9B647-8F4C-385C-A2FB-7B9F836AC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501" y="2594429"/>
            <a:ext cx="5225142" cy="4263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Slika 2">
            <a:extLst>
              <a:ext uri="{FF2B5EF4-FFF2-40B4-BE49-F238E27FC236}">
                <a16:creationId xmlns="" xmlns:a16="http://schemas.microsoft.com/office/drawing/2014/main" id="{38A88D26-2382-42CC-E4D5-8FB72C052C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56" y="2819401"/>
            <a:ext cx="6499325" cy="4023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12B92B16-5F24-CA43-2524-64A923C66D36}"/>
              </a:ext>
            </a:extLst>
          </p:cNvPr>
          <p:cNvSpPr txBox="1"/>
          <p:nvPr/>
        </p:nvSpPr>
        <p:spPr>
          <a:xfrm>
            <a:off x="1282698" y="2286000"/>
            <a:ext cx="5851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dirty="0">
                <a:hlinkClick r:id="rId4"/>
              </a:rPr>
              <a:t>https://youtu.be/13_fXguQw-Y?feature=shared</a:t>
            </a:r>
            <a:endParaRPr lang="sr-Latn-RS" dirty="0"/>
          </a:p>
          <a:p>
            <a:pPr algn="l"/>
            <a:endParaRPr lang="sr-Latn-RS" dirty="0"/>
          </a:p>
        </p:txBody>
      </p:sp>
      <p:sp>
        <p:nvSpPr>
          <p:cNvPr id="4" name="Okvir za tekst 3">
            <a:extLst>
              <a:ext uri="{FF2B5EF4-FFF2-40B4-BE49-F238E27FC236}">
                <a16:creationId xmlns="" xmlns:a16="http://schemas.microsoft.com/office/drawing/2014/main" id="{FA93968B-EE18-6E9F-A2CC-4A4619BA635B}"/>
              </a:ext>
            </a:extLst>
          </p:cNvPr>
          <p:cNvSpPr txBox="1"/>
          <p:nvPr/>
        </p:nvSpPr>
        <p:spPr>
          <a:xfrm>
            <a:off x="228600" y="1524000"/>
            <a:ext cx="1043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/>
              <a:t>Актив медицинских </a:t>
            </a:r>
            <a:r>
              <a:rPr lang="x-none" sz="2400"/>
              <a:t>сестара </a:t>
            </a:r>
            <a:r>
              <a:rPr lang="sr-Cyrl-RS" sz="2400" dirty="0" smtClean="0"/>
              <a:t>вас.</a:t>
            </a:r>
            <a:r>
              <a:rPr lang="x-none" sz="2400" smtClean="0"/>
              <a:t>у </a:t>
            </a:r>
            <a:r>
              <a:rPr lang="x-none" sz="2400"/>
              <a:t>вртићу </a:t>
            </a:r>
            <a:r>
              <a:rPr lang="x-none" sz="2400" smtClean="0"/>
              <a:t>“Пчелица</a:t>
            </a:r>
            <a:r>
              <a:rPr lang="x-none" sz="2400" dirty="0"/>
              <a:t>”</a:t>
            </a:r>
            <a:endParaRPr lang="sr-Latn-RS" sz="2400" dirty="0"/>
          </a:p>
        </p:txBody>
      </p:sp>
    </p:spTree>
    <p:extLst>
      <p:ext uri="{BB962C8B-B14F-4D97-AF65-F5344CB8AC3E}">
        <p14:creationId xmlns="" xmlns:p14="http://schemas.microsoft.com/office/powerpoint/2010/main" val="121936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800" dirty="0" smtClean="0"/>
              <a:t>Заједница учења 3.реализатора </a:t>
            </a:r>
            <a:r>
              <a:rPr lang="sr-Cyrl-RS" sz="2800" dirty="0" smtClean="0"/>
              <a:t>програма у години пред полазак у </a:t>
            </a:r>
            <a:r>
              <a:rPr lang="sr-Cyrl-RS" sz="2800" dirty="0" smtClean="0"/>
              <a:t>школу, </a:t>
            </a:r>
            <a:r>
              <a:rPr lang="sr-Cyrl-RS" sz="2800" dirty="0" smtClean="0"/>
              <a:t>различитих облика и </a:t>
            </a:r>
            <a:r>
              <a:rPr lang="sr-Cyrl-RS" sz="2800" dirty="0" smtClean="0"/>
              <a:t>програма у вртићу ,,Звончић”.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/>
              </a:ext>
            </a:extLst>
          </a:blip>
          <a:stretch>
            <a:fillRect/>
          </a:stretch>
        </p:blipFill>
        <p:spPr>
          <a:xfrm>
            <a:off x="1371600" y="2057400"/>
            <a:ext cx="4800600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324600" y="2133600"/>
            <a:ext cx="5076056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2905A948-B3C3-1516-6E27-B85D65B50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x-none" sz="3600" smtClean="0"/>
              <a:t>Наша </a:t>
            </a:r>
            <a:r>
              <a:rPr lang="x-none" sz="3600" dirty="0"/>
              <a:t>јелка </a:t>
            </a:r>
            <a:endParaRPr lang="sr-Latn-RS" sz="3600" i="1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6141D56D-D61E-2709-15EA-D02C24AC5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77" y="4218214"/>
            <a:ext cx="4216624" cy="2589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8C7B8E49-C883-19B8-2869-F1D1C4BCC2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910" y="2689776"/>
            <a:ext cx="4187889" cy="421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Okvir za tekst 5">
            <a:extLst>
              <a:ext uri="{FF2B5EF4-FFF2-40B4-BE49-F238E27FC236}">
                <a16:creationId xmlns="" xmlns:a16="http://schemas.microsoft.com/office/drawing/2014/main" id="{0E096A9D-A823-5A94-3D63-F66C8EBA2DDF}"/>
              </a:ext>
            </a:extLst>
          </p:cNvPr>
          <p:cNvSpPr txBox="1"/>
          <p:nvPr/>
        </p:nvSpPr>
        <p:spPr>
          <a:xfrm>
            <a:off x="609600" y="1447800"/>
            <a:ext cx="11301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/>
              <a:t>Међувршњачка сарадња јаслица, средње-старије и групе деце у години пред полазак </a:t>
            </a:r>
            <a:r>
              <a:rPr lang="x-none" sz="2400"/>
              <a:t>у </a:t>
            </a:r>
            <a:r>
              <a:rPr lang="x-none" sz="2400" smtClean="0"/>
              <a:t>школу</a:t>
            </a:r>
            <a:r>
              <a:rPr lang="en-US" sz="2400" dirty="0" smtClean="0"/>
              <a:t>. </a:t>
            </a:r>
            <a:r>
              <a:rPr lang="x-none" sz="2400" smtClean="0"/>
              <a:t>Кићење </a:t>
            </a:r>
            <a:r>
              <a:rPr lang="x-none" sz="2400" dirty="0"/>
              <a:t>новогодишње јелке у </a:t>
            </a:r>
            <a:r>
              <a:rPr lang="x-none" sz="2400"/>
              <a:t>заједничком </a:t>
            </a:r>
            <a:r>
              <a:rPr lang="sr-Cyrl-RS" sz="2400" dirty="0" smtClean="0"/>
              <a:t>простору.</a:t>
            </a:r>
            <a:endParaRPr lang="sr-Latn-RS" sz="2400" dirty="0"/>
          </a:p>
        </p:txBody>
      </p:sp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419FB9FB-F97C-5D7F-0BEF-22857CF69C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596" y="2689775"/>
            <a:ext cx="3462305" cy="41175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lika 7">
            <a:extLst>
              <a:ext uri="{FF2B5EF4-FFF2-40B4-BE49-F238E27FC236}">
                <a16:creationId xmlns="" xmlns:a16="http://schemas.microsoft.com/office/drawing/2014/main" id="{4E1ED93F-5E00-8D7F-EA18-FF13093592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25" y="2533462"/>
            <a:ext cx="4320549" cy="1735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8613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0F9BC748-BEEC-53BD-0604-3B0DA4297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4649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x-none" sz="3600" dirty="0"/>
              <a:t>Маскембал у вртићу </a:t>
            </a:r>
            <a:endParaRPr lang="sr-Latn-RS" sz="3600" dirty="0"/>
          </a:p>
        </p:txBody>
      </p:sp>
      <p:sp>
        <p:nvSpPr>
          <p:cNvPr id="3" name="Čuvar mesta za sadržaj 2">
            <a:extLst>
              <a:ext uri="{FF2B5EF4-FFF2-40B4-BE49-F238E27FC236}">
                <a16:creationId xmlns="" xmlns:a16="http://schemas.microsoft.com/office/drawing/2014/main" id="{B749F0EB-0D4C-05EC-9400-0C55D5C30D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499" y="1253331"/>
            <a:ext cx="12001500" cy="4351338"/>
          </a:xfrm>
        </p:spPr>
        <p:txBody>
          <a:bodyPr/>
          <a:lstStyle/>
          <a:p>
            <a:pPr marL="0" indent="0">
              <a:buNone/>
            </a:pPr>
            <a:r>
              <a:rPr lang="x-none" dirty="0"/>
              <a:t>Родитељ као учесник и аниматор у маскембалу у ком су учествовала сва деца вртића </a:t>
            </a:r>
            <a:r>
              <a:rPr lang="x-none" i="1" dirty="0"/>
              <a:t>Лептирић</a:t>
            </a:r>
            <a:r>
              <a:rPr lang="x-none" dirty="0"/>
              <a:t> и </a:t>
            </a:r>
            <a:r>
              <a:rPr lang="x-none" i="1" dirty="0"/>
              <a:t>Лане</a:t>
            </a:r>
            <a:r>
              <a:rPr lang="x-none" dirty="0"/>
              <a:t>.</a:t>
            </a:r>
            <a:endParaRPr lang="sr-Latn-RS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3DEC4906-D8B8-F79D-63B7-BF86F92BA3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642" y="2100957"/>
            <a:ext cx="7284357" cy="2189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375E40FC-4DE0-3D1F-9078-A8360DD544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805" y="2284196"/>
            <a:ext cx="4832662" cy="4573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="" xmlns:a16="http://schemas.microsoft.com/office/drawing/2014/main" id="{9E719EB4-B7B5-7C65-4AB1-2F457F19A6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857" y="4290786"/>
            <a:ext cx="7284357" cy="2638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736860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7A1D39A2-A25D-1698-7EEB-59D510B4B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>
            <a:normAutofit/>
          </a:bodyPr>
          <a:lstStyle/>
          <a:p>
            <a:r>
              <a:rPr lang="sr-Latn-RS" sz="3600" dirty="0" err="1"/>
              <a:t>Новогодишњи</a:t>
            </a:r>
            <a:r>
              <a:rPr lang="sr-Latn-RS" sz="3600" dirty="0"/>
              <a:t> </a:t>
            </a:r>
            <a:r>
              <a:rPr lang="sr-Latn-RS" sz="3600" dirty="0" err="1"/>
              <a:t>вашар</a:t>
            </a:r>
            <a:r>
              <a:rPr lang="sr-Latn-RS" sz="3600" dirty="0"/>
              <a:t> у </a:t>
            </a:r>
            <a:r>
              <a:rPr lang="sr-Latn-RS" sz="3600" dirty="0" err="1"/>
              <a:t>нашем</a:t>
            </a:r>
            <a:r>
              <a:rPr lang="sr-Latn-RS" sz="3600" dirty="0"/>
              <a:t> </a:t>
            </a:r>
            <a:r>
              <a:rPr lang="sr-Latn-RS" sz="3600" dirty="0" err="1"/>
              <a:t>вртићу</a:t>
            </a:r>
            <a:endParaRPr lang="sr-Latn-RS" sz="3600" dirty="0"/>
          </a:p>
        </p:txBody>
      </p:sp>
      <p:pic>
        <p:nvPicPr>
          <p:cNvPr id="4" name="Čuvar mesta za sadržaj 3">
            <a:extLst>
              <a:ext uri="{FF2B5EF4-FFF2-40B4-BE49-F238E27FC236}">
                <a16:creationId xmlns="" xmlns:a16="http://schemas.microsoft.com/office/drawing/2014/main" id="{08FE8315-8F09-854D-8A01-CF1A86BA9A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86" y="2110765"/>
            <a:ext cx="3920333" cy="4747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8F558FC0-FD7C-65BB-D7A5-036CBFD590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6" y="2110765"/>
            <a:ext cx="4531270" cy="4664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Slika 6">
            <a:extLst>
              <a:ext uri="{FF2B5EF4-FFF2-40B4-BE49-F238E27FC236}">
                <a16:creationId xmlns="" xmlns:a16="http://schemas.microsoft.com/office/drawing/2014/main" id="{A43BA29C-3402-B215-E8D7-37FAEC1E4B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529" y="2069265"/>
            <a:ext cx="3753955" cy="4747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Okvir za tekst 7">
            <a:extLst>
              <a:ext uri="{FF2B5EF4-FFF2-40B4-BE49-F238E27FC236}">
                <a16:creationId xmlns="" xmlns:a16="http://schemas.microsoft.com/office/drawing/2014/main" id="{84E603A1-A4D4-87F4-D42A-4B3ED00D71A7}"/>
              </a:ext>
            </a:extLst>
          </p:cNvPr>
          <p:cNvSpPr txBox="1"/>
          <p:nvPr/>
        </p:nvSpPr>
        <p:spPr>
          <a:xfrm>
            <a:off x="0" y="1447800"/>
            <a:ext cx="11947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400" dirty="0" err="1"/>
              <a:t>Продукти</a:t>
            </a:r>
            <a:r>
              <a:rPr lang="sr-Latn-RS" sz="2400" dirty="0"/>
              <a:t> </a:t>
            </a:r>
            <a:r>
              <a:rPr lang="sr-Latn-RS" sz="2400" dirty="0" err="1"/>
              <a:t>дечијих</a:t>
            </a:r>
            <a:r>
              <a:rPr lang="sr-Latn-RS" sz="2400" dirty="0"/>
              <a:t> </a:t>
            </a:r>
            <a:r>
              <a:rPr lang="sr-Latn-RS" sz="2400" dirty="0" err="1"/>
              <a:t>радова</a:t>
            </a:r>
            <a:r>
              <a:rPr lang="sr-Latn-RS" sz="2400" dirty="0"/>
              <a:t> у </a:t>
            </a:r>
            <a:r>
              <a:rPr lang="sr-Latn-RS" sz="2400" dirty="0" err="1"/>
              <a:t>сарадњи</a:t>
            </a:r>
            <a:r>
              <a:rPr lang="sr-Latn-RS" sz="2400" dirty="0"/>
              <a:t> </a:t>
            </a:r>
            <a:r>
              <a:rPr lang="sr-Latn-RS" sz="2400" dirty="0" err="1"/>
              <a:t>са</a:t>
            </a:r>
            <a:r>
              <a:rPr lang="sr-Latn-RS" sz="2400" dirty="0"/>
              <a:t> </a:t>
            </a:r>
            <a:r>
              <a:rPr lang="sr-Latn-RS" sz="2400" dirty="0" err="1"/>
              <a:t>родитељима</a:t>
            </a:r>
            <a:r>
              <a:rPr lang="sr-Latn-RS" sz="2400" dirty="0"/>
              <a:t> </a:t>
            </a:r>
            <a:r>
              <a:rPr lang="sr-Latn-RS" sz="2400" dirty="0" err="1"/>
              <a:t>изложени</a:t>
            </a:r>
            <a:r>
              <a:rPr lang="sr-Latn-RS" sz="2400" dirty="0"/>
              <a:t> у </a:t>
            </a:r>
            <a:r>
              <a:rPr lang="sr-Latn-RS" sz="2400" dirty="0" err="1"/>
              <a:t>сали</a:t>
            </a:r>
            <a:r>
              <a:rPr lang="sr-Latn-RS" sz="2400" dirty="0"/>
              <a:t> </a:t>
            </a:r>
            <a:r>
              <a:rPr lang="sr-Latn-RS" sz="2400" dirty="0" err="1"/>
              <a:t>вртића</a:t>
            </a:r>
            <a:r>
              <a:rPr lang="sr-Latn-RS" sz="2400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41072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F7C393B5-E4BD-DB25-04B6-1632816D8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3200" dirty="0" smtClean="0"/>
              <a:t>Д</a:t>
            </a:r>
            <a:r>
              <a:rPr lang="sr-Cyrl-RS" sz="3200" dirty="0" smtClean="0"/>
              <a:t>еда</a:t>
            </a:r>
            <a:r>
              <a:rPr lang="sr-Latn-RS" sz="3200" dirty="0" smtClean="0"/>
              <a:t> </a:t>
            </a:r>
            <a:r>
              <a:rPr lang="sr-Cyrl-RS" sz="3200" dirty="0" smtClean="0"/>
              <a:t>Мраз</a:t>
            </a:r>
            <a:r>
              <a:rPr lang="sr-Latn-RS" sz="3200" dirty="0" smtClean="0"/>
              <a:t> </a:t>
            </a:r>
            <a:r>
              <a:rPr lang="sr-Latn-RS" sz="3200" dirty="0"/>
              <a:t>је дошао у наш </a:t>
            </a:r>
            <a:r>
              <a:rPr lang="sr-Latn-RS" sz="3200" dirty="0" smtClean="0"/>
              <a:t>вртић</a:t>
            </a:r>
            <a:r>
              <a:rPr lang="sr-Cyrl-RS" sz="3200" dirty="0" smtClean="0"/>
              <a:t/>
            </a:r>
            <a:br>
              <a:rPr lang="sr-Cyrl-RS" sz="3200" dirty="0" smtClean="0"/>
            </a:br>
            <a:r>
              <a:rPr lang="sr-Cyrl-RS" sz="3200" dirty="0" smtClean="0"/>
              <a:t>Наша заједница за успомену ....</a:t>
            </a:r>
            <a:endParaRPr lang="sr-Latn-RS" sz="3200" dirty="0"/>
          </a:p>
        </p:txBody>
      </p:sp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9147E492-96EF-46C4-46F4-D60FD2E619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572" y="1545960"/>
            <a:ext cx="4273952" cy="5200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lika 7">
            <a:extLst>
              <a:ext uri="{FF2B5EF4-FFF2-40B4-BE49-F238E27FC236}">
                <a16:creationId xmlns="" xmlns:a16="http://schemas.microsoft.com/office/drawing/2014/main" id="{0029A9C7-497D-5605-3246-B1B94D9155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74" y="1421964"/>
            <a:ext cx="7474798" cy="5418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28986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156B3B11-D2A1-4EF0-6862-D47619B66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2455066"/>
            <a:ext cx="6172322" cy="4324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="" xmlns:a16="http://schemas.microsoft.com/office/drawing/2014/main" id="{7FE9348F-EFE4-74DF-7551-03C71D1839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822" y="0"/>
            <a:ext cx="5956178" cy="4617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Okvir za tekst 8">
            <a:extLst>
              <a:ext uri="{FF2B5EF4-FFF2-40B4-BE49-F238E27FC236}">
                <a16:creationId xmlns="" xmlns:a16="http://schemas.microsoft.com/office/drawing/2014/main" id="{79490757-FD33-1DA5-EEB1-38D783630625}"/>
              </a:ext>
            </a:extLst>
          </p:cNvPr>
          <p:cNvSpPr txBox="1"/>
          <p:nvPr/>
        </p:nvSpPr>
        <p:spPr>
          <a:xfrm>
            <a:off x="6480751" y="4963887"/>
            <a:ext cx="54064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400" dirty="0"/>
              <a:t>ПОСЕТА ДЕДА МРАЗА И УЧЕСТВОВАЊЕ </a:t>
            </a:r>
            <a:r>
              <a:rPr lang="sr-Latn-RS" sz="2400" dirty="0" smtClean="0"/>
              <a:t> </a:t>
            </a:r>
            <a:r>
              <a:rPr lang="sr-Cyrl-RS" sz="2400" dirty="0" smtClean="0"/>
              <a:t>РОДИТЕЉА</a:t>
            </a:r>
            <a:r>
              <a:rPr lang="sr-Latn-RS" sz="2400" dirty="0" smtClean="0"/>
              <a:t> </a:t>
            </a:r>
            <a:r>
              <a:rPr lang="sr-Latn-RS" sz="2400" dirty="0"/>
              <a:t>НА СЛИКАЊУ СА ДЕДА МРАЗОМ</a:t>
            </a:r>
          </a:p>
        </p:txBody>
      </p:sp>
    </p:spTree>
    <p:extLst>
      <p:ext uri="{BB962C8B-B14F-4D97-AF65-F5344CB8AC3E}">
        <p14:creationId xmlns="" xmlns:p14="http://schemas.microsoft.com/office/powerpoint/2010/main" val="313676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="" xmlns:a16="http://schemas.microsoft.com/office/drawing/2014/main" id="{6F9BA70E-99A9-D5C1-F75E-A82332C44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627" y="-264206"/>
            <a:ext cx="10083802" cy="1615849"/>
          </a:xfrm>
        </p:spPr>
        <p:txBody>
          <a:bodyPr>
            <a:normAutofit/>
          </a:bodyPr>
          <a:lstStyle/>
          <a:p>
            <a:pPr algn="ctr"/>
            <a:r>
              <a:rPr lang="sr-Cyrl-RS" sz="3200" dirty="0" smtClean="0"/>
              <a:t>Наша заједница –за успомену ...</a:t>
            </a:r>
            <a:endParaRPr lang="sr-Latn-RS" sz="3200" dirty="0"/>
          </a:p>
        </p:txBody>
      </p:sp>
      <p:pic>
        <p:nvPicPr>
          <p:cNvPr id="4" name="Slika 3">
            <a:extLst>
              <a:ext uri="{FF2B5EF4-FFF2-40B4-BE49-F238E27FC236}">
                <a16:creationId xmlns="" xmlns:a16="http://schemas.microsoft.com/office/drawing/2014/main" id="{DD6AF0EF-983F-7E23-2C56-0295875CAB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71" y="943428"/>
            <a:ext cx="5451929" cy="57590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Čuvar mesta za sadržaj 3">
            <a:extLst>
              <a:ext uri="{FF2B5EF4-FFF2-40B4-BE49-F238E27FC236}">
                <a16:creationId xmlns="" xmlns:a16="http://schemas.microsoft.com/office/drawing/2014/main" id="{E16AAE11-77DD-EDE0-D6AD-DD3013FF63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066800"/>
            <a:ext cx="5791200" cy="5651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11965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461</Words>
  <Application>Microsoft Office PowerPoint</Application>
  <PresentationFormat>Custom</PresentationFormat>
  <Paragraphs>55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tema</vt:lpstr>
      <vt:lpstr>Месечни билтен вртића Лептирић и Лане</vt:lpstr>
      <vt:lpstr>Актуелни пројекти у децембру</vt:lpstr>
      <vt:lpstr>У  вртићу су током месеца децембра реализоване планиране  активности, приказујемо  неке од њих...</vt:lpstr>
      <vt:lpstr>Позориште Крушевац</vt:lpstr>
      <vt:lpstr>Локална заједница место за учење </vt:lpstr>
      <vt:lpstr>Посета музеју клесарства и вајарства у Белој Води</vt:lpstr>
      <vt:lpstr>Еко – фестивал СТАЗАМА ПЛАНИНАРА</vt:lpstr>
      <vt:lpstr>Сарадња са локалном заједницом</vt:lpstr>
      <vt:lpstr>Реализовани су клубови за децу и родитеље</vt:lpstr>
      <vt:lpstr>Сарадња са родитељима</vt:lpstr>
      <vt:lpstr>Сарадња са породицом</vt:lpstr>
      <vt:lpstr>Еко активност</vt:lpstr>
      <vt:lpstr>Програм заштите... Приказ превентивних активности </vt:lpstr>
      <vt:lpstr>Размена увида практичара вртића о квалитету реализоване активности</vt:lpstr>
      <vt:lpstr>Размена увида практичара вртића о квалитету реализоване активности </vt:lpstr>
      <vt:lpstr>Вртић повезан са породицом и локалном заједницом  – заједнички допринос и континуитет у развијању културе заједнице учења.</vt:lpstr>
      <vt:lpstr>Састанак Актива за развојно планирање</vt:lpstr>
      <vt:lpstr>Заједница учења</vt:lpstr>
      <vt:lpstr>Тим за заштиту... Састанак координатора тимова вртића</vt:lpstr>
      <vt:lpstr>Заједница учења медицинских сестара</vt:lpstr>
      <vt:lpstr>Заједница учења 3.реализатора програма у години пред полазак у школу, различитих облика и програма у вртићу ,,Звончић”. </vt:lpstr>
      <vt:lpstr>Наша јелка </vt:lpstr>
      <vt:lpstr>Маскембал у вртићу </vt:lpstr>
      <vt:lpstr>Новогодишњи вашар у нашем вртићу</vt:lpstr>
      <vt:lpstr>Деда Мраз је дошао у наш вртић Наша заједница за успомену ....</vt:lpstr>
      <vt:lpstr>Slide 26</vt:lpstr>
      <vt:lpstr>Наша заједница –за успомену 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 вртића Лептирић и Лане</dc:title>
  <dc:creator>Jelena Manojlović</dc:creator>
  <cp:lastModifiedBy>NN</cp:lastModifiedBy>
  <cp:revision>26</cp:revision>
  <dcterms:created xsi:type="dcterms:W3CDTF">2025-12-04T17:23:36Z</dcterms:created>
  <dcterms:modified xsi:type="dcterms:W3CDTF">2026-01-19T22:47:42Z</dcterms:modified>
</cp:coreProperties>
</file>