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753600" cy="7315200"/>
  <p:notesSz cx="6858000" cy="9144000"/>
  <p:embeddedFontLst>
    <p:embeddedFont>
      <p:font typeface="Calibri" pitchFamily="34" charset="0"/>
      <p:regular r:id="rId23"/>
      <p:bold r:id="rId24"/>
      <p:italic r:id="rId25"/>
      <p:boldItalic r:id="rId26"/>
    </p:embeddedFont>
    <p:embeddedFont>
      <p:font typeface="Times New Roman Bold" charset="0"/>
      <p:regular r:id="rId27"/>
    </p:embeddedFont>
    <p:embeddedFont>
      <p:font typeface="Calibri (MS)" charset="0"/>
      <p:regular r:id="rId28"/>
    </p:embeddedFont>
    <p:embeddedFont>
      <p:font typeface="Roboto Bold" charset="0"/>
      <p:regular r:id="rId29"/>
    </p:embeddedFont>
  </p:embeddedFont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autoAdjust="0"/>
    <p:restoredTop sz="94622" autoAdjust="0"/>
  </p:normalViewPr>
  <p:slideViewPr>
    <p:cSldViewPr>
      <p:cViewPr varScale="1">
        <p:scale>
          <a:sx n="37" d="100"/>
          <a:sy n="37" d="100"/>
        </p:scale>
        <p:origin x="-1338"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8ACBD633-E3A3-4D4A-BE97-52DC701A978C}" type="datetimeFigureOut">
              <a:rPr lang="cs-CZ"/>
              <a:pPr>
                <a:defRPr/>
              </a:pPr>
              <a:t>24.02.2026</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pPr lvl="0"/>
            <a:endParaRPr lang="cs-CZ" noProof="0"/>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cs-CZ" noProof="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1A778836-33C8-4757-91BA-5E27355FB4BB}" type="slidenum">
              <a:rPr lang="cs-CZ"/>
              <a:pPr>
                <a:defRPr/>
              </a:pPr>
              <a:t>‹#›</a:t>
            </a:fld>
            <a:endParaRPr lang="cs-CZ"/>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2FD72980-98BA-491C-960C-9598BE2CD3E8}" type="datetimeFigureOut">
              <a:rPr lang="en-US"/>
              <a:pPr>
                <a:defRPr/>
              </a:pPr>
              <a:t>2/24/2026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B6D09F8-5CE5-4837-A90A-2400CBB4584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B90466A-CE18-46C3-83A8-D74DE76990A5}" type="datetimeFigureOut">
              <a:rPr lang="en-US"/>
              <a:pPr>
                <a:defRPr/>
              </a:pPr>
              <a:t>2/24/2026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5AC4EE7-86CD-44AD-A06E-BD518AE3E04E}"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EB290108-C0B9-49DC-A723-6DE7CECF1D66}" type="datetimeFigureOut">
              <a:rPr lang="en-US"/>
              <a:pPr>
                <a:defRPr/>
              </a:pPr>
              <a:t>2/24/2026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DFEC3C5-8493-422E-8E0F-E8B7940F795F}"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43422EB-273C-4E06-8F22-A77C213BBF83}" type="datetimeFigureOut">
              <a:rPr lang="en-US"/>
              <a:pPr>
                <a:defRPr/>
              </a:pPr>
              <a:t>2/24/2026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4624939-2E77-415E-847D-8C569B7382C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38C5D962-6F6C-41A1-9F6C-19A772DDFBB4}" type="datetimeFigureOut">
              <a:rPr lang="en-US"/>
              <a:pPr>
                <a:defRPr/>
              </a:pPr>
              <a:t>2/24/2026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F555BF88-9DBC-45B9-9FD4-8F38A8DDD0A8}"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E7739F5F-3EED-4C0E-9DED-D51EA5576B45}" type="datetimeFigureOut">
              <a:rPr lang="en-US"/>
              <a:pPr>
                <a:defRPr/>
              </a:pPr>
              <a:t>2/24/2026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73C9D667-56D8-4960-B2E4-DAD0E6232D1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571911D-A441-4145-BAD9-31E86F1A5348}" type="datetimeFigureOut">
              <a:rPr lang="en-US"/>
              <a:pPr>
                <a:defRPr/>
              </a:pPr>
              <a:t>2/24/2026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27B0BEF-669F-4ACA-BE72-41A9CCA256D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54015D0-1028-43C8-A150-1AC064F2FEB1}" type="datetimeFigureOut">
              <a:rPr lang="en-US"/>
              <a:pPr>
                <a:defRPr/>
              </a:pPr>
              <a:t>2/24/2026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6E454E8-8055-42F1-BAD8-E40CED4359E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EEDE4E2-662A-4EB3-8553-330EF38F35B5}" type="datetimeFigureOut">
              <a:rPr lang="en-US"/>
              <a:pPr>
                <a:defRPr/>
              </a:pPr>
              <a:t>2/24/2026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BACC183-1A94-438F-8B3C-013BD6288186}"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E3A70A2-FE81-499E-91E4-505D0F849076}" type="datetimeFigureOut">
              <a:rPr lang="en-US"/>
              <a:pPr>
                <a:defRPr/>
              </a:pPr>
              <a:t>2/24/2026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7251E6B-C09F-482C-A440-1C97C70337AF}"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EBDFBE0-9CA0-46DD-9E43-31F1D93A488D}" type="datetimeFigureOut">
              <a:rPr lang="en-US"/>
              <a:pPr>
                <a:defRPr/>
              </a:pPr>
              <a:t>2/24/2026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293C8BC-FC23-4CA1-9365-5B06FA04CE7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750AD63E-4256-4C51-8856-5E72743E4E39}" type="datetimeFigureOut">
              <a:rPr lang="en-US"/>
              <a:pPr>
                <a:defRPr/>
              </a:pPr>
              <a:t>2/24/2026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F76C394D-1D60-4FB3-A6C2-A705250F847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hyperlink" Target="https://www.youtube.com/watch?v=vONTLXipx94" TargetMode="External"/><Relationship Id="rId4" Type="http://schemas.openxmlformats.org/officeDocument/2006/relationships/hyperlink" Target="https://youtu.be/oKx4f71NMiE?si=ag26mXw-L28timEL"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hyperlink" Target="https://youtu.be/oKx4f71NMiE?si=ag26mXw-L28timEL"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hyperlink" Target="https://www.youtube.com/watch?v=iQCrsOy-irI" TargetMode="Externa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hyperlink" Target="https://www.youtube.com/watch?v=p8s6fy2WbwY"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hyperlink" Target="https://youtu.be/bp78z5IB-wI?si=kwJYd9uhcywkVTGp"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hyperlink" Target="https://youtu.be/0ehZTW_Jwl8?si=-LEGaSkk_S_bVzSV"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hyperlink" Target="https://www.youtube.com/watch?v=lZUz5pmElRs"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youtu.be/AgAupPEnFnw?si=uycFo772hVsm6P7F" TargetMode="External"/><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hyperlink" Target="https://youtu.be/13_fXguQw-Y?si=wHMHC9kRtJxDa4ZG"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hyperlink" Target="https://www.youtube.com/watch?v=6OgqROrBu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762000" y="914400"/>
            <a:ext cx="8289925" cy="1568450"/>
            <a:chOff x="0" y="0"/>
            <a:chExt cx="11054080" cy="2090699"/>
          </a:xfrm>
        </p:grpSpPr>
        <p:sp>
          <p:nvSpPr>
            <p:cNvPr id="3" name="Freeform 3"/>
            <p:cNvSpPr/>
            <p:nvPr/>
          </p:nvSpPr>
          <p:spPr>
            <a:xfrm>
              <a:off x="0" y="0"/>
              <a:ext cx="11054080" cy="2090702"/>
            </a:xfrm>
            <a:custGeom>
              <a:avLst/>
              <a:gdLst/>
              <a:ahLst/>
              <a:cxnLst/>
              <a:rect l="l" t="t" r="r" b="b"/>
              <a:pathLst>
                <a:path w="11054080" h="2090702">
                  <a:moveTo>
                    <a:pt x="0" y="0"/>
                  </a:moveTo>
                  <a:lnTo>
                    <a:pt x="11054080" y="0"/>
                  </a:lnTo>
                  <a:lnTo>
                    <a:pt x="11054080" y="2090702"/>
                  </a:lnTo>
                  <a:lnTo>
                    <a:pt x="0" y="2090702"/>
                  </a:lnTo>
                  <a:close/>
                </a:path>
              </a:pathLst>
            </a:custGeom>
            <a:blipFill>
              <a:blip r:embed="rId3" cstate="screen">
                <a:alphaModFix amt="0"/>
              </a:blip>
              <a:stretch>
                <a:fillRect t="-53022" b="-53022"/>
              </a:stretch>
            </a:blipFill>
          </p:spPr>
        </p:sp>
        <p:sp>
          <p:nvSpPr>
            <p:cNvPr id="2066" name="TextBox 4"/>
            <p:cNvSpPr txBox="1">
              <a:spLocks noChangeArrowheads="1"/>
            </p:cNvSpPr>
            <p:nvPr/>
          </p:nvSpPr>
          <p:spPr bwMode="auto">
            <a:xfrm>
              <a:off x="0" y="-29625"/>
              <a:ext cx="11054080" cy="2120324"/>
            </a:xfrm>
            <a:prstGeom prst="rect">
              <a:avLst/>
            </a:prstGeom>
            <a:noFill/>
            <a:ln w="9525">
              <a:noFill/>
              <a:miter lim="800000"/>
              <a:headEnd/>
              <a:tailEnd/>
            </a:ln>
          </p:spPr>
          <p:txBody>
            <a:bodyPr lIns="0" tIns="0" rIns="0" bIns="0" anchor="ctr"/>
            <a:lstStyle/>
            <a:p>
              <a:pPr algn="ctr">
                <a:lnSpc>
                  <a:spcPts val="5625"/>
                </a:lnSpc>
              </a:pPr>
              <a:r>
                <a:rPr lang="en-US" sz="4600" b="1">
                  <a:solidFill>
                    <a:srgbClr val="E36C09"/>
                  </a:solidFill>
                  <a:latin typeface="Times New Roman Bold" charset="0"/>
                  <a:cs typeface="Times New Roman Bold" charset="0"/>
                  <a:sym typeface="Times New Roman Bold" charset="0"/>
                </a:rPr>
                <a:t>Билтен вртића “Бисери”</a:t>
              </a:r>
            </a:p>
          </p:txBody>
        </p:sp>
      </p:grpSp>
      <p:sp>
        <p:nvSpPr>
          <p:cNvPr id="2051" name="TextBox 5"/>
          <p:cNvSpPr txBox="1">
            <a:spLocks noChangeArrowheads="1"/>
          </p:cNvSpPr>
          <p:nvPr/>
        </p:nvSpPr>
        <p:spPr bwMode="auto">
          <a:xfrm>
            <a:off x="1539875" y="6227763"/>
            <a:ext cx="6643688" cy="1844675"/>
          </a:xfrm>
          <a:prstGeom prst="rect">
            <a:avLst/>
          </a:prstGeom>
          <a:noFill/>
          <a:ln w="9525">
            <a:noFill/>
            <a:miter lim="800000"/>
            <a:headEnd/>
            <a:tailEnd/>
          </a:ln>
        </p:spPr>
        <p:txBody>
          <a:bodyPr lIns="0" tIns="0" rIns="0" bIns="0">
            <a:spAutoFit/>
          </a:bodyPr>
          <a:lstStyle/>
          <a:p>
            <a:pPr algn="ctr">
              <a:lnSpc>
                <a:spcPts val="4100"/>
              </a:lnSpc>
            </a:pPr>
            <a:r>
              <a:rPr lang="en-US" sz="3400">
                <a:solidFill>
                  <a:srgbClr val="E36C09"/>
                </a:solidFill>
                <a:latin typeface="Calibri (MS)" charset="0"/>
                <a:sym typeface="Calibri (MS)" charset="0"/>
              </a:rPr>
              <a:t>Децембар 2025. године</a:t>
            </a:r>
          </a:p>
        </p:txBody>
      </p:sp>
      <p:grpSp>
        <p:nvGrpSpPr>
          <p:cNvPr id="2052" name="Group 6"/>
          <p:cNvGrpSpPr>
            <a:grpSpLocks/>
          </p:cNvGrpSpPr>
          <p:nvPr/>
        </p:nvGrpSpPr>
        <p:grpSpPr bwMode="auto">
          <a:xfrm>
            <a:off x="609600" y="2362200"/>
            <a:ext cx="8839200" cy="3879850"/>
            <a:chOff x="0" y="0"/>
            <a:chExt cx="11785676" cy="5173434"/>
          </a:xfrm>
        </p:grpSpPr>
        <p:sp>
          <p:nvSpPr>
            <p:cNvPr id="7" name="Freeform 7"/>
            <p:cNvSpPr/>
            <p:nvPr/>
          </p:nvSpPr>
          <p:spPr>
            <a:xfrm>
              <a:off x="0" y="0"/>
              <a:ext cx="11785600" cy="5173472"/>
            </a:xfrm>
            <a:custGeom>
              <a:avLst/>
              <a:gdLst/>
              <a:ahLst/>
              <a:cxnLst/>
              <a:rect l="l" t="t" r="r" b="b"/>
              <a:pathLst>
                <a:path w="11785600" h="5173472">
                  <a:moveTo>
                    <a:pt x="5892800" y="0"/>
                  </a:moveTo>
                  <a:cubicBezTo>
                    <a:pt x="2638298" y="0"/>
                    <a:pt x="0" y="1158113"/>
                    <a:pt x="0" y="2586736"/>
                  </a:cubicBezTo>
                  <a:cubicBezTo>
                    <a:pt x="0" y="4015359"/>
                    <a:pt x="2638298" y="5173472"/>
                    <a:pt x="5892800" y="5173472"/>
                  </a:cubicBezTo>
                  <a:cubicBezTo>
                    <a:pt x="9147302" y="5173472"/>
                    <a:pt x="11785600" y="4015359"/>
                    <a:pt x="11785600" y="2586736"/>
                  </a:cubicBezTo>
                  <a:cubicBezTo>
                    <a:pt x="11785600" y="1158113"/>
                    <a:pt x="9147429" y="0"/>
                    <a:pt x="5892800" y="0"/>
                  </a:cubicBezTo>
                  <a:close/>
                </a:path>
              </a:pathLst>
            </a:custGeom>
            <a:blipFill>
              <a:blip r:embed="rId4"/>
              <a:stretch>
                <a:fillRect t="-35429" b="-35428"/>
              </a:stretch>
            </a:blipFill>
          </p:spPr>
        </p:sp>
      </p:grpSp>
      <p:sp>
        <p:nvSpPr>
          <p:cNvPr id="2053" name="TextBox 8"/>
          <p:cNvSpPr txBox="1">
            <a:spLocks noChangeArrowheads="1"/>
          </p:cNvSpPr>
          <p:nvPr/>
        </p:nvSpPr>
        <p:spPr bwMode="auto">
          <a:xfrm>
            <a:off x="2454275" y="407988"/>
            <a:ext cx="5430838" cy="320675"/>
          </a:xfrm>
          <a:prstGeom prst="rect">
            <a:avLst/>
          </a:prstGeom>
          <a:noFill/>
          <a:ln w="9525">
            <a:noFill/>
            <a:miter lim="800000"/>
            <a:headEnd/>
            <a:tailEnd/>
          </a:ln>
        </p:spPr>
        <p:txBody>
          <a:bodyPr lIns="0" tIns="0" rIns="0" bIns="0">
            <a:spAutoFit/>
          </a:bodyPr>
          <a:lstStyle/>
          <a:p>
            <a:pPr>
              <a:lnSpc>
                <a:spcPts val="2300"/>
              </a:lnSpc>
            </a:pPr>
            <a:r>
              <a:rPr lang="en-US" sz="1900">
                <a:solidFill>
                  <a:srgbClr val="1F497D"/>
                </a:solidFill>
                <a:latin typeface="Times New Roman" pitchFamily="18" charset="0"/>
                <a:cs typeface="Times New Roman" pitchFamily="18" charset="0"/>
                <a:sym typeface="Times New Roman" pitchFamily="18" charset="0"/>
              </a:rPr>
              <a:t>Предшколска установа “Ната Вељковић” Крушевац</a:t>
            </a:r>
          </a:p>
        </p:txBody>
      </p:sp>
      <p:grpSp>
        <p:nvGrpSpPr>
          <p:cNvPr id="2054" name="Group 9"/>
          <p:cNvGrpSpPr>
            <a:grpSpLocks/>
          </p:cNvGrpSpPr>
          <p:nvPr/>
        </p:nvGrpSpPr>
        <p:grpSpPr bwMode="auto">
          <a:xfrm>
            <a:off x="1828800" y="381000"/>
            <a:ext cx="514350" cy="401638"/>
            <a:chOff x="0" y="0"/>
            <a:chExt cx="686664" cy="535483"/>
          </a:xfrm>
        </p:grpSpPr>
        <p:sp>
          <p:nvSpPr>
            <p:cNvPr id="10" name="Freeform 10"/>
            <p:cNvSpPr/>
            <p:nvPr/>
          </p:nvSpPr>
          <p:spPr>
            <a:xfrm>
              <a:off x="0" y="0"/>
              <a:ext cx="686689" cy="535432"/>
            </a:xfrm>
            <a:custGeom>
              <a:avLst/>
              <a:gdLst/>
              <a:ahLst/>
              <a:cxnLst/>
              <a:rect l="l" t="t" r="r" b="b"/>
              <a:pathLst>
                <a:path w="686689" h="535432">
                  <a:moveTo>
                    <a:pt x="0" y="0"/>
                  </a:moveTo>
                  <a:lnTo>
                    <a:pt x="686689" y="0"/>
                  </a:lnTo>
                  <a:lnTo>
                    <a:pt x="686689" y="535432"/>
                  </a:lnTo>
                  <a:lnTo>
                    <a:pt x="0" y="535432"/>
                  </a:lnTo>
                  <a:lnTo>
                    <a:pt x="0" y="0"/>
                  </a:lnTo>
                  <a:close/>
                </a:path>
              </a:pathLst>
            </a:custGeom>
            <a:blipFill>
              <a:blip r:embed="rId5"/>
              <a:stretch>
                <a:fillRect t="-298" r="3" b="-308"/>
              </a:stretch>
            </a:blipFill>
          </p:spPr>
        </p:sp>
      </p:grpSp>
      <p:grpSp>
        <p:nvGrpSpPr>
          <p:cNvPr id="2055" name="Group 11"/>
          <p:cNvGrpSpPr>
            <a:grpSpLocks/>
          </p:cNvGrpSpPr>
          <p:nvPr/>
        </p:nvGrpSpPr>
        <p:grpSpPr bwMode="auto">
          <a:xfrm>
            <a:off x="595313" y="2347913"/>
            <a:ext cx="8867775" cy="3914775"/>
            <a:chOff x="0" y="0"/>
            <a:chExt cx="11821808" cy="5217757"/>
          </a:xfrm>
        </p:grpSpPr>
        <p:sp>
          <p:nvSpPr>
            <p:cNvPr id="2056" name="Freeform 12"/>
            <p:cNvSpPr>
              <a:spLocks noChangeArrowheads="1"/>
            </p:cNvSpPr>
            <p:nvPr/>
          </p:nvSpPr>
          <p:spPr bwMode="auto">
            <a:xfrm>
              <a:off x="0" y="0"/>
              <a:ext cx="11821795" cy="5217668"/>
            </a:xfrm>
            <a:custGeom>
              <a:avLst/>
              <a:gdLst>
                <a:gd name="T0" fmla="*/ 0 w 11821795"/>
                <a:gd name="T1" fmla="*/ 0 h 5217668"/>
                <a:gd name="T2" fmla="*/ 11821795 w 11821795"/>
                <a:gd name="T3" fmla="*/ 5217668 h 5217668"/>
              </a:gdLst>
              <a:ahLst/>
              <a:cxnLst/>
              <a:rect l="T0" t="T1" r="T2" b="T3"/>
              <a:pathLst>
                <a:path w="11821795" h="5217668">
                  <a:moveTo>
                    <a:pt x="0" y="2608834"/>
                  </a:moveTo>
                  <a:cubicBezTo>
                    <a:pt x="0" y="1157986"/>
                    <a:pt x="2661031" y="0"/>
                    <a:pt x="5910961" y="0"/>
                  </a:cubicBezTo>
                  <a:cubicBezTo>
                    <a:pt x="9160891" y="0"/>
                    <a:pt x="11821795" y="1157986"/>
                    <a:pt x="11821795" y="2608834"/>
                  </a:cubicBezTo>
                  <a:lnTo>
                    <a:pt x="11803761" y="2608834"/>
                  </a:lnTo>
                  <a:lnTo>
                    <a:pt x="11821795" y="2608834"/>
                  </a:lnTo>
                  <a:cubicBezTo>
                    <a:pt x="11821795" y="4059682"/>
                    <a:pt x="9160764" y="5217668"/>
                    <a:pt x="5910834" y="5217668"/>
                  </a:cubicBezTo>
                  <a:lnTo>
                    <a:pt x="5910834" y="5199634"/>
                  </a:lnTo>
                  <a:lnTo>
                    <a:pt x="5910834" y="5217668"/>
                  </a:lnTo>
                  <a:cubicBezTo>
                    <a:pt x="2661031" y="5217795"/>
                    <a:pt x="0" y="4059809"/>
                    <a:pt x="0" y="2608834"/>
                  </a:cubicBezTo>
                  <a:lnTo>
                    <a:pt x="18034" y="2608834"/>
                  </a:lnTo>
                  <a:lnTo>
                    <a:pt x="36068" y="2608834"/>
                  </a:lnTo>
                  <a:lnTo>
                    <a:pt x="18034" y="2608834"/>
                  </a:lnTo>
                  <a:lnTo>
                    <a:pt x="0" y="2608834"/>
                  </a:lnTo>
                  <a:moveTo>
                    <a:pt x="36068" y="2608834"/>
                  </a:moveTo>
                  <a:cubicBezTo>
                    <a:pt x="36068" y="2618867"/>
                    <a:pt x="27940" y="2626868"/>
                    <a:pt x="18034" y="2626868"/>
                  </a:cubicBezTo>
                  <a:cubicBezTo>
                    <a:pt x="8128" y="2626868"/>
                    <a:pt x="0" y="2618867"/>
                    <a:pt x="0" y="2608834"/>
                  </a:cubicBezTo>
                  <a:cubicBezTo>
                    <a:pt x="0" y="2598801"/>
                    <a:pt x="8128" y="2590800"/>
                    <a:pt x="18034" y="2590800"/>
                  </a:cubicBezTo>
                  <a:cubicBezTo>
                    <a:pt x="27940" y="2590800"/>
                    <a:pt x="36068" y="2598928"/>
                    <a:pt x="36068" y="2608834"/>
                  </a:cubicBezTo>
                  <a:cubicBezTo>
                    <a:pt x="36068" y="4019677"/>
                    <a:pt x="2651633" y="5181600"/>
                    <a:pt x="5910961" y="5181600"/>
                  </a:cubicBezTo>
                  <a:cubicBezTo>
                    <a:pt x="9170289" y="5181600"/>
                    <a:pt x="11785727" y="4019677"/>
                    <a:pt x="11785727" y="2608834"/>
                  </a:cubicBezTo>
                  <a:cubicBezTo>
                    <a:pt x="11785727" y="1197991"/>
                    <a:pt x="9170162" y="36068"/>
                    <a:pt x="5910961" y="36068"/>
                  </a:cubicBezTo>
                  <a:lnTo>
                    <a:pt x="5910961" y="18034"/>
                  </a:lnTo>
                  <a:lnTo>
                    <a:pt x="5910961" y="36068"/>
                  </a:lnTo>
                  <a:cubicBezTo>
                    <a:pt x="2651633" y="36068"/>
                    <a:pt x="36068" y="1197991"/>
                    <a:pt x="36068" y="2608834"/>
                  </a:cubicBezTo>
                  <a:close/>
                </a:path>
              </a:pathLst>
            </a:custGeom>
            <a:solidFill>
              <a:srgbClr val="E36C09"/>
            </a:solidFill>
            <a:ln w="9525">
              <a:noFill/>
              <a:miter lim="800000"/>
              <a:headEnd/>
              <a:tailEnd/>
            </a:ln>
          </p:spPr>
          <p:txBody>
            <a:bodyPr/>
            <a:lstStyle/>
            <a:p>
              <a:endParaRPr lang="en-US"/>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grpSp>
        <p:nvGrpSpPr>
          <p:cNvPr id="3074" name="Group 2"/>
          <p:cNvGrpSpPr>
            <a:grpSpLocks/>
          </p:cNvGrpSpPr>
          <p:nvPr/>
        </p:nvGrpSpPr>
        <p:grpSpPr bwMode="auto">
          <a:xfrm>
            <a:off x="487363" y="293688"/>
            <a:ext cx="8778875"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3">
                <a:alphaModFix amt="0"/>
              </a:blip>
              <a:stretch>
                <a:fillRect t="-90292" b="-90292"/>
              </a:stretch>
            </a:blipFill>
          </p:spPr>
        </p:sp>
        <p:sp>
          <p:nvSpPr>
            <p:cNvPr id="3079" name="TextBox 4"/>
            <p:cNvSpPr txBox="1">
              <a:spLocks noChangeArrowheads="1"/>
            </p:cNvSpPr>
            <p:nvPr/>
          </p:nvSpPr>
          <p:spPr bwMode="auto">
            <a:xfrm>
              <a:off x="0" y="-19051"/>
              <a:ext cx="11704320" cy="1644651"/>
            </a:xfrm>
            <a:prstGeom prst="rect">
              <a:avLst/>
            </a:prstGeom>
            <a:noFill/>
            <a:ln w="9525">
              <a:noFill/>
              <a:miter lim="800000"/>
              <a:headEnd/>
              <a:tailEnd/>
            </a:ln>
          </p:spPr>
          <p:txBody>
            <a:bodyPr lIns="0" tIns="0" rIns="0" bIns="0" anchor="ctr"/>
            <a:lstStyle/>
            <a:p>
              <a:pPr>
                <a:lnSpc>
                  <a:spcPts val="3588"/>
                </a:lnSpc>
              </a:pPr>
              <a:r>
                <a:rPr lang="en-US" sz="2900">
                  <a:solidFill>
                    <a:srgbClr val="000000"/>
                  </a:solidFill>
                  <a:latin typeface="Times New Roman" pitchFamily="18" charset="0"/>
                  <a:cs typeface="Times New Roman" pitchFamily="18" charset="0"/>
                  <a:sym typeface="Times New Roman" pitchFamily="18" charset="0"/>
                </a:rPr>
                <a:t>У току месеца, у вртићу су реализовани следећи пројекти:</a:t>
              </a:r>
            </a:p>
          </p:txBody>
        </p:sp>
      </p:grpSp>
      <p:sp>
        <p:nvSpPr>
          <p:cNvPr id="3075" name="TextBox 5"/>
          <p:cNvSpPr txBox="1">
            <a:spLocks noChangeArrowheads="1"/>
          </p:cNvSpPr>
          <p:nvPr/>
        </p:nvSpPr>
        <p:spPr bwMode="auto">
          <a:xfrm>
            <a:off x="473075" y="1408113"/>
            <a:ext cx="8594725" cy="4745037"/>
          </a:xfrm>
          <a:prstGeom prst="rect">
            <a:avLst/>
          </a:prstGeom>
          <a:noFill/>
          <a:ln w="9525">
            <a:noFill/>
            <a:miter lim="800000"/>
            <a:headEnd/>
            <a:tailEnd/>
          </a:ln>
        </p:spPr>
        <p:txBody>
          <a:bodyPr lIns="0" tIns="0" rIns="0" bIns="0">
            <a:spAutoFit/>
          </a:bodyPr>
          <a:lstStyle/>
          <a:p>
            <a:pPr marL="266700" lvl="1" indent="-133350" algn="just">
              <a:lnSpc>
                <a:spcPts val="2425"/>
              </a:lnSpc>
              <a:buFont typeface="Arial" charset="0"/>
              <a:buChar char="•"/>
            </a:pPr>
            <a:r>
              <a:rPr lang="en-US" sz="2000">
                <a:solidFill>
                  <a:srgbClr val="000000"/>
                </a:solidFill>
                <a:latin typeface="Times New Roman" pitchFamily="18" charset="0"/>
                <a:cs typeface="Times New Roman" pitchFamily="18" charset="0"/>
                <a:sym typeface="Times New Roman" pitchFamily="18" charset="0"/>
              </a:rPr>
              <a:t>Млађа јаслена група “Твити”-завршен пројекат “Бубамара, покренут пројекат “Коларићу-Панићу”;</a:t>
            </a:r>
          </a:p>
          <a:p>
            <a:pPr marL="266700" lvl="1" indent="-133350" algn="just">
              <a:lnSpc>
                <a:spcPts val="2425"/>
              </a:lnSpc>
              <a:buFont typeface="Arial" charset="0"/>
              <a:buChar char="•"/>
            </a:pPr>
            <a:r>
              <a:rPr lang="en-US" sz="2000">
                <a:solidFill>
                  <a:srgbClr val="000000"/>
                </a:solidFill>
                <a:latin typeface="Times New Roman" pitchFamily="18" charset="0"/>
                <a:cs typeface="Times New Roman" pitchFamily="18" charset="0"/>
                <a:sym typeface="Times New Roman" pitchFamily="18" charset="0"/>
              </a:rPr>
              <a:t>Старија јаслена група “Меда”- завршен пројекат “Шарам-стварам”, започет пројекат “Капљица воде”;</a:t>
            </a:r>
          </a:p>
          <a:p>
            <a:pPr marL="266700" lvl="1" indent="-133350" algn="just">
              <a:lnSpc>
                <a:spcPts val="2425"/>
              </a:lnSpc>
              <a:buFont typeface="Arial" charset="0"/>
              <a:buChar char="•"/>
            </a:pPr>
            <a:r>
              <a:rPr lang="en-US" sz="2000">
                <a:solidFill>
                  <a:srgbClr val="000000"/>
                </a:solidFill>
                <a:latin typeface="Times New Roman" pitchFamily="18" charset="0"/>
                <a:cs typeface="Times New Roman" pitchFamily="18" charset="0"/>
                <a:sym typeface="Times New Roman" pitchFamily="18" charset="0"/>
              </a:rPr>
              <a:t>Млађа вртићка група “Печурка”- завршен пројекат “Како живе домаће животиње”, започет пројекат “Мали мајстори”;</a:t>
            </a:r>
          </a:p>
          <a:p>
            <a:pPr marL="266700" lvl="1" indent="-133350" algn="just">
              <a:lnSpc>
                <a:spcPts val="2425"/>
              </a:lnSpc>
              <a:buFont typeface="Arial" charset="0"/>
              <a:buChar char="•"/>
            </a:pPr>
            <a:r>
              <a:rPr lang="en-US" sz="2000">
                <a:solidFill>
                  <a:srgbClr val="000000"/>
                </a:solidFill>
                <a:latin typeface="Times New Roman" pitchFamily="18" charset="0"/>
                <a:cs typeface="Times New Roman" pitchFamily="18" charset="0"/>
                <a:sym typeface="Times New Roman" pitchFamily="18" charset="0"/>
              </a:rPr>
              <a:t>Средња вртићка група “Цвет”- “Ипак се окреће”;</a:t>
            </a:r>
          </a:p>
          <a:p>
            <a:pPr marL="266700" lvl="1" indent="-133350" algn="just">
              <a:lnSpc>
                <a:spcPts val="2425"/>
              </a:lnSpc>
              <a:buFont typeface="Arial" charset="0"/>
              <a:buChar char="•"/>
            </a:pPr>
            <a:r>
              <a:rPr lang="en-US" sz="2000">
                <a:solidFill>
                  <a:srgbClr val="000000"/>
                </a:solidFill>
                <a:latin typeface="Times New Roman" pitchFamily="18" charset="0"/>
                <a:cs typeface="Times New Roman" pitchFamily="18" charset="0"/>
                <a:sym typeface="Times New Roman" pitchFamily="18" charset="0"/>
              </a:rPr>
              <a:t>Старија вртићка група “Јабука”- “Млеко мења облик”;</a:t>
            </a:r>
          </a:p>
          <a:p>
            <a:pPr marL="266700" lvl="1" indent="-133350" algn="just">
              <a:lnSpc>
                <a:spcPts val="2425"/>
              </a:lnSpc>
              <a:buFont typeface="Arial" charset="0"/>
              <a:buChar char="•"/>
            </a:pPr>
            <a:r>
              <a:rPr lang="en-US" sz="2000">
                <a:solidFill>
                  <a:srgbClr val="000000"/>
                </a:solidFill>
                <a:latin typeface="Times New Roman" pitchFamily="18" charset="0"/>
                <a:cs typeface="Times New Roman" pitchFamily="18" charset="0"/>
                <a:sym typeface="Times New Roman" pitchFamily="18" charset="0"/>
              </a:rPr>
              <a:t>Мешовита припремна група “Пчелица”- “Везени мостови”;</a:t>
            </a:r>
          </a:p>
          <a:p>
            <a:pPr marL="266700" lvl="1" indent="-133350" algn="just">
              <a:lnSpc>
                <a:spcPts val="2425"/>
              </a:lnSpc>
              <a:buFont typeface="Arial" charset="0"/>
              <a:buChar char="•"/>
            </a:pPr>
            <a:r>
              <a:rPr lang="en-US" sz="2000">
                <a:solidFill>
                  <a:srgbClr val="000000"/>
                </a:solidFill>
                <a:latin typeface="Times New Roman" pitchFamily="18" charset="0"/>
                <a:cs typeface="Times New Roman" pitchFamily="18" charset="0"/>
                <a:sym typeface="Times New Roman" pitchFamily="18" charset="0"/>
              </a:rPr>
              <a:t>Група деце у години пред полазак у школу “Јагода”- “Плетемо”;</a:t>
            </a:r>
          </a:p>
          <a:p>
            <a:pPr marL="266700" lvl="1" indent="-133350" algn="just">
              <a:lnSpc>
                <a:spcPts val="2425"/>
              </a:lnSpc>
              <a:buFont typeface="Arial" charset="0"/>
              <a:buChar char="•"/>
            </a:pPr>
            <a:r>
              <a:rPr lang="en-US" sz="2000">
                <a:solidFill>
                  <a:srgbClr val="000000"/>
                </a:solidFill>
                <a:latin typeface="Times New Roman" pitchFamily="18" charset="0"/>
                <a:cs typeface="Times New Roman" pitchFamily="18" charset="0"/>
                <a:sym typeface="Times New Roman" pitchFamily="18" charset="0"/>
              </a:rPr>
              <a:t>Група деце у години пред полазак у школу “Бисерчићи”- “Наша чоколадна авантура”;</a:t>
            </a:r>
          </a:p>
          <a:p>
            <a:pPr marL="266700" lvl="1" indent="-133350" algn="just">
              <a:lnSpc>
                <a:spcPts val="2425"/>
              </a:lnSpc>
              <a:buFont typeface="Arial" charset="0"/>
              <a:buChar char="•"/>
            </a:pPr>
            <a:r>
              <a:rPr lang="en-US" sz="2000">
                <a:solidFill>
                  <a:srgbClr val="000000"/>
                </a:solidFill>
                <a:latin typeface="Times New Roman" pitchFamily="18" charset="0"/>
                <a:cs typeface="Times New Roman" pitchFamily="18" charset="0"/>
                <a:sym typeface="Times New Roman" pitchFamily="18" charset="0"/>
              </a:rPr>
              <a:t>Група деце у години пред полазак у школу “Облачић” Крвавица- “Пећинске приче”;</a:t>
            </a:r>
          </a:p>
          <a:p>
            <a:pPr marL="266700" lvl="1" indent="-133350" algn="just">
              <a:lnSpc>
                <a:spcPts val="2425"/>
              </a:lnSpc>
              <a:buFont typeface="Arial" charset="0"/>
              <a:buChar char="•"/>
            </a:pPr>
            <a:r>
              <a:rPr lang="en-US" sz="2000">
                <a:solidFill>
                  <a:srgbClr val="000000"/>
                </a:solidFill>
                <a:latin typeface="Times New Roman" pitchFamily="18" charset="0"/>
                <a:cs typeface="Times New Roman" pitchFamily="18" charset="0"/>
                <a:sym typeface="Times New Roman" pitchFamily="18" charset="0"/>
              </a:rPr>
              <a:t>Група деце у години пред полазак у школу “Совице” Коњух- завршен пројекат “Весели магнети”, започет пројекат “Мали водени точкови”.</a:t>
            </a:r>
          </a:p>
          <a:p>
            <a:pPr marL="266700" lvl="1" indent="-133350" algn="just">
              <a:lnSpc>
                <a:spcPts val="2425"/>
              </a:lnSpc>
            </a:pPr>
            <a:endParaRPr lang="en-US">
              <a:latin typeface="Calibri"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sp>
        <p:nvSpPr>
          <p:cNvPr id="4098" name="TextBox 2"/>
          <p:cNvSpPr txBox="1">
            <a:spLocks noChangeArrowheads="1"/>
          </p:cNvSpPr>
          <p:nvPr/>
        </p:nvSpPr>
        <p:spPr bwMode="auto">
          <a:xfrm>
            <a:off x="209550" y="876300"/>
            <a:ext cx="4386263" cy="623888"/>
          </a:xfrm>
          <a:prstGeom prst="rect">
            <a:avLst/>
          </a:prstGeom>
          <a:noFill/>
          <a:ln w="9525">
            <a:noFill/>
            <a:miter lim="800000"/>
            <a:headEnd/>
            <a:tailEnd/>
          </a:ln>
        </p:spPr>
        <p:txBody>
          <a:bodyPr lIns="0" tIns="0" rIns="0" bIns="0">
            <a:spAutoFit/>
          </a:bodyPr>
          <a:lstStyle/>
          <a:p>
            <a:pPr algn="ctr">
              <a:lnSpc>
                <a:spcPts val="2300"/>
              </a:lnSpc>
            </a:pPr>
            <a:r>
              <a:rPr lang="en-US" sz="1900">
                <a:solidFill>
                  <a:srgbClr val="000000"/>
                </a:solidFill>
                <a:latin typeface="Times New Roman" pitchFamily="18" charset="0"/>
                <a:cs typeface="Times New Roman" pitchFamily="18" charset="0"/>
                <a:sym typeface="Times New Roman" pitchFamily="18" charset="0"/>
              </a:rPr>
              <a:t>Млађа јаслена група “Твити”- пројекат “Коларићу-Панићу”</a:t>
            </a:r>
          </a:p>
        </p:txBody>
      </p:sp>
      <p:sp>
        <p:nvSpPr>
          <p:cNvPr id="4099" name="TextBox 3"/>
          <p:cNvSpPr txBox="1">
            <a:spLocks noChangeArrowheads="1"/>
          </p:cNvSpPr>
          <p:nvPr/>
        </p:nvSpPr>
        <p:spPr bwMode="auto">
          <a:xfrm>
            <a:off x="5278438" y="822325"/>
            <a:ext cx="4265612" cy="677863"/>
          </a:xfrm>
          <a:prstGeom prst="rect">
            <a:avLst/>
          </a:prstGeom>
          <a:noFill/>
          <a:ln w="9525">
            <a:noFill/>
            <a:miter lim="800000"/>
            <a:headEnd/>
            <a:tailEnd/>
          </a:ln>
        </p:spPr>
        <p:txBody>
          <a:bodyPr lIns="0" tIns="0" rIns="0" bIns="0">
            <a:spAutoFit/>
          </a:bodyPr>
          <a:lstStyle/>
          <a:p>
            <a:pPr algn="ctr">
              <a:lnSpc>
                <a:spcPts val="2300"/>
              </a:lnSpc>
            </a:pPr>
            <a:r>
              <a:rPr lang="en-US" sz="1900">
                <a:solidFill>
                  <a:srgbClr val="000000"/>
                </a:solidFill>
                <a:latin typeface="Times New Roman" pitchFamily="18" charset="0"/>
                <a:cs typeface="Times New Roman" pitchFamily="18" charset="0"/>
                <a:sym typeface="Times New Roman" pitchFamily="18" charset="0"/>
              </a:rPr>
              <a:t>Старија јаслена група “Меда”- пројекат “Шарам-стварам”</a:t>
            </a:r>
          </a:p>
        </p:txBody>
      </p:sp>
      <p:grpSp>
        <p:nvGrpSpPr>
          <p:cNvPr id="4100" name="Group 8"/>
          <p:cNvGrpSpPr>
            <a:grpSpLocks/>
          </p:cNvGrpSpPr>
          <p:nvPr/>
        </p:nvGrpSpPr>
        <p:grpSpPr bwMode="auto">
          <a:xfrm>
            <a:off x="608013" y="-168275"/>
            <a:ext cx="8777287" cy="1219200"/>
            <a:chOff x="0" y="0"/>
            <a:chExt cx="11704320" cy="1625600"/>
          </a:xfrm>
        </p:grpSpPr>
        <p:sp>
          <p:nvSpPr>
            <p:cNvPr id="9" name="Freeform 9"/>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3">
                <a:alphaModFix amt="0"/>
              </a:blip>
              <a:stretch>
                <a:fillRect t="-90292" b="-90292"/>
              </a:stretch>
            </a:blipFill>
          </p:spPr>
        </p:sp>
        <p:sp>
          <p:nvSpPr>
            <p:cNvPr id="4105" name="TextBox 10"/>
            <p:cNvSpPr txBox="1">
              <a:spLocks noChangeArrowheads="1"/>
            </p:cNvSpPr>
            <p:nvPr/>
          </p:nvSpPr>
          <p:spPr bwMode="auto">
            <a:xfrm>
              <a:off x="0" y="-19051"/>
              <a:ext cx="11704320" cy="1644651"/>
            </a:xfrm>
            <a:prstGeom prst="rect">
              <a:avLst/>
            </a:prstGeom>
            <a:noFill/>
            <a:ln w="9525">
              <a:noFill/>
              <a:miter lim="800000"/>
              <a:headEnd/>
              <a:tailEnd/>
            </a:ln>
          </p:spPr>
          <p:txBody>
            <a:bodyPr lIns="0" tIns="0" rIns="0" bIns="0" anchor="ctr"/>
            <a:lstStyle/>
            <a:p>
              <a:pPr algn="ctr">
                <a:lnSpc>
                  <a:spcPts val="3588"/>
                </a:lnSpc>
              </a:pPr>
              <a:r>
                <a:rPr lang="en-US" sz="2900">
                  <a:solidFill>
                    <a:srgbClr val="000000"/>
                  </a:solidFill>
                  <a:latin typeface="Times New Roman" pitchFamily="18" charset="0"/>
                  <a:cs typeface="Times New Roman" pitchFamily="18" charset="0"/>
                  <a:sym typeface="Times New Roman" pitchFamily="18" charset="0"/>
                </a:rPr>
                <a:t>Активности у вртићу које истичемо</a:t>
              </a:r>
            </a:p>
          </p:txBody>
        </p:sp>
      </p:grpSp>
      <p:pic>
        <p:nvPicPr>
          <p:cNvPr id="4101" name="Picture 17"/>
          <p:cNvPicPr>
            <a:picLocks noChangeAspect="1" noChangeArrowheads="1"/>
          </p:cNvPicPr>
          <p:nvPr/>
        </p:nvPicPr>
        <p:blipFill>
          <a:blip r:embed="rId4"/>
          <a:srcRect/>
          <a:stretch>
            <a:fillRect/>
          </a:stretch>
        </p:blipFill>
        <p:spPr bwMode="auto">
          <a:xfrm>
            <a:off x="152400" y="1447800"/>
            <a:ext cx="9202738" cy="558165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sp>
        <p:nvSpPr>
          <p:cNvPr id="5122" name="TextBox 2"/>
          <p:cNvSpPr txBox="1">
            <a:spLocks noChangeArrowheads="1"/>
          </p:cNvSpPr>
          <p:nvPr/>
        </p:nvSpPr>
        <p:spPr bwMode="auto">
          <a:xfrm>
            <a:off x="5654675" y="276225"/>
            <a:ext cx="3016250" cy="1066800"/>
          </a:xfrm>
          <a:prstGeom prst="rect">
            <a:avLst/>
          </a:prstGeom>
          <a:noFill/>
          <a:ln w="9525">
            <a:noFill/>
            <a:miter lim="800000"/>
            <a:headEnd/>
            <a:tailEnd/>
          </a:ln>
        </p:spPr>
        <p:txBody>
          <a:bodyPr lIns="0" tIns="0" rIns="0" bIns="0">
            <a:spAutoFit/>
          </a:bodyPr>
          <a:lstStyle/>
          <a:p>
            <a:pPr algn="ctr">
              <a:lnSpc>
                <a:spcPts val="2688"/>
              </a:lnSpc>
            </a:pPr>
            <a:r>
              <a:rPr lang="en-US" sz="2200">
                <a:solidFill>
                  <a:srgbClr val="000000"/>
                </a:solidFill>
                <a:latin typeface="Times New Roman" pitchFamily="18" charset="0"/>
                <a:cs typeface="Times New Roman" pitchFamily="18" charset="0"/>
                <a:sym typeface="Times New Roman" pitchFamily="18" charset="0"/>
              </a:rPr>
              <a:t>Средња вртићка група “Цвет”- “Ипак се окреће”</a:t>
            </a:r>
          </a:p>
        </p:txBody>
      </p:sp>
      <p:sp>
        <p:nvSpPr>
          <p:cNvPr id="5123" name="TextBox 5"/>
          <p:cNvSpPr txBox="1">
            <a:spLocks noChangeArrowheads="1"/>
          </p:cNvSpPr>
          <p:nvPr/>
        </p:nvSpPr>
        <p:spPr bwMode="auto">
          <a:xfrm>
            <a:off x="415925" y="225425"/>
            <a:ext cx="3973513" cy="1122363"/>
          </a:xfrm>
          <a:prstGeom prst="rect">
            <a:avLst/>
          </a:prstGeom>
          <a:noFill/>
          <a:ln w="9525">
            <a:noFill/>
            <a:miter lim="800000"/>
            <a:headEnd/>
            <a:tailEnd/>
          </a:ln>
        </p:spPr>
        <p:txBody>
          <a:bodyPr lIns="0" tIns="0" rIns="0" bIns="0">
            <a:spAutoFit/>
          </a:bodyPr>
          <a:lstStyle/>
          <a:p>
            <a:pPr algn="ctr">
              <a:lnSpc>
                <a:spcPts val="2688"/>
              </a:lnSpc>
            </a:pPr>
            <a:r>
              <a:rPr lang="en-US" sz="2200">
                <a:solidFill>
                  <a:srgbClr val="000000"/>
                </a:solidFill>
                <a:latin typeface="Times New Roman" pitchFamily="18" charset="0"/>
                <a:cs typeface="Times New Roman" pitchFamily="18" charset="0"/>
                <a:sym typeface="Times New Roman" pitchFamily="18" charset="0"/>
              </a:rPr>
              <a:t>Млађа вртићка група “Печурка”- пројекат “Како живе домаће животиње”</a:t>
            </a:r>
          </a:p>
        </p:txBody>
      </p:sp>
      <p:pic>
        <p:nvPicPr>
          <p:cNvPr id="5124" name="Picture 12"/>
          <p:cNvPicPr>
            <a:picLocks noChangeAspect="1" noChangeArrowheads="1"/>
          </p:cNvPicPr>
          <p:nvPr/>
        </p:nvPicPr>
        <p:blipFill>
          <a:blip r:embed="rId3"/>
          <a:srcRect/>
          <a:stretch>
            <a:fillRect/>
          </a:stretch>
        </p:blipFill>
        <p:spPr bwMode="auto">
          <a:xfrm>
            <a:off x="457200" y="1447800"/>
            <a:ext cx="9012238" cy="554355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sp>
        <p:nvSpPr>
          <p:cNvPr id="6146" name="TextBox 2"/>
          <p:cNvSpPr txBox="1">
            <a:spLocks noChangeArrowheads="1"/>
          </p:cNvSpPr>
          <p:nvPr/>
        </p:nvSpPr>
        <p:spPr bwMode="auto">
          <a:xfrm>
            <a:off x="447675" y="180975"/>
            <a:ext cx="3709988" cy="1120775"/>
          </a:xfrm>
          <a:prstGeom prst="rect">
            <a:avLst/>
          </a:prstGeom>
          <a:noFill/>
          <a:ln w="9525">
            <a:noFill/>
            <a:miter lim="800000"/>
            <a:headEnd/>
            <a:tailEnd/>
          </a:ln>
        </p:spPr>
        <p:txBody>
          <a:bodyPr lIns="0" tIns="0" rIns="0" bIns="0">
            <a:spAutoFit/>
          </a:bodyPr>
          <a:lstStyle/>
          <a:p>
            <a:pPr algn="ctr">
              <a:lnSpc>
                <a:spcPts val="2688"/>
              </a:lnSpc>
            </a:pPr>
            <a:r>
              <a:rPr lang="en-US" sz="2200">
                <a:solidFill>
                  <a:srgbClr val="000000"/>
                </a:solidFill>
                <a:latin typeface="Times New Roman" pitchFamily="18" charset="0"/>
                <a:cs typeface="Times New Roman" pitchFamily="18" charset="0"/>
                <a:sym typeface="Times New Roman" pitchFamily="18" charset="0"/>
              </a:rPr>
              <a:t>Старија вртићка група “Јабука”- “Млеко мења облик”</a:t>
            </a:r>
          </a:p>
        </p:txBody>
      </p:sp>
      <p:sp>
        <p:nvSpPr>
          <p:cNvPr id="6147" name="TextBox 3"/>
          <p:cNvSpPr txBox="1">
            <a:spLocks noChangeArrowheads="1"/>
          </p:cNvSpPr>
          <p:nvPr/>
        </p:nvSpPr>
        <p:spPr bwMode="auto">
          <a:xfrm>
            <a:off x="5372100" y="201613"/>
            <a:ext cx="3709988" cy="1122362"/>
          </a:xfrm>
          <a:prstGeom prst="rect">
            <a:avLst/>
          </a:prstGeom>
          <a:noFill/>
          <a:ln w="9525">
            <a:noFill/>
            <a:miter lim="800000"/>
            <a:headEnd/>
            <a:tailEnd/>
          </a:ln>
        </p:spPr>
        <p:txBody>
          <a:bodyPr lIns="0" tIns="0" rIns="0" bIns="0">
            <a:spAutoFit/>
          </a:bodyPr>
          <a:lstStyle/>
          <a:p>
            <a:pPr algn="ctr">
              <a:lnSpc>
                <a:spcPts val="2688"/>
              </a:lnSpc>
            </a:pPr>
            <a:r>
              <a:rPr lang="en-US" sz="2200">
                <a:solidFill>
                  <a:srgbClr val="000000"/>
                </a:solidFill>
                <a:latin typeface="Times New Roman" pitchFamily="18" charset="0"/>
                <a:cs typeface="Times New Roman" pitchFamily="18" charset="0"/>
                <a:sym typeface="Times New Roman" pitchFamily="18" charset="0"/>
              </a:rPr>
              <a:t>Мешовита припремна група “Пчелица”- “Везени мостови”</a:t>
            </a:r>
          </a:p>
        </p:txBody>
      </p:sp>
      <p:pic>
        <p:nvPicPr>
          <p:cNvPr id="6148" name="Picture 12"/>
          <p:cNvPicPr>
            <a:picLocks noChangeAspect="1" noChangeArrowheads="1"/>
          </p:cNvPicPr>
          <p:nvPr/>
        </p:nvPicPr>
        <p:blipFill>
          <a:blip r:embed="rId3"/>
          <a:srcRect/>
          <a:stretch>
            <a:fillRect/>
          </a:stretch>
        </p:blipFill>
        <p:spPr bwMode="auto">
          <a:xfrm>
            <a:off x="304800" y="1295400"/>
            <a:ext cx="9155113" cy="5764213"/>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sp>
        <p:nvSpPr>
          <p:cNvPr id="7170" name="TextBox 2"/>
          <p:cNvSpPr txBox="1">
            <a:spLocks noChangeArrowheads="1"/>
          </p:cNvSpPr>
          <p:nvPr/>
        </p:nvSpPr>
        <p:spPr bwMode="auto">
          <a:xfrm>
            <a:off x="92075" y="161925"/>
            <a:ext cx="3843338" cy="1122363"/>
          </a:xfrm>
          <a:prstGeom prst="rect">
            <a:avLst/>
          </a:prstGeom>
          <a:noFill/>
          <a:ln w="9525">
            <a:noFill/>
            <a:miter lim="800000"/>
            <a:headEnd/>
            <a:tailEnd/>
          </a:ln>
        </p:spPr>
        <p:txBody>
          <a:bodyPr lIns="0" tIns="0" rIns="0" bIns="0">
            <a:spAutoFit/>
          </a:bodyPr>
          <a:lstStyle/>
          <a:p>
            <a:pPr algn="ctr">
              <a:lnSpc>
                <a:spcPts val="2688"/>
              </a:lnSpc>
            </a:pPr>
            <a:r>
              <a:rPr lang="en-US" sz="2200">
                <a:solidFill>
                  <a:srgbClr val="000000"/>
                </a:solidFill>
                <a:latin typeface="Times New Roman" pitchFamily="18" charset="0"/>
                <a:cs typeface="Times New Roman" pitchFamily="18" charset="0"/>
                <a:sym typeface="Times New Roman" pitchFamily="18" charset="0"/>
              </a:rPr>
              <a:t>Група деце у години пред полазак у школу “Јагода”- “Плетемо”</a:t>
            </a:r>
          </a:p>
        </p:txBody>
      </p:sp>
      <p:sp>
        <p:nvSpPr>
          <p:cNvPr id="7171" name="TextBox 3"/>
          <p:cNvSpPr txBox="1">
            <a:spLocks noChangeArrowheads="1"/>
          </p:cNvSpPr>
          <p:nvPr/>
        </p:nvSpPr>
        <p:spPr bwMode="auto">
          <a:xfrm>
            <a:off x="5451475" y="161925"/>
            <a:ext cx="3843338" cy="1466850"/>
          </a:xfrm>
          <a:prstGeom prst="rect">
            <a:avLst/>
          </a:prstGeom>
          <a:noFill/>
          <a:ln w="9525">
            <a:noFill/>
            <a:miter lim="800000"/>
            <a:headEnd/>
            <a:tailEnd/>
          </a:ln>
        </p:spPr>
        <p:txBody>
          <a:bodyPr lIns="0" tIns="0" rIns="0" bIns="0">
            <a:spAutoFit/>
          </a:bodyPr>
          <a:lstStyle/>
          <a:p>
            <a:pPr algn="ctr">
              <a:lnSpc>
                <a:spcPts val="2688"/>
              </a:lnSpc>
            </a:pPr>
            <a:r>
              <a:rPr lang="en-US" sz="2200">
                <a:solidFill>
                  <a:srgbClr val="000000"/>
                </a:solidFill>
                <a:latin typeface="Times New Roman" pitchFamily="18" charset="0"/>
                <a:cs typeface="Times New Roman" pitchFamily="18" charset="0"/>
                <a:sym typeface="Times New Roman" pitchFamily="18" charset="0"/>
              </a:rPr>
              <a:t>Група деце у години пред полазак у школу “Облачић” Крвавица- “Пећинске приче”</a:t>
            </a:r>
          </a:p>
        </p:txBody>
      </p:sp>
      <p:pic>
        <p:nvPicPr>
          <p:cNvPr id="7172" name="Picture 12"/>
          <p:cNvPicPr>
            <a:picLocks noChangeAspect="1" noChangeArrowheads="1"/>
          </p:cNvPicPr>
          <p:nvPr/>
        </p:nvPicPr>
        <p:blipFill>
          <a:blip r:embed="rId3"/>
          <a:srcRect/>
          <a:stretch>
            <a:fillRect/>
          </a:stretch>
        </p:blipFill>
        <p:spPr bwMode="auto">
          <a:xfrm>
            <a:off x="381000" y="1524000"/>
            <a:ext cx="9174163" cy="5688013"/>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sp>
        <p:nvSpPr>
          <p:cNvPr id="8194" name="TextBox 2"/>
          <p:cNvSpPr txBox="1">
            <a:spLocks noChangeArrowheads="1"/>
          </p:cNvSpPr>
          <p:nvPr/>
        </p:nvSpPr>
        <p:spPr bwMode="auto">
          <a:xfrm>
            <a:off x="5351463" y="234950"/>
            <a:ext cx="3765550" cy="1466850"/>
          </a:xfrm>
          <a:prstGeom prst="rect">
            <a:avLst/>
          </a:prstGeom>
          <a:noFill/>
          <a:ln w="9525">
            <a:noFill/>
            <a:miter lim="800000"/>
            <a:headEnd/>
            <a:tailEnd/>
          </a:ln>
        </p:spPr>
        <p:txBody>
          <a:bodyPr lIns="0" tIns="0" rIns="0" bIns="0">
            <a:spAutoFit/>
          </a:bodyPr>
          <a:lstStyle/>
          <a:p>
            <a:pPr algn="ctr">
              <a:lnSpc>
                <a:spcPts val="2688"/>
              </a:lnSpc>
            </a:pPr>
            <a:r>
              <a:rPr lang="en-US" sz="2200">
                <a:solidFill>
                  <a:srgbClr val="000000"/>
                </a:solidFill>
                <a:latin typeface="Times New Roman" pitchFamily="18" charset="0"/>
                <a:cs typeface="Times New Roman" pitchFamily="18" charset="0"/>
                <a:sym typeface="Times New Roman" pitchFamily="18" charset="0"/>
              </a:rPr>
              <a:t>Група деце у години пред полазак у школу “Бисерчићи”- “Наша чоколадна авантура”</a:t>
            </a:r>
          </a:p>
        </p:txBody>
      </p:sp>
      <p:sp>
        <p:nvSpPr>
          <p:cNvPr id="8195" name="TextBox 5"/>
          <p:cNvSpPr txBox="1">
            <a:spLocks noChangeArrowheads="1"/>
          </p:cNvSpPr>
          <p:nvPr/>
        </p:nvSpPr>
        <p:spPr bwMode="auto">
          <a:xfrm>
            <a:off x="377825" y="153988"/>
            <a:ext cx="4024313" cy="1466850"/>
          </a:xfrm>
          <a:prstGeom prst="rect">
            <a:avLst/>
          </a:prstGeom>
          <a:noFill/>
          <a:ln w="9525">
            <a:noFill/>
            <a:miter lim="800000"/>
            <a:headEnd/>
            <a:tailEnd/>
          </a:ln>
        </p:spPr>
        <p:txBody>
          <a:bodyPr lIns="0" tIns="0" rIns="0" bIns="0">
            <a:spAutoFit/>
          </a:bodyPr>
          <a:lstStyle/>
          <a:p>
            <a:pPr algn="ctr">
              <a:lnSpc>
                <a:spcPts val="2688"/>
              </a:lnSpc>
            </a:pPr>
            <a:r>
              <a:rPr lang="en-US" sz="2200">
                <a:solidFill>
                  <a:srgbClr val="000000"/>
                </a:solidFill>
                <a:latin typeface="Times New Roman" pitchFamily="18" charset="0"/>
                <a:cs typeface="Times New Roman" pitchFamily="18" charset="0"/>
                <a:sym typeface="Times New Roman" pitchFamily="18" charset="0"/>
              </a:rPr>
              <a:t>Група деце у години пред полазак у школу “Совице” Коњух- пројекат “Мали водени точкови”</a:t>
            </a:r>
          </a:p>
        </p:txBody>
      </p:sp>
      <p:pic>
        <p:nvPicPr>
          <p:cNvPr id="8196" name="Picture 12"/>
          <p:cNvPicPr>
            <a:picLocks noChangeAspect="1" noChangeArrowheads="1"/>
          </p:cNvPicPr>
          <p:nvPr/>
        </p:nvPicPr>
        <p:blipFill>
          <a:blip r:embed="rId3"/>
          <a:srcRect/>
          <a:stretch>
            <a:fillRect/>
          </a:stretch>
        </p:blipFill>
        <p:spPr bwMode="auto">
          <a:xfrm>
            <a:off x="304800" y="1676400"/>
            <a:ext cx="9183688" cy="5476875"/>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grpSp>
        <p:nvGrpSpPr>
          <p:cNvPr id="9218" name="Group 2"/>
          <p:cNvGrpSpPr>
            <a:grpSpLocks/>
          </p:cNvGrpSpPr>
          <p:nvPr/>
        </p:nvGrpSpPr>
        <p:grpSpPr bwMode="auto">
          <a:xfrm>
            <a:off x="487363" y="293688"/>
            <a:ext cx="8778875"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3">
                <a:alphaModFix amt="0"/>
              </a:blip>
              <a:stretch>
                <a:fillRect t="-90292" b="-90292"/>
              </a:stretch>
            </a:blipFill>
          </p:spPr>
        </p:sp>
        <p:sp>
          <p:nvSpPr>
            <p:cNvPr id="9224" name="TextBox 4"/>
            <p:cNvSpPr txBox="1">
              <a:spLocks noChangeArrowheads="1"/>
            </p:cNvSpPr>
            <p:nvPr/>
          </p:nvSpPr>
          <p:spPr bwMode="auto">
            <a:xfrm>
              <a:off x="0" y="-86784"/>
              <a:ext cx="11704320" cy="1712384"/>
            </a:xfrm>
            <a:prstGeom prst="rect">
              <a:avLst/>
            </a:prstGeom>
            <a:noFill/>
            <a:ln w="9525">
              <a:noFill/>
              <a:miter lim="800000"/>
              <a:headEnd/>
              <a:tailEnd/>
            </a:ln>
          </p:spPr>
          <p:txBody>
            <a:bodyPr lIns="0" tIns="0" rIns="0" bIns="0" anchor="ctr"/>
            <a:lstStyle/>
            <a:p>
              <a:pPr algn="ctr">
                <a:lnSpc>
                  <a:spcPts val="5063"/>
                </a:lnSpc>
              </a:pPr>
              <a:r>
                <a:rPr lang="en-US" sz="4200">
                  <a:solidFill>
                    <a:srgbClr val="000000"/>
                  </a:solidFill>
                  <a:latin typeface="Calibri (MS)" charset="0"/>
                  <a:sym typeface="Calibri (MS)" charset="0"/>
                </a:rPr>
                <a:t>Сарадња са локалном заједницом</a:t>
              </a:r>
            </a:p>
          </p:txBody>
        </p:sp>
      </p:grpSp>
      <p:sp>
        <p:nvSpPr>
          <p:cNvPr id="9219" name="TextBox 9"/>
          <p:cNvSpPr txBox="1">
            <a:spLocks noChangeArrowheads="1"/>
          </p:cNvSpPr>
          <p:nvPr/>
        </p:nvSpPr>
        <p:spPr bwMode="auto">
          <a:xfrm>
            <a:off x="1106488" y="1292225"/>
            <a:ext cx="8278812" cy="676275"/>
          </a:xfrm>
          <a:prstGeom prst="rect">
            <a:avLst/>
          </a:prstGeom>
          <a:noFill/>
          <a:ln w="9525">
            <a:noFill/>
            <a:miter lim="800000"/>
            <a:headEnd/>
            <a:tailEnd/>
          </a:ln>
        </p:spPr>
        <p:txBody>
          <a:bodyPr lIns="0" tIns="0" rIns="0" bIns="0">
            <a:spAutoFit/>
          </a:bodyPr>
          <a:lstStyle/>
          <a:p>
            <a:pPr algn="ctr">
              <a:lnSpc>
                <a:spcPts val="2425"/>
              </a:lnSpc>
            </a:pPr>
            <a:r>
              <a:rPr lang="en-US" sz="2000">
                <a:solidFill>
                  <a:srgbClr val="000000"/>
                </a:solidFill>
                <a:latin typeface="Calibri (MS)" charset="0"/>
                <a:sym typeface="Calibri (MS)" charset="0"/>
              </a:rPr>
              <a:t>Заједничко истраживање  места у локалној заједници старије вртићке групе и мешовите припремне групе.</a:t>
            </a:r>
          </a:p>
        </p:txBody>
      </p:sp>
      <p:pic>
        <p:nvPicPr>
          <p:cNvPr id="9220" name="Picture 16"/>
          <p:cNvPicPr>
            <a:picLocks noChangeAspect="1" noChangeArrowheads="1"/>
          </p:cNvPicPr>
          <p:nvPr/>
        </p:nvPicPr>
        <p:blipFill>
          <a:blip r:embed="rId4"/>
          <a:srcRect/>
          <a:stretch>
            <a:fillRect/>
          </a:stretch>
        </p:blipFill>
        <p:spPr bwMode="auto">
          <a:xfrm>
            <a:off x="457200" y="1905000"/>
            <a:ext cx="9012238" cy="5114925"/>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grpSp>
        <p:nvGrpSpPr>
          <p:cNvPr id="10242" name="Group 2"/>
          <p:cNvGrpSpPr>
            <a:grpSpLocks/>
          </p:cNvGrpSpPr>
          <p:nvPr/>
        </p:nvGrpSpPr>
        <p:grpSpPr bwMode="auto">
          <a:xfrm>
            <a:off x="487363" y="293688"/>
            <a:ext cx="8778875"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3">
                <a:alphaModFix amt="0"/>
              </a:blip>
              <a:stretch>
                <a:fillRect t="-90292" b="-90292"/>
              </a:stretch>
            </a:blipFill>
          </p:spPr>
        </p:sp>
        <p:sp>
          <p:nvSpPr>
            <p:cNvPr id="10247" name="TextBox 4"/>
            <p:cNvSpPr txBox="1">
              <a:spLocks noChangeArrowheads="1"/>
            </p:cNvSpPr>
            <p:nvPr/>
          </p:nvSpPr>
          <p:spPr bwMode="auto">
            <a:xfrm>
              <a:off x="0" y="-95251"/>
              <a:ext cx="11704320" cy="1720851"/>
            </a:xfrm>
            <a:prstGeom prst="rect">
              <a:avLst/>
            </a:prstGeom>
            <a:noFill/>
            <a:ln w="9525">
              <a:noFill/>
              <a:miter lim="800000"/>
              <a:headEnd/>
              <a:tailEnd/>
            </a:ln>
          </p:spPr>
          <p:txBody>
            <a:bodyPr lIns="0" tIns="0" rIns="0" bIns="0" anchor="ctr"/>
            <a:lstStyle/>
            <a:p>
              <a:pPr algn="ctr">
                <a:lnSpc>
                  <a:spcPts val="5625"/>
                </a:lnSpc>
              </a:pPr>
              <a:r>
                <a:rPr lang="en-US" sz="4600">
                  <a:solidFill>
                    <a:srgbClr val="000000"/>
                  </a:solidFill>
                  <a:latin typeface="Calibri (MS)" charset="0"/>
                  <a:sym typeface="Calibri (MS)" charset="0"/>
                </a:rPr>
                <a:t>Новогодишњи празници</a:t>
              </a:r>
            </a:p>
          </p:txBody>
        </p:sp>
      </p:grpSp>
      <p:sp>
        <p:nvSpPr>
          <p:cNvPr id="10243" name="TextBox 5"/>
          <p:cNvSpPr txBox="1">
            <a:spLocks noChangeArrowheads="1"/>
          </p:cNvSpPr>
          <p:nvPr/>
        </p:nvSpPr>
        <p:spPr bwMode="auto">
          <a:xfrm>
            <a:off x="579438" y="1685925"/>
            <a:ext cx="8594725" cy="4803775"/>
          </a:xfrm>
          <a:prstGeom prst="rect">
            <a:avLst/>
          </a:prstGeom>
          <a:noFill/>
          <a:ln w="9525">
            <a:noFill/>
            <a:miter lim="800000"/>
            <a:headEnd/>
            <a:tailEnd/>
          </a:ln>
        </p:spPr>
        <p:txBody>
          <a:bodyPr lIns="0" tIns="0" rIns="0" bIns="0">
            <a:spAutoFit/>
          </a:bodyPr>
          <a:lstStyle/>
          <a:p>
            <a:pPr>
              <a:lnSpc>
                <a:spcPts val="4100"/>
              </a:lnSpc>
            </a:pPr>
            <a:r>
              <a:rPr lang="en-US" sz="3400">
                <a:solidFill>
                  <a:srgbClr val="000000"/>
                </a:solidFill>
                <a:latin typeface="Calibri (MS)" charset="0"/>
                <a:sym typeface="Calibri (MS)" charset="0"/>
              </a:rPr>
              <a:t>У оквиру обележавања новогодишњих празника реализован је велики број активности. </a:t>
            </a:r>
            <a:r>
              <a:rPr lang="en-US" sz="3400" u="sng">
                <a:solidFill>
                  <a:srgbClr val="0000FF"/>
                </a:solidFill>
                <a:latin typeface="Calibri (MS)" charset="0"/>
                <a:sym typeface="Calibri (MS)" charset="0"/>
                <a:hlinkClick r:id="rId4" tooltip="https://youtu.be/oKx4f71NMiE?si=ag26mXw-L28timEL"/>
              </a:rPr>
              <a:t>Дечији маскембал</a:t>
            </a:r>
            <a:r>
              <a:rPr lang="en-US" sz="3400">
                <a:solidFill>
                  <a:srgbClr val="000000"/>
                </a:solidFill>
                <a:latin typeface="Calibri (MS)" charset="0"/>
                <a:sym typeface="Calibri (MS)" charset="0"/>
              </a:rPr>
              <a:t>, “Тајни Деда Мраз”, </a:t>
            </a:r>
            <a:r>
              <a:rPr lang="en-US" sz="3400" u="sng">
                <a:solidFill>
                  <a:srgbClr val="0000FF"/>
                </a:solidFill>
                <a:latin typeface="Calibri (MS)" charset="0"/>
                <a:sym typeface="Calibri (MS)" charset="0"/>
                <a:hlinkClick r:id="rId5" tooltip="https://www.youtube.com/watch?v=vONTLXipx94"/>
              </a:rPr>
              <a:t>“Кад се радост дели”</a:t>
            </a:r>
            <a:r>
              <a:rPr lang="en-US" sz="3400">
                <a:solidFill>
                  <a:srgbClr val="000000"/>
                </a:solidFill>
                <a:latin typeface="Calibri (MS)" charset="0"/>
                <a:sym typeface="Calibri (MS)" charset="0"/>
              </a:rPr>
              <a:t>, израда украса од рециклажног материјала и низ других активности у оквиру еколошких и активности из програма заштите деце од насиља злостављања и занемаривања.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grpSp>
        <p:nvGrpSpPr>
          <p:cNvPr id="11266" name="Group 2"/>
          <p:cNvGrpSpPr>
            <a:grpSpLocks/>
          </p:cNvGrpSpPr>
          <p:nvPr/>
        </p:nvGrpSpPr>
        <p:grpSpPr bwMode="auto">
          <a:xfrm>
            <a:off x="1216025" y="1265238"/>
            <a:ext cx="7321550" cy="5491162"/>
            <a:chOff x="0" y="0"/>
            <a:chExt cx="9762312" cy="7321740"/>
          </a:xfrm>
        </p:grpSpPr>
        <p:sp>
          <p:nvSpPr>
            <p:cNvPr id="11268" name="Freeform 3"/>
            <p:cNvSpPr>
              <a:spLocks noChangeArrowheads="1"/>
            </p:cNvSpPr>
            <p:nvPr/>
          </p:nvSpPr>
          <p:spPr bwMode="auto">
            <a:xfrm>
              <a:off x="0" y="0"/>
              <a:ext cx="9762363" cy="7321804"/>
            </a:xfrm>
            <a:custGeom>
              <a:avLst/>
              <a:gdLst>
                <a:gd name="T0" fmla="*/ 0 w 9762363"/>
                <a:gd name="T1" fmla="*/ 0 h 7321804"/>
                <a:gd name="T2" fmla="*/ 9762363 w 9762363"/>
                <a:gd name="T3" fmla="*/ 7321804 h 7321804"/>
              </a:gdLst>
              <a:ahLst/>
              <a:cxnLst/>
              <a:rect l="T0" t="T1" r="T2" b="T3"/>
              <a:pathLst>
                <a:path w="9762363" h="7321804">
                  <a:moveTo>
                    <a:pt x="0" y="0"/>
                  </a:moveTo>
                  <a:lnTo>
                    <a:pt x="9762363" y="0"/>
                  </a:lnTo>
                  <a:lnTo>
                    <a:pt x="9762363" y="7321804"/>
                  </a:lnTo>
                  <a:lnTo>
                    <a:pt x="0" y="7321804"/>
                  </a:lnTo>
                  <a:lnTo>
                    <a:pt x="0" y="0"/>
                  </a:lnTo>
                  <a:close/>
                </a:path>
              </a:pathLst>
            </a:custGeom>
            <a:blipFill dpi="0" rotWithShape="1">
              <a:blip r:embed="rId3"/>
              <a:srcRect/>
              <a:stretch>
                <a:fillRect/>
              </a:stretch>
            </a:blipFill>
            <a:ln w="9525">
              <a:noFill/>
              <a:miter lim="800000"/>
              <a:headEnd/>
              <a:tailEnd/>
            </a:ln>
          </p:spPr>
          <p:txBody>
            <a:bodyPr/>
            <a:lstStyle/>
            <a:p>
              <a:endParaRPr lang="en-US"/>
            </a:p>
          </p:txBody>
        </p:sp>
      </p:grpSp>
      <p:sp>
        <p:nvSpPr>
          <p:cNvPr id="11267" name="TextBox 4"/>
          <p:cNvSpPr txBox="1">
            <a:spLocks noChangeArrowheads="1"/>
          </p:cNvSpPr>
          <p:nvPr/>
        </p:nvSpPr>
        <p:spPr bwMode="auto">
          <a:xfrm>
            <a:off x="2786063" y="479425"/>
            <a:ext cx="5562600" cy="606425"/>
          </a:xfrm>
          <a:prstGeom prst="rect">
            <a:avLst/>
          </a:prstGeom>
          <a:noFill/>
          <a:ln w="9525">
            <a:noFill/>
            <a:miter lim="800000"/>
            <a:headEnd/>
            <a:tailEnd/>
          </a:ln>
        </p:spPr>
        <p:txBody>
          <a:bodyPr lIns="0" tIns="0" rIns="0" bIns="0">
            <a:spAutoFit/>
          </a:bodyPr>
          <a:lstStyle/>
          <a:p>
            <a:pPr>
              <a:lnSpc>
                <a:spcPts val="4100"/>
              </a:lnSpc>
            </a:pPr>
            <a:r>
              <a:rPr lang="en-US" sz="3400">
                <a:solidFill>
                  <a:srgbClr val="000000"/>
                </a:solidFill>
                <a:latin typeface="Calibri (MS)" charset="0"/>
                <a:sym typeface="Calibri (MS)" charset="0"/>
              </a:rPr>
              <a:t> </a:t>
            </a:r>
            <a:r>
              <a:rPr lang="en-US" sz="3400" u="sng">
                <a:solidFill>
                  <a:srgbClr val="0000FF"/>
                </a:solidFill>
                <a:latin typeface="Calibri (MS)" charset="0"/>
                <a:sym typeface="Calibri (MS)" charset="0"/>
                <a:hlinkClick r:id="rId4" tooltip="https://youtu.be/oKx4f71NMiE?si=ag26mXw-L28timEL"/>
              </a:rPr>
              <a:t>Дечији маскембал</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grpSp>
        <p:nvGrpSpPr>
          <p:cNvPr id="12290" name="Group 2"/>
          <p:cNvGrpSpPr>
            <a:grpSpLocks/>
          </p:cNvGrpSpPr>
          <p:nvPr/>
        </p:nvGrpSpPr>
        <p:grpSpPr bwMode="auto">
          <a:xfrm>
            <a:off x="487363" y="115888"/>
            <a:ext cx="8778875"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3">
                <a:alphaModFix amt="0"/>
              </a:blip>
              <a:stretch>
                <a:fillRect t="-90292" b="-90292"/>
              </a:stretch>
            </a:blipFill>
          </p:spPr>
        </p:sp>
        <p:sp>
          <p:nvSpPr>
            <p:cNvPr id="12308" name="TextBox 4"/>
            <p:cNvSpPr txBox="1">
              <a:spLocks noChangeArrowheads="1"/>
            </p:cNvSpPr>
            <p:nvPr/>
          </p:nvSpPr>
          <p:spPr bwMode="auto">
            <a:xfrm>
              <a:off x="0" y="-95251"/>
              <a:ext cx="11704320" cy="1720851"/>
            </a:xfrm>
            <a:prstGeom prst="rect">
              <a:avLst/>
            </a:prstGeom>
            <a:noFill/>
            <a:ln w="9525">
              <a:noFill/>
              <a:miter lim="800000"/>
              <a:headEnd/>
              <a:tailEnd/>
            </a:ln>
          </p:spPr>
          <p:txBody>
            <a:bodyPr lIns="0" tIns="0" rIns="0" bIns="0" anchor="ctr"/>
            <a:lstStyle/>
            <a:p>
              <a:pPr algn="ctr">
                <a:lnSpc>
                  <a:spcPts val="5625"/>
                </a:lnSpc>
              </a:pPr>
              <a:r>
                <a:rPr lang="en-US" sz="4600">
                  <a:solidFill>
                    <a:srgbClr val="000000"/>
                  </a:solidFill>
                  <a:latin typeface="Calibri (MS)" charset="0"/>
                  <a:sym typeface="Calibri (MS)" charset="0"/>
                </a:rPr>
                <a:t>Учешће породице</a:t>
              </a:r>
            </a:p>
          </p:txBody>
        </p:sp>
      </p:grpSp>
      <p:sp>
        <p:nvSpPr>
          <p:cNvPr id="12291" name="TextBox 5"/>
          <p:cNvSpPr txBox="1">
            <a:spLocks noChangeArrowheads="1"/>
          </p:cNvSpPr>
          <p:nvPr/>
        </p:nvSpPr>
        <p:spPr bwMode="auto">
          <a:xfrm>
            <a:off x="579438" y="1082675"/>
            <a:ext cx="8594725" cy="4775200"/>
          </a:xfrm>
          <a:prstGeom prst="rect">
            <a:avLst/>
          </a:prstGeom>
          <a:noFill/>
          <a:ln w="9525">
            <a:noFill/>
            <a:miter lim="800000"/>
            <a:headEnd/>
            <a:tailEnd/>
          </a:ln>
        </p:spPr>
        <p:txBody>
          <a:bodyPr lIns="0" tIns="0" rIns="0" bIns="0">
            <a:spAutoFit/>
          </a:bodyPr>
          <a:lstStyle/>
          <a:p>
            <a:pPr>
              <a:lnSpc>
                <a:spcPts val="2050"/>
              </a:lnSpc>
            </a:pPr>
            <a:r>
              <a:rPr lang="en-US" sz="1700">
                <a:solidFill>
                  <a:srgbClr val="000000"/>
                </a:solidFill>
                <a:latin typeface="Calibri (MS)" charset="0"/>
                <a:sym typeface="Calibri (MS)" charset="0"/>
              </a:rPr>
              <a:t>Породице активно учествују у свим облицима сарадње, неретко се дешава да родитељи/други законски заступници изналазе нова решења за унапређивање сарадње са дечијим вртићем. Један од примера је поклон монтажне јелке од картона маме из средње вртићке групе. Да празници значе много више, да је то време када више него иначе треба да покажемо емпатију и солидарност, деца, родитељи и васпитачи вртића “Бисери” показали су кроз акцију “Заједно за осмех” где је заједничким снагама прикупљена помоћ дечаку коме је потребна из припадајуће групе. Последњег дана године васпитачи су заједно са родитељом из вртића доставили дечаку велики број пакетића и неопходних намирница како би му улепшали празнике. </a:t>
            </a:r>
          </a:p>
        </p:txBody>
      </p:sp>
      <p:grpSp>
        <p:nvGrpSpPr>
          <p:cNvPr id="12292" name="Group 6"/>
          <p:cNvGrpSpPr>
            <a:grpSpLocks/>
          </p:cNvGrpSpPr>
          <p:nvPr/>
        </p:nvGrpSpPr>
        <p:grpSpPr bwMode="auto">
          <a:xfrm>
            <a:off x="354013" y="3657600"/>
            <a:ext cx="2813050" cy="3425825"/>
            <a:chOff x="0" y="0"/>
            <a:chExt cx="3749904" cy="4567784"/>
          </a:xfrm>
        </p:grpSpPr>
        <p:sp>
          <p:nvSpPr>
            <p:cNvPr id="7" name="Freeform 7"/>
            <p:cNvSpPr/>
            <p:nvPr/>
          </p:nvSpPr>
          <p:spPr>
            <a:xfrm>
              <a:off x="0" y="0"/>
              <a:ext cx="3749929" cy="4567809"/>
            </a:xfrm>
            <a:custGeom>
              <a:avLst/>
              <a:gdLst/>
              <a:ahLst/>
              <a:cxnLst/>
              <a:rect l="l" t="t" r="r" b="b"/>
              <a:pathLst>
                <a:path w="3749929" h="4567809">
                  <a:moveTo>
                    <a:pt x="0" y="0"/>
                  </a:moveTo>
                  <a:lnTo>
                    <a:pt x="3749929" y="0"/>
                  </a:lnTo>
                  <a:lnTo>
                    <a:pt x="3749929" y="4567809"/>
                  </a:lnTo>
                  <a:lnTo>
                    <a:pt x="0" y="4567809"/>
                  </a:lnTo>
                  <a:lnTo>
                    <a:pt x="0" y="0"/>
                  </a:lnTo>
                  <a:close/>
                </a:path>
              </a:pathLst>
            </a:custGeom>
            <a:blipFill>
              <a:blip r:embed="rId4" cstate="screen"/>
              <a:stretch>
                <a:fillRect l="-381530" t="-58469" b="-138013"/>
              </a:stretch>
            </a:blipFill>
          </p:spPr>
        </p:sp>
      </p:grpSp>
      <p:sp>
        <p:nvSpPr>
          <p:cNvPr id="12293" name="TextBox 8"/>
          <p:cNvSpPr txBox="1">
            <a:spLocks noChangeArrowheads="1"/>
          </p:cNvSpPr>
          <p:nvPr/>
        </p:nvSpPr>
        <p:spPr bwMode="auto">
          <a:xfrm>
            <a:off x="4265613" y="3313113"/>
            <a:ext cx="5395912" cy="314325"/>
          </a:xfrm>
          <a:prstGeom prst="rect">
            <a:avLst/>
          </a:prstGeom>
          <a:noFill/>
          <a:ln w="9525">
            <a:noFill/>
            <a:miter lim="800000"/>
            <a:headEnd/>
            <a:tailEnd/>
          </a:ln>
        </p:spPr>
        <p:txBody>
          <a:bodyPr lIns="0" tIns="0" rIns="0" bIns="0">
            <a:spAutoFit/>
          </a:bodyPr>
          <a:lstStyle/>
          <a:p>
            <a:pPr>
              <a:lnSpc>
                <a:spcPts val="2050"/>
              </a:lnSpc>
            </a:pPr>
            <a:r>
              <a:rPr lang="en-US" sz="1700">
                <a:solidFill>
                  <a:srgbClr val="000000"/>
                </a:solidFill>
                <a:latin typeface="Calibri (MS)" charset="0"/>
                <a:sym typeface="Calibri (MS)" charset="0"/>
              </a:rPr>
              <a:t>Више о дешавању можете сазнати </a:t>
            </a:r>
            <a:r>
              <a:rPr lang="en-US" sz="1700" u="sng">
                <a:solidFill>
                  <a:srgbClr val="0000FF"/>
                </a:solidFill>
                <a:latin typeface="Calibri (MS)" charset="0"/>
                <a:sym typeface="Calibri (MS)" charset="0"/>
                <a:hlinkClick r:id="rId5" tooltip="https://www.youtube.com/watch?v=iQCrsOy-irI"/>
              </a:rPr>
              <a:t>овде.</a:t>
            </a:r>
          </a:p>
        </p:txBody>
      </p:sp>
      <p:grpSp>
        <p:nvGrpSpPr>
          <p:cNvPr id="12294" name="Group 9"/>
          <p:cNvGrpSpPr>
            <a:grpSpLocks/>
          </p:cNvGrpSpPr>
          <p:nvPr/>
        </p:nvGrpSpPr>
        <p:grpSpPr bwMode="auto">
          <a:xfrm>
            <a:off x="3286125" y="3657600"/>
            <a:ext cx="2930525" cy="3425825"/>
            <a:chOff x="0" y="0"/>
            <a:chExt cx="3906698" cy="4567784"/>
          </a:xfrm>
        </p:grpSpPr>
        <p:sp>
          <p:nvSpPr>
            <p:cNvPr id="10" name="Freeform 10"/>
            <p:cNvSpPr/>
            <p:nvPr/>
          </p:nvSpPr>
          <p:spPr>
            <a:xfrm>
              <a:off x="0" y="0"/>
              <a:ext cx="3906647" cy="4567809"/>
            </a:xfrm>
            <a:custGeom>
              <a:avLst/>
              <a:gdLst/>
              <a:ahLst/>
              <a:cxnLst/>
              <a:rect l="l" t="t" r="r" b="b"/>
              <a:pathLst>
                <a:path w="3906647" h="4567809">
                  <a:moveTo>
                    <a:pt x="0" y="0"/>
                  </a:moveTo>
                  <a:lnTo>
                    <a:pt x="3906647" y="0"/>
                  </a:lnTo>
                  <a:lnTo>
                    <a:pt x="3906647" y="4567809"/>
                  </a:lnTo>
                  <a:lnTo>
                    <a:pt x="0" y="4567809"/>
                  </a:lnTo>
                  <a:lnTo>
                    <a:pt x="0" y="0"/>
                  </a:lnTo>
                  <a:close/>
                </a:path>
              </a:pathLst>
            </a:custGeom>
            <a:blipFill>
              <a:blip r:embed="rId6"/>
              <a:stretch>
                <a:fillRect l="-32042" r="-32044"/>
              </a:stretch>
            </a:blipFill>
          </p:spPr>
        </p:sp>
      </p:grpSp>
      <p:grpSp>
        <p:nvGrpSpPr>
          <p:cNvPr id="12295" name="Group 11"/>
          <p:cNvGrpSpPr>
            <a:grpSpLocks/>
          </p:cNvGrpSpPr>
          <p:nvPr/>
        </p:nvGrpSpPr>
        <p:grpSpPr bwMode="auto">
          <a:xfrm>
            <a:off x="6335713" y="3657600"/>
            <a:ext cx="2930525" cy="3425825"/>
            <a:chOff x="0" y="0"/>
            <a:chExt cx="3906698" cy="4567784"/>
          </a:xfrm>
        </p:grpSpPr>
        <p:sp>
          <p:nvSpPr>
            <p:cNvPr id="12" name="Freeform 12"/>
            <p:cNvSpPr/>
            <p:nvPr/>
          </p:nvSpPr>
          <p:spPr>
            <a:xfrm>
              <a:off x="0" y="0"/>
              <a:ext cx="3906647" cy="4567809"/>
            </a:xfrm>
            <a:custGeom>
              <a:avLst/>
              <a:gdLst/>
              <a:ahLst/>
              <a:cxnLst/>
              <a:rect l="l" t="t" r="r" b="b"/>
              <a:pathLst>
                <a:path w="3906647" h="4567809">
                  <a:moveTo>
                    <a:pt x="0" y="0"/>
                  </a:moveTo>
                  <a:lnTo>
                    <a:pt x="3906647" y="0"/>
                  </a:lnTo>
                  <a:lnTo>
                    <a:pt x="3906647" y="4567809"/>
                  </a:lnTo>
                  <a:lnTo>
                    <a:pt x="0" y="4567809"/>
                  </a:lnTo>
                  <a:lnTo>
                    <a:pt x="0" y="0"/>
                  </a:lnTo>
                  <a:close/>
                </a:path>
              </a:pathLst>
            </a:custGeom>
            <a:blipFill>
              <a:blip r:embed="rId7"/>
              <a:stretch>
                <a:fillRect l="-40797" r="-40798"/>
              </a:stretch>
            </a:blipFill>
          </p:spPr>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grpSp>
        <p:nvGrpSpPr>
          <p:cNvPr id="13314" name="Group 2"/>
          <p:cNvGrpSpPr>
            <a:grpSpLocks/>
          </p:cNvGrpSpPr>
          <p:nvPr/>
        </p:nvGrpSpPr>
        <p:grpSpPr bwMode="auto">
          <a:xfrm>
            <a:off x="3100388" y="1360488"/>
            <a:ext cx="3906837" cy="5792787"/>
            <a:chOff x="0" y="0"/>
            <a:chExt cx="5209070" cy="7721956"/>
          </a:xfrm>
        </p:grpSpPr>
        <p:sp>
          <p:nvSpPr>
            <p:cNvPr id="13320" name="Freeform 3"/>
            <p:cNvSpPr>
              <a:spLocks noChangeArrowheads="1"/>
            </p:cNvSpPr>
            <p:nvPr/>
          </p:nvSpPr>
          <p:spPr bwMode="auto">
            <a:xfrm>
              <a:off x="0" y="0"/>
              <a:ext cx="5209032" cy="7721981"/>
            </a:xfrm>
            <a:custGeom>
              <a:avLst/>
              <a:gdLst>
                <a:gd name="T0" fmla="*/ 0 w 5209032"/>
                <a:gd name="T1" fmla="*/ 0 h 7721981"/>
                <a:gd name="T2" fmla="*/ 5209032 w 5209032"/>
                <a:gd name="T3" fmla="*/ 7721981 h 7721981"/>
              </a:gdLst>
              <a:ahLst/>
              <a:cxnLst/>
              <a:rect l="T0" t="T1" r="T2" b="T3"/>
              <a:pathLst>
                <a:path w="5209032" h="7721981">
                  <a:moveTo>
                    <a:pt x="0" y="0"/>
                  </a:moveTo>
                  <a:lnTo>
                    <a:pt x="5209032" y="0"/>
                  </a:lnTo>
                  <a:lnTo>
                    <a:pt x="5209032" y="7721981"/>
                  </a:lnTo>
                  <a:lnTo>
                    <a:pt x="0" y="7721981"/>
                  </a:lnTo>
                  <a:lnTo>
                    <a:pt x="0" y="0"/>
                  </a:lnTo>
                  <a:close/>
                </a:path>
              </a:pathLst>
            </a:custGeom>
            <a:blipFill dpi="0" rotWithShape="1">
              <a:blip r:embed="rId3"/>
              <a:srcRect/>
              <a:stretch>
                <a:fillRect/>
              </a:stretch>
            </a:blipFill>
            <a:ln w="9525">
              <a:noFill/>
              <a:miter lim="800000"/>
              <a:headEnd/>
              <a:tailEnd/>
            </a:ln>
          </p:spPr>
          <p:txBody>
            <a:bodyPr/>
            <a:lstStyle/>
            <a:p>
              <a:endParaRPr lang="en-US"/>
            </a:p>
          </p:txBody>
        </p:sp>
      </p:grpSp>
      <p:grpSp>
        <p:nvGrpSpPr>
          <p:cNvPr id="13315" name="Group 4"/>
          <p:cNvGrpSpPr>
            <a:grpSpLocks/>
          </p:cNvGrpSpPr>
          <p:nvPr/>
        </p:nvGrpSpPr>
        <p:grpSpPr bwMode="auto">
          <a:xfrm>
            <a:off x="487363" y="115888"/>
            <a:ext cx="8778875" cy="1219200"/>
            <a:chOff x="0" y="0"/>
            <a:chExt cx="11704320" cy="1625600"/>
          </a:xfrm>
        </p:grpSpPr>
        <p:sp>
          <p:nvSpPr>
            <p:cNvPr id="5" name="Freeform 5"/>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4">
                <a:alphaModFix amt="0"/>
              </a:blip>
              <a:stretch>
                <a:fillRect t="-90292" b="-90292"/>
              </a:stretch>
            </a:blipFill>
          </p:spPr>
        </p:sp>
        <p:sp>
          <p:nvSpPr>
            <p:cNvPr id="13319" name="TextBox 6"/>
            <p:cNvSpPr txBox="1">
              <a:spLocks noChangeArrowheads="1"/>
            </p:cNvSpPr>
            <p:nvPr/>
          </p:nvSpPr>
          <p:spPr bwMode="auto">
            <a:xfrm>
              <a:off x="0" y="-95251"/>
              <a:ext cx="11704320" cy="1720851"/>
            </a:xfrm>
            <a:prstGeom prst="rect">
              <a:avLst/>
            </a:prstGeom>
            <a:noFill/>
            <a:ln w="9525">
              <a:noFill/>
              <a:miter lim="800000"/>
              <a:headEnd/>
              <a:tailEnd/>
            </a:ln>
          </p:spPr>
          <p:txBody>
            <a:bodyPr lIns="0" tIns="0" rIns="0" bIns="0" anchor="ctr"/>
            <a:lstStyle/>
            <a:p>
              <a:pPr algn="ctr">
                <a:lnSpc>
                  <a:spcPts val="5625"/>
                </a:lnSpc>
              </a:pPr>
              <a:r>
                <a:rPr lang="en-US" sz="4600">
                  <a:solidFill>
                    <a:srgbClr val="000000"/>
                  </a:solidFill>
                  <a:latin typeface="Calibri (MS)" charset="0"/>
                  <a:sym typeface="Calibri (MS)" charset="0"/>
                </a:rPr>
                <a:t>Сарадња са школом</a:t>
              </a: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grpSp>
        <p:nvGrpSpPr>
          <p:cNvPr id="14338" name="Group 2"/>
          <p:cNvGrpSpPr>
            <a:grpSpLocks/>
          </p:cNvGrpSpPr>
          <p:nvPr/>
        </p:nvGrpSpPr>
        <p:grpSpPr bwMode="auto">
          <a:xfrm>
            <a:off x="487363" y="293688"/>
            <a:ext cx="8778875"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3">
                <a:alphaModFix amt="0"/>
              </a:blip>
              <a:stretch>
                <a:fillRect t="-90292" b="-90292"/>
              </a:stretch>
            </a:blipFill>
          </p:spPr>
        </p:sp>
        <p:sp>
          <p:nvSpPr>
            <p:cNvPr id="14348" name="TextBox 4"/>
            <p:cNvSpPr txBox="1">
              <a:spLocks noChangeArrowheads="1"/>
            </p:cNvSpPr>
            <p:nvPr/>
          </p:nvSpPr>
          <p:spPr bwMode="auto">
            <a:xfrm>
              <a:off x="0" y="-86784"/>
              <a:ext cx="11704320" cy="1712384"/>
            </a:xfrm>
            <a:prstGeom prst="rect">
              <a:avLst/>
            </a:prstGeom>
            <a:noFill/>
            <a:ln w="9525">
              <a:noFill/>
              <a:miter lim="800000"/>
              <a:headEnd/>
              <a:tailEnd/>
            </a:ln>
          </p:spPr>
          <p:txBody>
            <a:bodyPr lIns="0" tIns="0" rIns="0" bIns="0" anchor="ctr"/>
            <a:lstStyle/>
            <a:p>
              <a:pPr algn="ctr">
                <a:lnSpc>
                  <a:spcPts val="5063"/>
                </a:lnSpc>
              </a:pPr>
              <a:r>
                <a:rPr lang="en-US" sz="4200">
                  <a:solidFill>
                    <a:srgbClr val="000000"/>
                  </a:solidFill>
                  <a:latin typeface="Calibri (MS)" charset="0"/>
                  <a:sym typeface="Calibri (MS)" charset="0"/>
                </a:rPr>
                <a:t>Хоризонтална размена практичара вртића “Бисери” и “Невен”</a:t>
              </a:r>
            </a:p>
          </p:txBody>
        </p:sp>
      </p:grpSp>
      <p:sp>
        <p:nvSpPr>
          <p:cNvPr id="14339" name="TextBox 5"/>
          <p:cNvSpPr txBox="1">
            <a:spLocks noChangeArrowheads="1"/>
          </p:cNvSpPr>
          <p:nvPr/>
        </p:nvSpPr>
        <p:spPr bwMode="auto">
          <a:xfrm>
            <a:off x="579438" y="1733550"/>
            <a:ext cx="8594725" cy="4754563"/>
          </a:xfrm>
          <a:prstGeom prst="rect">
            <a:avLst/>
          </a:prstGeom>
          <a:noFill/>
          <a:ln w="9525">
            <a:noFill/>
            <a:miter lim="800000"/>
            <a:headEnd/>
            <a:tailEnd/>
          </a:ln>
        </p:spPr>
        <p:txBody>
          <a:bodyPr lIns="0" tIns="0" rIns="0" bIns="0">
            <a:spAutoFit/>
          </a:bodyPr>
          <a:lstStyle/>
          <a:p>
            <a:pPr algn="just">
              <a:lnSpc>
                <a:spcPts val="2300"/>
              </a:lnSpc>
            </a:pPr>
            <a:r>
              <a:rPr lang="en-US" sz="1900">
                <a:solidFill>
                  <a:srgbClr val="000000"/>
                </a:solidFill>
                <a:latin typeface="Times New Roman" pitchFamily="18" charset="0"/>
                <a:cs typeface="Times New Roman" pitchFamily="18" charset="0"/>
                <a:sym typeface="Times New Roman" pitchFamily="18" charset="0"/>
              </a:rPr>
              <a:t>Почетком месеца реализована је посета практичара вртића “Невен” вртићу “Бисери” са циљем хоризонталне размене искустава везано за промене у простору радних соба, изазовима и ослонцима.</a:t>
            </a:r>
          </a:p>
        </p:txBody>
      </p:sp>
      <p:sp>
        <p:nvSpPr>
          <p:cNvPr id="14340" name="TextBox 6"/>
          <p:cNvSpPr txBox="1">
            <a:spLocks noChangeArrowheads="1"/>
          </p:cNvSpPr>
          <p:nvPr/>
        </p:nvSpPr>
        <p:spPr bwMode="auto">
          <a:xfrm>
            <a:off x="4968875" y="6808788"/>
            <a:ext cx="4491038" cy="320675"/>
          </a:xfrm>
          <a:prstGeom prst="rect">
            <a:avLst/>
          </a:prstGeom>
          <a:noFill/>
          <a:ln w="9525">
            <a:noFill/>
            <a:miter lim="800000"/>
            <a:headEnd/>
            <a:tailEnd/>
          </a:ln>
        </p:spPr>
        <p:txBody>
          <a:bodyPr lIns="0" tIns="0" rIns="0" bIns="0">
            <a:spAutoFit/>
          </a:bodyPr>
          <a:lstStyle/>
          <a:p>
            <a:pPr>
              <a:lnSpc>
                <a:spcPts val="2300"/>
              </a:lnSpc>
            </a:pPr>
            <a:r>
              <a:rPr lang="en-US" sz="1900">
                <a:solidFill>
                  <a:srgbClr val="000000"/>
                </a:solidFill>
                <a:latin typeface="Times New Roman" pitchFamily="18" charset="0"/>
                <a:cs typeface="Times New Roman" pitchFamily="18" charset="0"/>
                <a:sym typeface="Times New Roman" pitchFamily="18" charset="0"/>
              </a:rPr>
              <a:t>Више о дешавању можете погледати </a:t>
            </a:r>
            <a:r>
              <a:rPr lang="en-US" sz="1900" u="sng">
                <a:solidFill>
                  <a:srgbClr val="0000FF"/>
                </a:solidFill>
                <a:latin typeface="Times New Roman" pitchFamily="18" charset="0"/>
                <a:cs typeface="Times New Roman" pitchFamily="18" charset="0"/>
                <a:sym typeface="Times New Roman" pitchFamily="18" charset="0"/>
                <a:hlinkClick r:id="rId4" tooltip="https://www.youtube.com/watch?v=p8s6fy2WbwY"/>
              </a:rPr>
              <a:t>овде. </a:t>
            </a:r>
          </a:p>
        </p:txBody>
      </p:sp>
      <p:grpSp>
        <p:nvGrpSpPr>
          <p:cNvPr id="14341" name="Group 7"/>
          <p:cNvGrpSpPr>
            <a:grpSpLocks/>
          </p:cNvGrpSpPr>
          <p:nvPr/>
        </p:nvGrpSpPr>
        <p:grpSpPr bwMode="auto">
          <a:xfrm>
            <a:off x="5032375" y="3043238"/>
            <a:ext cx="4519613" cy="3390900"/>
            <a:chOff x="0" y="0"/>
            <a:chExt cx="6026518" cy="4519866"/>
          </a:xfrm>
        </p:grpSpPr>
        <p:sp>
          <p:nvSpPr>
            <p:cNvPr id="14344" name="Freeform 8"/>
            <p:cNvSpPr>
              <a:spLocks noChangeArrowheads="1"/>
            </p:cNvSpPr>
            <p:nvPr/>
          </p:nvSpPr>
          <p:spPr bwMode="auto">
            <a:xfrm>
              <a:off x="0" y="0"/>
              <a:ext cx="6026531" cy="4519930"/>
            </a:xfrm>
            <a:custGeom>
              <a:avLst/>
              <a:gdLst>
                <a:gd name="T0" fmla="*/ 0 w 6026531"/>
                <a:gd name="T1" fmla="*/ 0 h 4519930"/>
                <a:gd name="T2" fmla="*/ 6026531 w 6026531"/>
                <a:gd name="T3" fmla="*/ 4519930 h 4519930"/>
              </a:gdLst>
              <a:ahLst/>
              <a:cxnLst/>
              <a:rect l="T0" t="T1" r="T2" b="T3"/>
              <a:pathLst>
                <a:path w="6026531" h="4519930">
                  <a:moveTo>
                    <a:pt x="0" y="0"/>
                  </a:moveTo>
                  <a:lnTo>
                    <a:pt x="6026531" y="0"/>
                  </a:lnTo>
                  <a:lnTo>
                    <a:pt x="6026531" y="4519930"/>
                  </a:lnTo>
                  <a:lnTo>
                    <a:pt x="0" y="4519930"/>
                  </a:lnTo>
                  <a:lnTo>
                    <a:pt x="0" y="0"/>
                  </a:lnTo>
                  <a:close/>
                </a:path>
              </a:pathLst>
            </a:custGeom>
            <a:blipFill dpi="0" rotWithShape="1">
              <a:blip r:embed="rId5"/>
              <a:srcRect/>
              <a:stretch>
                <a:fillRect/>
              </a:stretch>
            </a:blipFill>
            <a:ln w="9525">
              <a:noFill/>
              <a:miter lim="800000"/>
              <a:headEnd/>
              <a:tailEnd/>
            </a:ln>
          </p:spPr>
          <p:txBody>
            <a:bodyPr/>
            <a:lstStyle/>
            <a:p>
              <a:endParaRPr lang="en-US"/>
            </a:p>
          </p:txBody>
        </p:sp>
      </p:grpSp>
      <p:grpSp>
        <p:nvGrpSpPr>
          <p:cNvPr id="14342" name="Group 9"/>
          <p:cNvGrpSpPr>
            <a:grpSpLocks/>
          </p:cNvGrpSpPr>
          <p:nvPr/>
        </p:nvGrpSpPr>
        <p:grpSpPr bwMode="auto">
          <a:xfrm>
            <a:off x="155575" y="3043238"/>
            <a:ext cx="4519613" cy="3390900"/>
            <a:chOff x="0" y="0"/>
            <a:chExt cx="6026518" cy="4519892"/>
          </a:xfrm>
        </p:grpSpPr>
        <p:sp>
          <p:nvSpPr>
            <p:cNvPr id="14343" name="Freeform 10"/>
            <p:cNvSpPr>
              <a:spLocks noChangeArrowheads="1"/>
            </p:cNvSpPr>
            <p:nvPr/>
          </p:nvSpPr>
          <p:spPr bwMode="auto">
            <a:xfrm>
              <a:off x="0" y="0"/>
              <a:ext cx="6026531" cy="4519930"/>
            </a:xfrm>
            <a:custGeom>
              <a:avLst/>
              <a:gdLst>
                <a:gd name="T0" fmla="*/ 0 w 6026531"/>
                <a:gd name="T1" fmla="*/ 0 h 4519930"/>
                <a:gd name="T2" fmla="*/ 6026531 w 6026531"/>
                <a:gd name="T3" fmla="*/ 4519930 h 4519930"/>
              </a:gdLst>
              <a:ahLst/>
              <a:cxnLst/>
              <a:rect l="T0" t="T1" r="T2" b="T3"/>
              <a:pathLst>
                <a:path w="6026531" h="4519930">
                  <a:moveTo>
                    <a:pt x="0" y="0"/>
                  </a:moveTo>
                  <a:lnTo>
                    <a:pt x="6026531" y="0"/>
                  </a:lnTo>
                  <a:lnTo>
                    <a:pt x="6026531" y="4519930"/>
                  </a:lnTo>
                  <a:lnTo>
                    <a:pt x="0" y="4519930"/>
                  </a:lnTo>
                  <a:lnTo>
                    <a:pt x="0" y="0"/>
                  </a:lnTo>
                  <a:close/>
                </a:path>
              </a:pathLst>
            </a:custGeom>
            <a:blipFill dpi="0" rotWithShape="1">
              <a:blip r:embed="rId6"/>
              <a:srcRect/>
              <a:stretch>
                <a:fillRect/>
              </a:stretch>
            </a:blipFill>
            <a:ln w="9525">
              <a:noFill/>
              <a:miter lim="800000"/>
              <a:headEnd/>
              <a:tailEnd/>
            </a:ln>
          </p:spPr>
          <p:txBody>
            <a:bodyPr/>
            <a:lstStyle/>
            <a:p>
              <a:endParaRPr lang="en-US"/>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grpSp>
        <p:nvGrpSpPr>
          <p:cNvPr id="15362" name="Group 2"/>
          <p:cNvGrpSpPr>
            <a:grpSpLocks/>
          </p:cNvGrpSpPr>
          <p:nvPr/>
        </p:nvGrpSpPr>
        <p:grpSpPr bwMode="auto">
          <a:xfrm>
            <a:off x="487363" y="293688"/>
            <a:ext cx="8778875"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3">
                <a:alphaModFix amt="0"/>
              </a:blip>
              <a:stretch>
                <a:fillRect t="-90292" b="-90292"/>
              </a:stretch>
            </a:blipFill>
          </p:spPr>
        </p:sp>
        <p:sp>
          <p:nvSpPr>
            <p:cNvPr id="15375" name="TextBox 4"/>
            <p:cNvSpPr txBox="1">
              <a:spLocks noChangeArrowheads="1"/>
            </p:cNvSpPr>
            <p:nvPr/>
          </p:nvSpPr>
          <p:spPr bwMode="auto">
            <a:xfrm>
              <a:off x="0" y="-86784"/>
              <a:ext cx="11704320" cy="1712384"/>
            </a:xfrm>
            <a:prstGeom prst="rect">
              <a:avLst/>
            </a:prstGeom>
            <a:noFill/>
            <a:ln w="9525">
              <a:noFill/>
              <a:miter lim="800000"/>
              <a:headEnd/>
              <a:tailEnd/>
            </a:ln>
          </p:spPr>
          <p:txBody>
            <a:bodyPr lIns="0" tIns="0" rIns="0" bIns="0" anchor="ctr"/>
            <a:lstStyle/>
            <a:p>
              <a:pPr algn="ctr">
                <a:lnSpc>
                  <a:spcPts val="5063"/>
                </a:lnSpc>
              </a:pPr>
              <a:r>
                <a:rPr lang="en-US" sz="4200">
                  <a:solidFill>
                    <a:srgbClr val="000000"/>
                  </a:solidFill>
                  <a:latin typeface="Calibri (MS)" charset="0"/>
                  <a:sym typeface="Calibri (MS)" charset="0"/>
                </a:rPr>
                <a:t>Стручна конференција за васпитаче- Тара 2025. године </a:t>
              </a:r>
            </a:p>
          </p:txBody>
        </p:sp>
      </p:grpSp>
      <p:sp>
        <p:nvSpPr>
          <p:cNvPr id="15363" name="TextBox 5"/>
          <p:cNvSpPr txBox="1">
            <a:spLocks noChangeArrowheads="1"/>
          </p:cNvSpPr>
          <p:nvPr/>
        </p:nvSpPr>
        <p:spPr bwMode="auto">
          <a:xfrm>
            <a:off x="579438" y="1733550"/>
            <a:ext cx="8594725" cy="4756150"/>
          </a:xfrm>
          <a:prstGeom prst="rect">
            <a:avLst/>
          </a:prstGeom>
          <a:noFill/>
          <a:ln w="9525">
            <a:noFill/>
            <a:miter lim="800000"/>
            <a:headEnd/>
            <a:tailEnd/>
          </a:ln>
        </p:spPr>
        <p:txBody>
          <a:bodyPr lIns="0" tIns="0" rIns="0" bIns="0">
            <a:spAutoFit/>
          </a:bodyPr>
          <a:lstStyle/>
          <a:p>
            <a:pPr algn="ctr">
              <a:lnSpc>
                <a:spcPts val="2300"/>
              </a:lnSpc>
            </a:pPr>
            <a:r>
              <a:rPr lang="en-US" sz="1900" b="1">
                <a:solidFill>
                  <a:srgbClr val="000000"/>
                </a:solidFill>
                <a:latin typeface="Times New Roman Bold" charset="0"/>
                <a:cs typeface="Times New Roman Bold" charset="0"/>
                <a:sym typeface="Times New Roman Bold" charset="0"/>
              </a:rPr>
              <a:t>“Димензије квалитетних односа као подршка добробити детета у реалном програму”</a:t>
            </a:r>
          </a:p>
          <a:p>
            <a:pPr algn="just">
              <a:lnSpc>
                <a:spcPts val="2300"/>
              </a:lnSpc>
            </a:pPr>
            <a:r>
              <a:rPr lang="en-US" sz="1900">
                <a:solidFill>
                  <a:srgbClr val="000000"/>
                </a:solidFill>
                <a:latin typeface="Times New Roman" pitchFamily="18" charset="0"/>
                <a:cs typeface="Times New Roman" pitchFamily="18" charset="0"/>
                <a:sym typeface="Times New Roman" pitchFamily="18" charset="0"/>
              </a:rPr>
              <a:t>Практичари вртића “Бисери” Ана Марковић и Стојана Милојевић узели су учешће у стручној конференцији за васпитаче на Тари представивши пројекат “Шта све може јаје?” </a:t>
            </a:r>
          </a:p>
        </p:txBody>
      </p:sp>
      <p:grpSp>
        <p:nvGrpSpPr>
          <p:cNvPr id="15364" name="Group 6"/>
          <p:cNvGrpSpPr>
            <a:grpSpLocks/>
          </p:cNvGrpSpPr>
          <p:nvPr/>
        </p:nvGrpSpPr>
        <p:grpSpPr bwMode="auto">
          <a:xfrm>
            <a:off x="487363" y="3657600"/>
            <a:ext cx="4303712" cy="3389313"/>
            <a:chOff x="0" y="0"/>
            <a:chExt cx="5736819" cy="4519892"/>
          </a:xfrm>
        </p:grpSpPr>
        <p:sp>
          <p:nvSpPr>
            <p:cNvPr id="7" name="Freeform 7"/>
            <p:cNvSpPr/>
            <p:nvPr/>
          </p:nvSpPr>
          <p:spPr>
            <a:xfrm>
              <a:off x="0" y="0"/>
              <a:ext cx="5736844" cy="4519930"/>
            </a:xfrm>
            <a:custGeom>
              <a:avLst/>
              <a:gdLst/>
              <a:ahLst/>
              <a:cxnLst/>
              <a:rect l="l" t="t" r="r" b="b"/>
              <a:pathLst>
                <a:path w="5736844" h="4519930">
                  <a:moveTo>
                    <a:pt x="0" y="0"/>
                  </a:moveTo>
                  <a:lnTo>
                    <a:pt x="5736844" y="0"/>
                  </a:lnTo>
                  <a:lnTo>
                    <a:pt x="5736844" y="4519930"/>
                  </a:lnTo>
                  <a:lnTo>
                    <a:pt x="0" y="4519930"/>
                  </a:lnTo>
                  <a:lnTo>
                    <a:pt x="0" y="0"/>
                  </a:lnTo>
                  <a:close/>
                </a:path>
              </a:pathLst>
            </a:custGeom>
            <a:blipFill>
              <a:blip r:embed="rId4"/>
              <a:stretch>
                <a:fillRect l="-20033" r="-20032"/>
              </a:stretch>
            </a:blipFill>
          </p:spPr>
        </p:sp>
      </p:grpSp>
      <p:grpSp>
        <p:nvGrpSpPr>
          <p:cNvPr id="15365" name="Group 8"/>
          <p:cNvGrpSpPr>
            <a:grpSpLocks/>
          </p:cNvGrpSpPr>
          <p:nvPr/>
        </p:nvGrpSpPr>
        <p:grpSpPr bwMode="auto">
          <a:xfrm>
            <a:off x="5087938" y="3624263"/>
            <a:ext cx="4303712" cy="3455987"/>
            <a:chOff x="0" y="0"/>
            <a:chExt cx="5736819" cy="4608068"/>
          </a:xfrm>
        </p:grpSpPr>
        <p:sp>
          <p:nvSpPr>
            <p:cNvPr id="9" name="Freeform 9"/>
            <p:cNvSpPr/>
            <p:nvPr/>
          </p:nvSpPr>
          <p:spPr>
            <a:xfrm>
              <a:off x="0" y="0"/>
              <a:ext cx="5736844" cy="4608068"/>
            </a:xfrm>
            <a:custGeom>
              <a:avLst/>
              <a:gdLst/>
              <a:ahLst/>
              <a:cxnLst/>
              <a:rect l="l" t="t" r="r" b="b"/>
              <a:pathLst>
                <a:path w="5736844" h="4608068">
                  <a:moveTo>
                    <a:pt x="0" y="0"/>
                  </a:moveTo>
                  <a:lnTo>
                    <a:pt x="5736844" y="0"/>
                  </a:lnTo>
                  <a:lnTo>
                    <a:pt x="5736844" y="4608068"/>
                  </a:lnTo>
                  <a:lnTo>
                    <a:pt x="0" y="4608068"/>
                  </a:lnTo>
                  <a:lnTo>
                    <a:pt x="0" y="0"/>
                  </a:lnTo>
                  <a:close/>
                </a:path>
              </a:pathLst>
            </a:custGeom>
            <a:blipFill>
              <a:blip r:embed="rId5"/>
              <a:stretch>
                <a:fillRect l="-21399" r="-21398"/>
              </a:stretch>
            </a:blipFill>
          </p:spPr>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grpSp>
        <p:nvGrpSpPr>
          <p:cNvPr id="16386" name="Group 2"/>
          <p:cNvGrpSpPr>
            <a:grpSpLocks/>
          </p:cNvGrpSpPr>
          <p:nvPr/>
        </p:nvGrpSpPr>
        <p:grpSpPr bwMode="auto">
          <a:xfrm>
            <a:off x="487363" y="293688"/>
            <a:ext cx="8778875"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3">
                <a:alphaModFix amt="0"/>
              </a:blip>
              <a:stretch>
                <a:fillRect t="-90292" b="-90292"/>
              </a:stretch>
            </a:blipFill>
          </p:spPr>
        </p:sp>
        <p:sp>
          <p:nvSpPr>
            <p:cNvPr id="16396" name="TextBox 4"/>
            <p:cNvSpPr txBox="1">
              <a:spLocks noChangeArrowheads="1"/>
            </p:cNvSpPr>
            <p:nvPr/>
          </p:nvSpPr>
          <p:spPr bwMode="auto">
            <a:xfrm>
              <a:off x="0" y="-19051"/>
              <a:ext cx="11704320" cy="1644651"/>
            </a:xfrm>
            <a:prstGeom prst="rect">
              <a:avLst/>
            </a:prstGeom>
            <a:noFill/>
            <a:ln w="9525">
              <a:noFill/>
              <a:miter lim="800000"/>
              <a:headEnd/>
              <a:tailEnd/>
            </a:ln>
          </p:spPr>
          <p:txBody>
            <a:bodyPr lIns="0" tIns="0" rIns="0" bIns="0" anchor="ctr"/>
            <a:lstStyle/>
            <a:p>
              <a:pPr algn="ctr">
                <a:lnSpc>
                  <a:spcPts val="5063"/>
                </a:lnSpc>
              </a:pPr>
              <a:r>
                <a:rPr lang="en-US" sz="4200">
                  <a:solidFill>
                    <a:srgbClr val="000000"/>
                  </a:solidFill>
                  <a:latin typeface="Times New Roman" pitchFamily="18" charset="0"/>
                  <a:cs typeface="Times New Roman" pitchFamily="18" charset="0"/>
                  <a:sym typeface="Times New Roman" pitchFamily="18" charset="0"/>
                </a:rPr>
                <a:t>Састанци стручних органа и тимова Установе</a:t>
              </a:r>
            </a:p>
          </p:txBody>
        </p:sp>
      </p:grpSp>
      <p:sp>
        <p:nvSpPr>
          <p:cNvPr id="16387" name="TextBox 5"/>
          <p:cNvSpPr txBox="1">
            <a:spLocks noChangeArrowheads="1"/>
          </p:cNvSpPr>
          <p:nvPr/>
        </p:nvSpPr>
        <p:spPr bwMode="auto">
          <a:xfrm>
            <a:off x="579438" y="1733550"/>
            <a:ext cx="8594725" cy="884238"/>
          </a:xfrm>
          <a:prstGeom prst="rect">
            <a:avLst/>
          </a:prstGeom>
          <a:noFill/>
          <a:ln w="9525">
            <a:noFill/>
            <a:miter lim="800000"/>
            <a:headEnd/>
            <a:tailEnd/>
          </a:ln>
        </p:spPr>
        <p:txBody>
          <a:bodyPr lIns="0" tIns="0" rIns="0" bIns="0">
            <a:spAutoFit/>
          </a:bodyPr>
          <a:lstStyle/>
          <a:p>
            <a:pPr>
              <a:lnSpc>
                <a:spcPts val="2300"/>
              </a:lnSpc>
            </a:pPr>
            <a:r>
              <a:rPr lang="en-US" sz="1900" b="1">
                <a:solidFill>
                  <a:srgbClr val="000000"/>
                </a:solidFill>
                <a:latin typeface="Times New Roman Bold" charset="0"/>
                <a:cs typeface="Times New Roman Bold" charset="0"/>
                <a:sym typeface="Times New Roman Bold" charset="0"/>
              </a:rPr>
              <a:t>Састанак координатора Тима за заштиту деце од насиља, злостављања, занемаривања и дискриминације. Више о дешавању можете сазнати </a:t>
            </a:r>
            <a:r>
              <a:rPr lang="en-US" sz="1900" b="1" u="sng">
                <a:solidFill>
                  <a:srgbClr val="0000FF"/>
                </a:solidFill>
                <a:latin typeface="Times New Roman Bold" charset="0"/>
                <a:cs typeface="Times New Roman Bold" charset="0"/>
                <a:sym typeface="Times New Roman Bold" charset="0"/>
                <a:hlinkClick r:id="rId4" tooltip="https://youtu.be/bp78z5IB-wI?si=kwJYd9uhcywkVTGp"/>
              </a:rPr>
              <a:t>овде.</a:t>
            </a:r>
          </a:p>
          <a:p>
            <a:pPr>
              <a:lnSpc>
                <a:spcPts val="2300"/>
              </a:lnSpc>
            </a:pPr>
            <a:endParaRPr lang="en-US">
              <a:latin typeface="Calibri" pitchFamily="34" charset="0"/>
            </a:endParaRPr>
          </a:p>
        </p:txBody>
      </p:sp>
      <p:grpSp>
        <p:nvGrpSpPr>
          <p:cNvPr id="16388" name="Group 6"/>
          <p:cNvGrpSpPr>
            <a:grpSpLocks/>
          </p:cNvGrpSpPr>
          <p:nvPr/>
        </p:nvGrpSpPr>
        <p:grpSpPr bwMode="auto">
          <a:xfrm>
            <a:off x="487363" y="2403475"/>
            <a:ext cx="4084637" cy="4473575"/>
            <a:chOff x="0" y="0"/>
            <a:chExt cx="11798503" cy="5964974"/>
          </a:xfrm>
        </p:grpSpPr>
        <p:sp>
          <p:nvSpPr>
            <p:cNvPr id="7" name="Freeform 7"/>
            <p:cNvSpPr/>
            <p:nvPr/>
          </p:nvSpPr>
          <p:spPr>
            <a:xfrm>
              <a:off x="0" y="0"/>
              <a:ext cx="11798554" cy="5964936"/>
            </a:xfrm>
            <a:custGeom>
              <a:avLst/>
              <a:gdLst/>
              <a:ahLst/>
              <a:cxnLst/>
              <a:rect l="l" t="t" r="r" b="b"/>
              <a:pathLst>
                <a:path w="11798554" h="5964936">
                  <a:moveTo>
                    <a:pt x="0" y="0"/>
                  </a:moveTo>
                  <a:lnTo>
                    <a:pt x="11798554" y="0"/>
                  </a:lnTo>
                  <a:lnTo>
                    <a:pt x="11798554" y="5964936"/>
                  </a:lnTo>
                  <a:lnTo>
                    <a:pt x="0" y="5964936"/>
                  </a:lnTo>
                  <a:lnTo>
                    <a:pt x="0" y="0"/>
                  </a:lnTo>
                  <a:close/>
                </a:path>
              </a:pathLst>
            </a:custGeom>
            <a:blipFill>
              <a:blip r:embed="rId5"/>
              <a:stretch>
                <a:fillRect l="-4154" r="-4153"/>
              </a:stretch>
            </a:blipFill>
          </p:spPr>
        </p:sp>
      </p:grpSp>
      <p:pic>
        <p:nvPicPr>
          <p:cNvPr id="16389" name="Content Placeholder 3" descr="Screenshot_2026-01-10-15-14-58-928_com.google.android.youtube"/>
          <p:cNvPicPr>
            <a:picLocks noChangeAspect="1"/>
          </p:cNvPicPr>
          <p:nvPr/>
        </p:nvPicPr>
        <p:blipFill>
          <a:blip r:embed="rId6"/>
          <a:srcRect l="29294" t="25137" r="11591"/>
          <a:stretch>
            <a:fillRect/>
          </a:stretch>
        </p:blipFill>
        <p:spPr bwMode="auto">
          <a:xfrm>
            <a:off x="4800600" y="2362200"/>
            <a:ext cx="4676775" cy="4495800"/>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grpSp>
        <p:nvGrpSpPr>
          <p:cNvPr id="17410" name="Group 2"/>
          <p:cNvGrpSpPr>
            <a:grpSpLocks/>
          </p:cNvGrpSpPr>
          <p:nvPr/>
        </p:nvGrpSpPr>
        <p:grpSpPr bwMode="auto">
          <a:xfrm>
            <a:off x="487363" y="293688"/>
            <a:ext cx="8778875"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3">
                <a:alphaModFix amt="0"/>
              </a:blip>
              <a:stretch>
                <a:fillRect t="-90292" b="-90292"/>
              </a:stretch>
            </a:blipFill>
          </p:spPr>
        </p:sp>
        <p:sp>
          <p:nvSpPr>
            <p:cNvPr id="2" name="TextBox 4"/>
            <p:cNvSpPr txBox="1">
              <a:spLocks noChangeArrowheads="1"/>
            </p:cNvSpPr>
            <p:nvPr/>
          </p:nvSpPr>
          <p:spPr bwMode="auto">
            <a:xfrm>
              <a:off x="0" y="-86784"/>
              <a:ext cx="11704320" cy="1712384"/>
            </a:xfrm>
            <a:prstGeom prst="rect">
              <a:avLst/>
            </a:prstGeom>
            <a:noFill/>
            <a:ln w="9525">
              <a:noFill/>
              <a:miter lim="800000"/>
              <a:headEnd/>
              <a:tailEnd/>
            </a:ln>
          </p:spPr>
          <p:txBody>
            <a:bodyPr lIns="0" tIns="0" rIns="0" bIns="0" anchor="ctr"/>
            <a:lstStyle/>
            <a:p>
              <a:pPr algn="ctr">
                <a:lnSpc>
                  <a:spcPts val="5063"/>
                </a:lnSpc>
              </a:pPr>
              <a:r>
                <a:rPr lang="en-US" sz="4200">
                  <a:solidFill>
                    <a:srgbClr val="000000"/>
                  </a:solidFill>
                  <a:latin typeface="Calibri (MS)" charset="0"/>
                  <a:sym typeface="Calibri (MS)" charset="0"/>
                </a:rPr>
                <a:t>Састанак </a:t>
              </a:r>
              <a:r>
                <a:rPr lang="en-US" sz="4200" u="sng">
                  <a:solidFill>
                    <a:srgbClr val="0000FF"/>
                  </a:solidFill>
                  <a:latin typeface="Calibri (MS)" charset="0"/>
                  <a:sym typeface="Calibri (MS)" charset="0"/>
                  <a:hlinkClick r:id="rId4" tooltip="https://youtu.be/0ehZTW_Jwl8?si=-LEGaSkk_S_bVzSV"/>
                </a:rPr>
                <a:t>Тима за инклузивно образовање </a:t>
              </a:r>
            </a:p>
          </p:txBody>
        </p:sp>
      </p:grpSp>
      <p:grpSp>
        <p:nvGrpSpPr>
          <p:cNvPr id="17411" name="Group 5"/>
          <p:cNvGrpSpPr>
            <a:grpSpLocks/>
          </p:cNvGrpSpPr>
          <p:nvPr/>
        </p:nvGrpSpPr>
        <p:grpSpPr bwMode="auto">
          <a:xfrm>
            <a:off x="457200" y="2209800"/>
            <a:ext cx="4221163" cy="4360863"/>
            <a:chOff x="0" y="0"/>
            <a:chExt cx="11054080" cy="6488849"/>
          </a:xfrm>
        </p:grpSpPr>
        <p:sp>
          <p:nvSpPr>
            <p:cNvPr id="17413" name="Freeform 6"/>
            <p:cNvSpPr>
              <a:spLocks noChangeArrowheads="1"/>
            </p:cNvSpPr>
            <p:nvPr/>
          </p:nvSpPr>
          <p:spPr bwMode="auto">
            <a:xfrm>
              <a:off x="0" y="0"/>
              <a:ext cx="11054080" cy="6488811"/>
            </a:xfrm>
            <a:custGeom>
              <a:avLst/>
              <a:gdLst>
                <a:gd name="T0" fmla="*/ 0 w 11054080"/>
                <a:gd name="T1" fmla="*/ 0 h 6488811"/>
                <a:gd name="T2" fmla="*/ 11054080 w 11054080"/>
                <a:gd name="T3" fmla="*/ 6488811 h 6488811"/>
              </a:gdLst>
              <a:ahLst/>
              <a:cxnLst/>
              <a:rect l="T0" t="T1" r="T2" b="T3"/>
              <a:pathLst>
                <a:path w="11054080" h="6488811">
                  <a:moveTo>
                    <a:pt x="0" y="0"/>
                  </a:moveTo>
                  <a:lnTo>
                    <a:pt x="11054080" y="0"/>
                  </a:lnTo>
                  <a:lnTo>
                    <a:pt x="11054080" y="6488811"/>
                  </a:lnTo>
                  <a:lnTo>
                    <a:pt x="0" y="6488811"/>
                  </a:lnTo>
                  <a:lnTo>
                    <a:pt x="0" y="0"/>
                  </a:lnTo>
                  <a:close/>
                </a:path>
              </a:pathLst>
            </a:custGeom>
            <a:blipFill dpi="0" rotWithShape="1">
              <a:blip r:embed="rId5"/>
              <a:srcRect/>
              <a:stretch>
                <a:fillRect/>
              </a:stretch>
            </a:blipFill>
            <a:ln w="9525">
              <a:noFill/>
              <a:miter lim="800000"/>
              <a:headEnd/>
              <a:tailEnd/>
            </a:ln>
          </p:spPr>
          <p:txBody>
            <a:bodyPr/>
            <a:lstStyle/>
            <a:p>
              <a:endParaRPr lang="en-US"/>
            </a:p>
          </p:txBody>
        </p:sp>
      </p:grpSp>
      <p:pic>
        <p:nvPicPr>
          <p:cNvPr id="17417" name="Picture 9"/>
          <p:cNvPicPr>
            <a:picLocks noChangeAspect="1" noChangeArrowheads="1"/>
          </p:cNvPicPr>
          <p:nvPr/>
        </p:nvPicPr>
        <p:blipFill>
          <a:blip r:embed="rId6"/>
          <a:srcRect/>
          <a:stretch>
            <a:fillRect/>
          </a:stretch>
        </p:blipFill>
        <p:spPr bwMode="auto">
          <a:xfrm rot="20703997">
            <a:off x="4764309" y="1918794"/>
            <a:ext cx="4835525" cy="4491852"/>
          </a:xfrm>
          <a:prstGeom prst="rect">
            <a:avLst/>
          </a:prstGeom>
          <a:ln>
            <a:noFill/>
          </a:ln>
          <a:effectLst>
            <a:softEdge rad="112500"/>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grpSp>
        <p:nvGrpSpPr>
          <p:cNvPr id="18434" name="Group 2"/>
          <p:cNvGrpSpPr>
            <a:grpSpLocks/>
          </p:cNvGrpSpPr>
          <p:nvPr/>
        </p:nvGrpSpPr>
        <p:grpSpPr bwMode="auto">
          <a:xfrm>
            <a:off x="487363" y="293688"/>
            <a:ext cx="8778875"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3">
                <a:alphaModFix amt="0"/>
              </a:blip>
              <a:stretch>
                <a:fillRect t="-90292" b="-90292"/>
              </a:stretch>
            </a:blipFill>
          </p:spPr>
        </p:sp>
        <p:sp>
          <p:nvSpPr>
            <p:cNvPr id="18441" name="TextBox 4"/>
            <p:cNvSpPr txBox="1">
              <a:spLocks noChangeArrowheads="1"/>
            </p:cNvSpPr>
            <p:nvPr/>
          </p:nvSpPr>
          <p:spPr bwMode="auto">
            <a:xfrm>
              <a:off x="0" y="-57151"/>
              <a:ext cx="11704320" cy="1682751"/>
            </a:xfrm>
            <a:prstGeom prst="rect">
              <a:avLst/>
            </a:prstGeom>
            <a:noFill/>
            <a:ln w="9525">
              <a:noFill/>
              <a:miter lim="800000"/>
              <a:headEnd/>
              <a:tailEnd/>
            </a:ln>
          </p:spPr>
          <p:txBody>
            <a:bodyPr lIns="0" tIns="0" rIns="0" bIns="0" anchor="ctr"/>
            <a:lstStyle/>
            <a:p>
              <a:pPr>
                <a:lnSpc>
                  <a:spcPts val="3388"/>
                </a:lnSpc>
              </a:pPr>
              <a:r>
                <a:rPr lang="en-US" sz="2400" b="1">
                  <a:solidFill>
                    <a:srgbClr val="0F0F0F"/>
                  </a:solidFill>
                  <a:latin typeface="Roboto Bold" charset="0"/>
                  <a:sym typeface="Roboto Bold" charset="0"/>
                </a:rPr>
                <a:t>Заједнице учења(1.2.3.)Актива вас. реа.програма у год. пред полазак у школу , раз.облика и програма</a:t>
              </a:r>
            </a:p>
            <a:p>
              <a:pPr algn="ctr">
                <a:lnSpc>
                  <a:spcPts val="2950"/>
                </a:lnSpc>
              </a:pPr>
              <a:endParaRPr lang="en-US">
                <a:latin typeface="Calibri" pitchFamily="34" charset="0"/>
              </a:endParaRPr>
            </a:p>
          </p:txBody>
        </p:sp>
      </p:grpSp>
      <p:sp>
        <p:nvSpPr>
          <p:cNvPr id="18435" name="TextBox 5"/>
          <p:cNvSpPr txBox="1">
            <a:spLocks noChangeArrowheads="1"/>
          </p:cNvSpPr>
          <p:nvPr/>
        </p:nvSpPr>
        <p:spPr bwMode="auto">
          <a:xfrm>
            <a:off x="579438" y="1685925"/>
            <a:ext cx="8594725" cy="4803775"/>
          </a:xfrm>
          <a:prstGeom prst="rect">
            <a:avLst/>
          </a:prstGeom>
          <a:noFill/>
          <a:ln w="9525">
            <a:noFill/>
            <a:miter lim="800000"/>
            <a:headEnd/>
            <a:tailEnd/>
          </a:ln>
        </p:spPr>
        <p:txBody>
          <a:bodyPr lIns="0" tIns="0" rIns="0" bIns="0">
            <a:spAutoFit/>
          </a:bodyPr>
          <a:lstStyle/>
          <a:p>
            <a:pPr>
              <a:lnSpc>
                <a:spcPts val="4100"/>
              </a:lnSpc>
            </a:pPr>
            <a:r>
              <a:rPr lang="en-US" sz="3400">
                <a:solidFill>
                  <a:srgbClr val="000000"/>
                </a:solidFill>
                <a:latin typeface="Calibri (MS)" charset="0"/>
                <a:sym typeface="Calibri (MS)" charset="0"/>
              </a:rPr>
              <a:t>Више о дешавању можете сазнати </a:t>
            </a:r>
            <a:r>
              <a:rPr lang="en-US" sz="3400" u="sng">
                <a:solidFill>
                  <a:srgbClr val="0000FF"/>
                </a:solidFill>
                <a:latin typeface="Calibri (MS)" charset="0"/>
                <a:sym typeface="Calibri (MS)" charset="0"/>
                <a:hlinkClick r:id="rId4" tooltip="https://www.youtube.com/watch?v=lZUz5pmElRs"/>
              </a:rPr>
              <a:t>овде.</a:t>
            </a:r>
          </a:p>
        </p:txBody>
      </p:sp>
      <p:grpSp>
        <p:nvGrpSpPr>
          <p:cNvPr id="18436" name="Group 6"/>
          <p:cNvGrpSpPr>
            <a:grpSpLocks/>
          </p:cNvGrpSpPr>
          <p:nvPr/>
        </p:nvGrpSpPr>
        <p:grpSpPr bwMode="auto">
          <a:xfrm>
            <a:off x="1128713" y="2397125"/>
            <a:ext cx="7143750" cy="4430713"/>
            <a:chOff x="0" y="0"/>
            <a:chExt cx="9523311" cy="5906351"/>
          </a:xfrm>
        </p:grpSpPr>
        <p:sp>
          <p:nvSpPr>
            <p:cNvPr id="18437" name="Freeform 7"/>
            <p:cNvSpPr>
              <a:spLocks noChangeArrowheads="1"/>
            </p:cNvSpPr>
            <p:nvPr/>
          </p:nvSpPr>
          <p:spPr bwMode="auto">
            <a:xfrm>
              <a:off x="0" y="0"/>
              <a:ext cx="9523349" cy="5906389"/>
            </a:xfrm>
            <a:custGeom>
              <a:avLst/>
              <a:gdLst>
                <a:gd name="T0" fmla="*/ 0 w 9523349"/>
                <a:gd name="T1" fmla="*/ 0 h 5906389"/>
                <a:gd name="T2" fmla="*/ 9523349 w 9523349"/>
                <a:gd name="T3" fmla="*/ 5906389 h 5906389"/>
              </a:gdLst>
              <a:ahLst/>
              <a:cxnLst/>
              <a:rect l="T0" t="T1" r="T2" b="T3"/>
              <a:pathLst>
                <a:path w="9523349" h="5906389">
                  <a:moveTo>
                    <a:pt x="0" y="0"/>
                  </a:moveTo>
                  <a:lnTo>
                    <a:pt x="9523349" y="0"/>
                  </a:lnTo>
                  <a:lnTo>
                    <a:pt x="9523349" y="5906389"/>
                  </a:lnTo>
                  <a:lnTo>
                    <a:pt x="0" y="5906389"/>
                  </a:lnTo>
                  <a:lnTo>
                    <a:pt x="0" y="0"/>
                  </a:lnTo>
                  <a:close/>
                </a:path>
              </a:pathLst>
            </a:custGeom>
            <a:blipFill dpi="0" rotWithShape="1">
              <a:blip r:embed="rId5"/>
              <a:srcRect/>
              <a:stretch>
                <a:fillRect/>
              </a:stretch>
            </a:blipFill>
            <a:ln w="9525">
              <a:noFill/>
              <a:miter lim="800000"/>
              <a:headEnd/>
              <a:tailEnd/>
            </a:ln>
          </p:spPr>
          <p:txBody>
            <a:bodyPr/>
            <a:lstStyle/>
            <a:p>
              <a:endParaRPr lang="en-US"/>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sp>
        <p:nvSpPr>
          <p:cNvPr id="19458" name="TextBox 2"/>
          <p:cNvSpPr txBox="1">
            <a:spLocks noChangeArrowheads="1"/>
          </p:cNvSpPr>
          <p:nvPr/>
        </p:nvSpPr>
        <p:spPr bwMode="auto">
          <a:xfrm>
            <a:off x="625475" y="265113"/>
            <a:ext cx="8594725" cy="4745037"/>
          </a:xfrm>
          <a:prstGeom prst="rect">
            <a:avLst/>
          </a:prstGeom>
          <a:noFill/>
          <a:ln w="9525">
            <a:noFill/>
            <a:miter lim="800000"/>
            <a:headEnd/>
            <a:tailEnd/>
          </a:ln>
        </p:spPr>
        <p:txBody>
          <a:bodyPr lIns="0" tIns="0" rIns="0" bIns="0">
            <a:spAutoFit/>
          </a:bodyPr>
          <a:lstStyle/>
          <a:p>
            <a:pPr marL="273050" lvl="1" indent="-136525">
              <a:lnSpc>
                <a:spcPts val="2563"/>
              </a:lnSpc>
              <a:buFont typeface="Arial" charset="0"/>
              <a:buChar char="•"/>
            </a:pPr>
            <a:r>
              <a:rPr lang="en-US" sz="2100">
                <a:solidFill>
                  <a:srgbClr val="000000"/>
                </a:solidFill>
                <a:latin typeface="Times New Roman" pitchFamily="18" charset="0"/>
                <a:cs typeface="Times New Roman" pitchFamily="18" charset="0"/>
                <a:sym typeface="Times New Roman" pitchFamily="18" charset="0"/>
              </a:rPr>
              <a:t>Састанак Заједнице учења1- практичари реализатори програма од 3 до 5.5 година вртића “Бисери”, “Голуб мира”, “Владо Јурић” и “Колибри”. Више о дешавању можете сазнати </a:t>
            </a:r>
            <a:r>
              <a:rPr lang="en-US" sz="2100" u="sng">
                <a:solidFill>
                  <a:srgbClr val="0000FF"/>
                </a:solidFill>
                <a:latin typeface="Times New Roman" pitchFamily="18" charset="0"/>
                <a:cs typeface="Times New Roman" pitchFamily="18" charset="0"/>
                <a:sym typeface="Times New Roman" pitchFamily="18" charset="0"/>
                <a:hlinkClick r:id="rId3" tooltip="https://youtu.be/AgAupPEnFnw?si=uycFo772hVsm6P7F"/>
              </a:rPr>
              <a:t>овде.</a:t>
            </a:r>
          </a:p>
        </p:txBody>
      </p:sp>
      <p:grpSp>
        <p:nvGrpSpPr>
          <p:cNvPr id="19459" name="Group 3"/>
          <p:cNvGrpSpPr>
            <a:grpSpLocks/>
          </p:cNvGrpSpPr>
          <p:nvPr/>
        </p:nvGrpSpPr>
        <p:grpSpPr bwMode="auto">
          <a:xfrm>
            <a:off x="609600" y="2057400"/>
            <a:ext cx="3581400" cy="4183063"/>
            <a:chOff x="0" y="0"/>
            <a:chExt cx="8839264" cy="5578284"/>
          </a:xfrm>
        </p:grpSpPr>
        <p:sp>
          <p:nvSpPr>
            <p:cNvPr id="4" name="Freeform 4"/>
            <p:cNvSpPr/>
            <p:nvPr/>
          </p:nvSpPr>
          <p:spPr>
            <a:xfrm>
              <a:off x="0" y="0"/>
              <a:ext cx="8839200" cy="5578221"/>
            </a:xfrm>
            <a:custGeom>
              <a:avLst/>
              <a:gdLst/>
              <a:ahLst/>
              <a:cxnLst/>
              <a:rect l="l" t="t" r="r" b="b"/>
              <a:pathLst>
                <a:path w="8839200" h="5578221">
                  <a:moveTo>
                    <a:pt x="0" y="0"/>
                  </a:moveTo>
                  <a:lnTo>
                    <a:pt x="8839200" y="0"/>
                  </a:lnTo>
                  <a:lnTo>
                    <a:pt x="8839200" y="5578221"/>
                  </a:lnTo>
                  <a:lnTo>
                    <a:pt x="0" y="5578221"/>
                  </a:lnTo>
                  <a:lnTo>
                    <a:pt x="0" y="0"/>
                  </a:lnTo>
                  <a:close/>
                </a:path>
              </a:pathLst>
            </a:custGeom>
            <a:blipFill>
              <a:blip r:embed="rId4"/>
              <a:stretch>
                <a:fillRect t="-29229" b="-29230"/>
              </a:stretch>
            </a:blipFill>
          </p:spPr>
        </p:sp>
      </p:grpSp>
      <p:pic>
        <p:nvPicPr>
          <p:cNvPr id="19460" name="Picture 4"/>
          <p:cNvPicPr>
            <a:picLocks noChangeAspect="1" noChangeArrowheads="1"/>
          </p:cNvPicPr>
          <p:nvPr/>
        </p:nvPicPr>
        <p:blipFill>
          <a:blip r:embed="rId5"/>
          <a:srcRect/>
          <a:stretch>
            <a:fillRect/>
          </a:stretch>
        </p:blipFill>
        <p:spPr bwMode="auto">
          <a:xfrm>
            <a:off x="4495800" y="2057400"/>
            <a:ext cx="4648200" cy="4267200"/>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grpSp>
        <p:nvGrpSpPr>
          <p:cNvPr id="20482" name="Group 2"/>
          <p:cNvGrpSpPr>
            <a:grpSpLocks/>
          </p:cNvGrpSpPr>
          <p:nvPr/>
        </p:nvGrpSpPr>
        <p:grpSpPr bwMode="auto">
          <a:xfrm>
            <a:off x="487363" y="293688"/>
            <a:ext cx="8778875"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3">
                <a:alphaModFix amt="0"/>
              </a:blip>
              <a:stretch>
                <a:fillRect t="-90292" b="-90292"/>
              </a:stretch>
            </a:blipFill>
          </p:spPr>
        </p:sp>
        <p:sp>
          <p:nvSpPr>
            <p:cNvPr id="20489" name="TextBox 4"/>
            <p:cNvSpPr txBox="1">
              <a:spLocks noChangeArrowheads="1"/>
            </p:cNvSpPr>
            <p:nvPr/>
          </p:nvSpPr>
          <p:spPr bwMode="auto">
            <a:xfrm>
              <a:off x="0" y="-86784"/>
              <a:ext cx="11704320" cy="1712384"/>
            </a:xfrm>
            <a:prstGeom prst="rect">
              <a:avLst/>
            </a:prstGeom>
            <a:noFill/>
            <a:ln w="9525">
              <a:noFill/>
              <a:miter lim="800000"/>
              <a:headEnd/>
              <a:tailEnd/>
            </a:ln>
          </p:spPr>
          <p:txBody>
            <a:bodyPr lIns="0" tIns="0" rIns="0" bIns="0" anchor="ctr"/>
            <a:lstStyle/>
            <a:p>
              <a:pPr algn="ctr">
                <a:lnSpc>
                  <a:spcPts val="5063"/>
                </a:lnSpc>
              </a:pPr>
              <a:r>
                <a:rPr lang="en-US" sz="4200">
                  <a:solidFill>
                    <a:srgbClr val="000000"/>
                  </a:solidFill>
                  <a:latin typeface="Calibri (MS)" charset="0"/>
                  <a:sym typeface="Calibri (MS)" charset="0"/>
                </a:rPr>
                <a:t>Заједница учења актива медицинских сестара васпитача</a:t>
              </a:r>
            </a:p>
          </p:txBody>
        </p:sp>
      </p:grpSp>
      <p:sp>
        <p:nvSpPr>
          <p:cNvPr id="20483" name="TextBox 5"/>
          <p:cNvSpPr txBox="1">
            <a:spLocks noChangeArrowheads="1"/>
          </p:cNvSpPr>
          <p:nvPr/>
        </p:nvSpPr>
        <p:spPr bwMode="auto">
          <a:xfrm>
            <a:off x="579438" y="1685925"/>
            <a:ext cx="8594725" cy="4803775"/>
          </a:xfrm>
          <a:prstGeom prst="rect">
            <a:avLst/>
          </a:prstGeom>
          <a:noFill/>
          <a:ln w="9525">
            <a:noFill/>
            <a:miter lim="800000"/>
            <a:headEnd/>
            <a:tailEnd/>
          </a:ln>
        </p:spPr>
        <p:txBody>
          <a:bodyPr lIns="0" tIns="0" rIns="0" bIns="0">
            <a:spAutoFit/>
          </a:bodyPr>
          <a:lstStyle/>
          <a:p>
            <a:pPr>
              <a:lnSpc>
                <a:spcPts val="4100"/>
              </a:lnSpc>
            </a:pPr>
            <a:r>
              <a:rPr lang="en-US" sz="3400">
                <a:solidFill>
                  <a:srgbClr val="000000"/>
                </a:solidFill>
                <a:latin typeface="Calibri (MS)" charset="0"/>
                <a:sym typeface="Calibri (MS)" charset="0"/>
              </a:rPr>
              <a:t>Више о дешавању можете сазнати </a:t>
            </a:r>
            <a:r>
              <a:rPr lang="en-US" sz="3400" u="sng">
                <a:solidFill>
                  <a:srgbClr val="0000FF"/>
                </a:solidFill>
                <a:latin typeface="Calibri (MS)" charset="0"/>
                <a:sym typeface="Calibri (MS)" charset="0"/>
                <a:hlinkClick r:id="rId4" tooltip="https://youtu.be/13_fXguQw-Y?si=wHMHC9kRtJxDa4ZG"/>
              </a:rPr>
              <a:t>овде.</a:t>
            </a:r>
          </a:p>
        </p:txBody>
      </p:sp>
      <p:pic>
        <p:nvPicPr>
          <p:cNvPr id="7" name="Slika 2"/>
          <p:cNvPicPr>
            <a:picLocks noChangeAspect="1"/>
          </p:cNvPicPr>
          <p:nvPr/>
        </p:nvPicPr>
        <p:blipFill>
          <a:blip r:embed="rId5">
            <a:extLst>
              <a:ext uri="{28A0092B-C50C-407E-A947-70E740481C1C}"/>
            </a:extLst>
          </a:blip>
          <a:stretch>
            <a:fillRect/>
          </a:stretch>
        </p:blipFill>
        <p:spPr>
          <a:xfrm>
            <a:off x="4876800" y="2514600"/>
            <a:ext cx="4242821" cy="3740603"/>
          </a:xfrm>
          <a:prstGeom prst="rect">
            <a:avLst/>
          </a:prstGeom>
          <a:ln>
            <a:noFill/>
          </a:ln>
          <a:effectLst>
            <a:softEdge rad="112500"/>
          </a:effectLst>
        </p:spPr>
      </p:pic>
      <p:pic>
        <p:nvPicPr>
          <p:cNvPr id="8" name="Slika 4"/>
          <p:cNvPicPr>
            <a:picLocks noGrp="1" noChangeAspect="1"/>
          </p:cNvPicPr>
          <p:nvPr/>
        </p:nvPicPr>
        <p:blipFill>
          <a:blip r:embed="rId6">
            <a:extLst>
              <a:ext uri="{28A0092B-C50C-407E-A947-70E740481C1C}"/>
            </a:extLst>
          </a:blip>
          <a:stretch>
            <a:fillRect/>
          </a:stretch>
        </p:blipFill>
        <p:spPr>
          <a:xfrm>
            <a:off x="381000" y="2743200"/>
            <a:ext cx="4043362" cy="3770186"/>
          </a:xfrm>
          <a:prstGeom prst="rect">
            <a:avLst/>
          </a:prstGeom>
          <a:ln>
            <a:noFill/>
          </a:ln>
          <a:effectLst>
            <a:softEdge rad="11250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grpSp>
        <p:nvGrpSpPr>
          <p:cNvPr id="21506" name="Group 2"/>
          <p:cNvGrpSpPr>
            <a:grpSpLocks/>
          </p:cNvGrpSpPr>
          <p:nvPr/>
        </p:nvGrpSpPr>
        <p:grpSpPr bwMode="auto">
          <a:xfrm>
            <a:off x="487363" y="293688"/>
            <a:ext cx="8778875"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3">
                <a:alphaModFix amt="0"/>
              </a:blip>
              <a:stretch>
                <a:fillRect t="-90292" b="-90292"/>
              </a:stretch>
            </a:blipFill>
          </p:spPr>
        </p:sp>
        <p:sp>
          <p:nvSpPr>
            <p:cNvPr id="21512" name="TextBox 4"/>
            <p:cNvSpPr txBox="1">
              <a:spLocks noChangeArrowheads="1"/>
            </p:cNvSpPr>
            <p:nvPr/>
          </p:nvSpPr>
          <p:spPr bwMode="auto">
            <a:xfrm>
              <a:off x="0" y="-57151"/>
              <a:ext cx="11704320" cy="1682751"/>
            </a:xfrm>
            <a:prstGeom prst="rect">
              <a:avLst/>
            </a:prstGeom>
            <a:noFill/>
            <a:ln w="9525">
              <a:noFill/>
              <a:miter lim="800000"/>
              <a:headEnd/>
              <a:tailEnd/>
            </a:ln>
          </p:spPr>
          <p:txBody>
            <a:bodyPr lIns="0" tIns="0" rIns="0" bIns="0" anchor="ctr"/>
            <a:lstStyle/>
            <a:p>
              <a:pPr>
                <a:lnSpc>
                  <a:spcPts val="3388"/>
                </a:lnSpc>
              </a:pPr>
              <a:r>
                <a:rPr lang="en-US" sz="2400" b="1">
                  <a:solidFill>
                    <a:srgbClr val="0F0F0F"/>
                  </a:solidFill>
                  <a:latin typeface="Roboto Bold" charset="0"/>
                  <a:sym typeface="Roboto Bold" charset="0"/>
                </a:rPr>
                <a:t>Размена увида о подршци у развијању род.компетенција са представником Дома здравља .Врт.,,Бисери".</a:t>
              </a:r>
            </a:p>
            <a:p>
              <a:pPr algn="ctr">
                <a:lnSpc>
                  <a:spcPts val="2950"/>
                </a:lnSpc>
              </a:pPr>
              <a:endParaRPr lang="en-US">
                <a:latin typeface="Calibri" pitchFamily="34" charset="0"/>
              </a:endParaRPr>
            </a:p>
          </p:txBody>
        </p:sp>
      </p:grpSp>
      <p:sp>
        <p:nvSpPr>
          <p:cNvPr id="21507" name="TextBox 5"/>
          <p:cNvSpPr txBox="1">
            <a:spLocks noChangeArrowheads="1"/>
          </p:cNvSpPr>
          <p:nvPr/>
        </p:nvSpPr>
        <p:spPr bwMode="auto">
          <a:xfrm>
            <a:off x="579438" y="1685925"/>
            <a:ext cx="8594725" cy="4803775"/>
          </a:xfrm>
          <a:prstGeom prst="rect">
            <a:avLst/>
          </a:prstGeom>
          <a:noFill/>
          <a:ln w="9525">
            <a:noFill/>
            <a:miter lim="800000"/>
            <a:headEnd/>
            <a:tailEnd/>
          </a:ln>
        </p:spPr>
        <p:txBody>
          <a:bodyPr lIns="0" tIns="0" rIns="0" bIns="0">
            <a:spAutoFit/>
          </a:bodyPr>
          <a:lstStyle/>
          <a:p>
            <a:pPr>
              <a:lnSpc>
                <a:spcPts val="4100"/>
              </a:lnSpc>
            </a:pPr>
            <a:r>
              <a:rPr lang="en-US" sz="3400">
                <a:solidFill>
                  <a:srgbClr val="000000"/>
                </a:solidFill>
                <a:latin typeface="Calibri (MS)" charset="0"/>
                <a:sym typeface="Calibri (MS)" charset="0"/>
              </a:rPr>
              <a:t>Више о дешавању можете сазнати </a:t>
            </a:r>
            <a:r>
              <a:rPr lang="en-US" sz="3400" u="sng">
                <a:solidFill>
                  <a:srgbClr val="0000FF"/>
                </a:solidFill>
                <a:latin typeface="Calibri (MS)" charset="0"/>
                <a:sym typeface="Calibri (MS)" charset="0"/>
                <a:hlinkClick r:id="rId4" tooltip="https://www.youtube.com/watch?v=6OgqROrBuOM"/>
              </a:rPr>
              <a:t>овде.</a:t>
            </a:r>
          </a:p>
        </p:txBody>
      </p:sp>
      <p:pic>
        <p:nvPicPr>
          <p:cNvPr id="21508" name="Picture 12"/>
          <p:cNvPicPr>
            <a:picLocks noChangeAspect="1" noChangeArrowheads="1"/>
          </p:cNvPicPr>
          <p:nvPr/>
        </p:nvPicPr>
        <p:blipFill>
          <a:blip r:embed="rId5"/>
          <a:srcRect/>
          <a:stretch>
            <a:fillRect/>
          </a:stretch>
        </p:blipFill>
        <p:spPr bwMode="auto">
          <a:xfrm>
            <a:off x="1066800" y="2286000"/>
            <a:ext cx="6858000" cy="4191000"/>
          </a:xfrm>
          <a:prstGeom prst="rect">
            <a:avLst/>
          </a:prstGeom>
          <a:ln>
            <a:noFill/>
          </a:ln>
          <a:effectLst>
            <a:softEdge rad="112500"/>
          </a:effec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TotalTime>
  <Words>743</Words>
  <Application>Microsoft Office PowerPoint</Application>
  <PresentationFormat>Custom</PresentationFormat>
  <Paragraphs>50</Paragraphs>
  <Slides>20</Slides>
  <Notes>20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Times New Roman Bold</vt:lpstr>
      <vt:lpstr>Calibri (MS)</vt:lpstr>
      <vt:lpstr>Times New Roman</vt:lpstr>
      <vt:lpstr>Roboto Bold</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Bilten vrtica Biseri decembar 2025.pptx</dc:title>
  <dc:creator>Vrtic Biseri</dc:creator>
  <cp:lastModifiedBy>ASUS</cp:lastModifiedBy>
  <cp:revision>6</cp:revision>
  <dcterms:created xsi:type="dcterms:W3CDTF">2006-08-16T00:00:00Z</dcterms:created>
  <dcterms:modified xsi:type="dcterms:W3CDTF">2026-02-24T10:28:49Z</dcterms:modified>
</cp:coreProperties>
</file>