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84" r:id="rId4"/>
  </p:sldMasterIdLst>
  <p:notesMasterIdLst>
    <p:notesMasterId r:id="rId29"/>
  </p:notesMasterIdLst>
  <p:handoutMasterIdLst>
    <p:handoutMasterId r:id="rId30"/>
  </p:handoutMasterIdLst>
  <p:sldIdLst>
    <p:sldId id="256" r:id="rId5"/>
    <p:sldId id="284" r:id="rId6"/>
    <p:sldId id="283" r:id="rId7"/>
    <p:sldId id="282" r:id="rId8"/>
    <p:sldId id="281" r:id="rId9"/>
    <p:sldId id="260" r:id="rId10"/>
    <p:sldId id="261" r:id="rId11"/>
    <p:sldId id="267" r:id="rId12"/>
    <p:sldId id="266" r:id="rId13"/>
    <p:sldId id="269" r:id="rId14"/>
    <p:sldId id="270" r:id="rId15"/>
    <p:sldId id="271" r:id="rId16"/>
    <p:sldId id="285" r:id="rId17"/>
    <p:sldId id="286" r:id="rId18"/>
    <p:sldId id="287" r:id="rId19"/>
    <p:sldId id="265" r:id="rId20"/>
    <p:sldId id="278" r:id="rId21"/>
    <p:sldId id="272" r:id="rId22"/>
    <p:sldId id="273" r:id="rId23"/>
    <p:sldId id="274" r:id="rId24"/>
    <p:sldId id="275" r:id="rId25"/>
    <p:sldId id="276" r:id="rId26"/>
    <p:sldId id="277" r:id="rId27"/>
    <p:sldId id="280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83707" autoAdjust="0"/>
  </p:normalViewPr>
  <p:slideViewPr>
    <p:cSldViewPr snapToGrid="0">
      <p:cViewPr varScale="1">
        <p:scale>
          <a:sx n="42" d="100"/>
          <a:sy n="42" d="100"/>
        </p:scale>
        <p:origin x="-91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2965" y="4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600B7FD6-6B50-4C58-994F-82DC621427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95CC7F2D-6B16-4B88-A4F8-ABD5316B473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51DC69-60C3-4CF7-A135-6E702ECCE0F0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F94CEF1E-1ACC-48D0-92B3-CB3D4FED50A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45F188B4-83B8-4C82-AFAC-DC1E415458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A9FFBD-F123-4881-BC93-591827BC61E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366215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3EC7B-6C72-4FBB-87DF-2BD2CB7DC1E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2A795-6F94-4A96-B820-B9038480D04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66495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your classroom colors different than what you see in this template? That’s OK! Click on Design -&gt; Variants (the down arrow) -&gt; Pick the color scheme that works for you!</a:t>
            </a:r>
          </a:p>
          <a:p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Feel free to change any “You will…” and “I will…” statements to ensure they align with your classroom procedures and rules!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A795-6F94-4A96-B820-B9038480D048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642546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046785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285284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17076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534525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168006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975270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17020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455246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34150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817245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42219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2/19/2026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2947619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181F489-B701-4C74-9747-27C8656A89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7135" y="2829696"/>
            <a:ext cx="11701849" cy="978759"/>
          </a:xfrm>
        </p:spPr>
        <p:txBody>
          <a:bodyPr>
            <a:normAutofit/>
          </a:bodyPr>
          <a:lstStyle/>
          <a:p>
            <a:r>
              <a:rPr lang="sr-Cyrl-RS" sz="4400" dirty="0">
                <a:latin typeface="Rockwell" panose="02060603020205020403" pitchFamily="18" charset="0"/>
              </a:rPr>
              <a:t>ВРТИЋ „ЛАБУД“</a:t>
            </a:r>
            <a:endParaRPr lang="en-US" sz="4400" dirty="0">
              <a:latin typeface="Rockwell" panose="02060603020205020403" pitchFamily="18" charset="0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r-Cyrl-RS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месечни билтен – децембар, 2025.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69067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685" y="571500"/>
            <a:ext cx="8080131" cy="5753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20251222_020632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00048" y="4413739"/>
            <a:ext cx="4038600" cy="2031024"/>
          </a:xfrm>
        </p:spPr>
      </p:pic>
      <p:pic>
        <p:nvPicPr>
          <p:cNvPr id="5" name="Picture 4" descr="20251222_020616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9116" y="1679329"/>
            <a:ext cx="3757775" cy="2585469"/>
          </a:xfrm>
          <a:prstGeom prst="rect">
            <a:avLst/>
          </a:prstGeom>
        </p:spPr>
      </p:pic>
      <p:pic>
        <p:nvPicPr>
          <p:cNvPr id="6" name="Picture 5" descr="20251222_015557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5522" y="1722154"/>
            <a:ext cx="3683978" cy="2762984"/>
          </a:xfrm>
          <a:prstGeom prst="rect">
            <a:avLst/>
          </a:prstGeom>
        </p:spPr>
      </p:pic>
      <p:pic>
        <p:nvPicPr>
          <p:cNvPr id="7" name="Picture 6" descr="20251222_015535 (1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0692" y="4510454"/>
            <a:ext cx="3631223" cy="1804014"/>
          </a:xfrm>
          <a:prstGeom prst="rect">
            <a:avLst/>
          </a:prstGeom>
        </p:spPr>
      </p:pic>
      <p:pic>
        <p:nvPicPr>
          <p:cNvPr id="8" name="Picture 7" descr="20260218_11365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5024" y="1619908"/>
            <a:ext cx="3048000" cy="2286000"/>
          </a:xfrm>
          <a:prstGeom prst="rect">
            <a:avLst/>
          </a:prstGeom>
        </p:spPr>
      </p:pic>
      <p:pic>
        <p:nvPicPr>
          <p:cNvPr id="9" name="Picture 8" descr="20260218_113535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6763" y="4047115"/>
            <a:ext cx="3048000" cy="228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5123" y="606669"/>
            <a:ext cx="109903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Састанци практичара –размена  увида стручних сарадника /сарадника и васпитача о заједничком простору и простору радних соба и договор о акцијама  </a:t>
            </a:r>
            <a:endParaRPr lang="en-US" dirty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4977" y="553916"/>
            <a:ext cx="10928838" cy="650630"/>
          </a:xfrm>
        </p:spPr>
        <p:txBody>
          <a:bodyPr>
            <a:normAutofit/>
          </a:bodyPr>
          <a:lstStyle/>
          <a:p>
            <a:pPr marL="571500" indent="-571500" algn="just"/>
            <a:r>
              <a:rPr lang="sr-Cyrl-RS" sz="2400" dirty="0" smtClean="0">
                <a:latin typeface="Rockwell" panose="02060603020205020403" pitchFamily="18" charset="0"/>
              </a:rPr>
              <a:t>        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Деца и васпитачи упроцесу промене просторних целина у радној соби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083" y="1160584"/>
            <a:ext cx="5547947" cy="520504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310252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647" y="825500"/>
            <a:ext cx="11566998" cy="1358900"/>
          </a:xfrm>
        </p:spPr>
        <p:txBody>
          <a:bodyPr>
            <a:normAutofit/>
          </a:bodyPr>
          <a:lstStyle/>
          <a:p>
            <a:pPr marL="571500" indent="-571500"/>
            <a:r>
              <a:rPr lang="sr-Cyrl-RS" sz="2800" dirty="0">
                <a:latin typeface="Times New Roman" pitchFamily="18" charset="0"/>
                <a:cs typeface="Times New Roman" pitchFamily="18" charset="0"/>
              </a:rPr>
              <a:t>Промене у заједничком простору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47" y="2461846"/>
            <a:ext cx="4480934" cy="394158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575" y="2439940"/>
            <a:ext cx="2972619" cy="396349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1188" y="2413000"/>
            <a:ext cx="2992824" cy="39904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24066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01" y="359111"/>
            <a:ext cx="8229645" cy="2562860"/>
          </a:xfrm>
        </p:spPr>
        <p:txBody>
          <a:bodyPr>
            <a:normAutofit/>
          </a:bodyPr>
          <a:lstStyle/>
          <a:p>
            <a:pPr marL="571500" indent="-571500"/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Припремање заједничких просторија за Новогодишње празнике и кићење јелке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0647" y="325797"/>
            <a:ext cx="2810634" cy="37475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0647" y="4333492"/>
            <a:ext cx="2842053" cy="21315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824" y="3357050"/>
            <a:ext cx="3680093" cy="27600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02" y="3357050"/>
            <a:ext cx="3680093" cy="27600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24077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02" y="535940"/>
            <a:ext cx="11109798" cy="797560"/>
          </a:xfrm>
        </p:spPr>
        <p:txBody>
          <a:bodyPr>
            <a:normAutofit/>
          </a:bodyPr>
          <a:lstStyle/>
          <a:p>
            <a:pPr marL="571500" indent="-571500"/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Осликавање Новогодишњих мотива на прозорима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2500" y="1844101"/>
            <a:ext cx="3257399" cy="43431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751" y="1793100"/>
            <a:ext cx="3295650" cy="43942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113644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934" y="232488"/>
            <a:ext cx="11566998" cy="1358900"/>
          </a:xfrm>
        </p:spPr>
        <p:txBody>
          <a:bodyPr>
            <a:normAutofit/>
          </a:bodyPr>
          <a:lstStyle/>
          <a:p>
            <a:pPr marL="571500" indent="-571500"/>
            <a:r>
              <a:rPr lang="sr-Cyrl-RS" sz="2800" dirty="0">
                <a:latin typeface="Times New Roman" pitchFamily="18" charset="0"/>
                <a:cs typeface="Times New Roman" pitchFamily="18" charset="0"/>
              </a:rPr>
              <a:t>Заједничко писмо Деда Мразу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89" y="1452670"/>
            <a:ext cx="3744625" cy="49897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8276" y="2168545"/>
            <a:ext cx="3105707" cy="41383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378" y="3947526"/>
            <a:ext cx="3145834" cy="23593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378" y="1452670"/>
            <a:ext cx="3145834" cy="23593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16408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290" y="887284"/>
            <a:ext cx="11566998" cy="1358900"/>
          </a:xfrm>
        </p:spPr>
        <p:txBody>
          <a:bodyPr>
            <a:normAutofit/>
          </a:bodyPr>
          <a:lstStyle/>
          <a:p>
            <a:pPr marL="571500" indent="-571500"/>
            <a:r>
              <a:rPr lang="sr-Cyrl-RS" sz="2800" dirty="0">
                <a:latin typeface="Times New Roman" pitchFamily="18" charset="0"/>
                <a:cs typeface="Times New Roman" pitchFamily="18" charset="0"/>
              </a:rPr>
              <a:t>Заједничко писмо Деда Мразу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241" y="2592513"/>
            <a:ext cx="2754272" cy="367236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90" y="2592513"/>
            <a:ext cx="2754272" cy="36723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393" y="2592514"/>
            <a:ext cx="2754272" cy="36723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016" y="2592513"/>
            <a:ext cx="2754272" cy="36723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96141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290" y="887284"/>
            <a:ext cx="11566998" cy="1358900"/>
          </a:xfrm>
        </p:spPr>
        <p:txBody>
          <a:bodyPr>
            <a:normAutofit/>
          </a:bodyPr>
          <a:lstStyle/>
          <a:p>
            <a:pPr marL="571500" indent="-571500"/>
            <a:r>
              <a:rPr lang="sr-Cyrl-RS" sz="2400" dirty="0">
                <a:latin typeface="Rockwell" panose="02060603020205020403" pitchFamily="18" charset="0"/>
              </a:rPr>
              <a:t>Сарадња са локалном заједницом </a:t>
            </a:r>
            <a:r>
              <a:rPr lang="sr-Cyrl-RS" sz="2400" dirty="0" smtClean="0">
                <a:latin typeface="Rockwell" panose="02060603020205020403" pitchFamily="18" charset="0"/>
              </a:rPr>
              <a:t/>
            </a:r>
            <a:br>
              <a:rPr lang="sr-Cyrl-RS" sz="2400" dirty="0" smtClean="0">
                <a:latin typeface="Rockwell" panose="02060603020205020403" pitchFamily="18" charset="0"/>
              </a:rPr>
            </a:br>
            <a:r>
              <a:rPr lang="sr-Cyrl-RS" sz="2400" dirty="0" smtClean="0">
                <a:latin typeface="Rockwell" panose="02060603020205020403" pitchFamily="18" charset="0"/>
              </a:rPr>
              <a:t> </a:t>
            </a:r>
            <a:r>
              <a:rPr lang="sr-Cyrl-RS" sz="2400" dirty="0">
                <a:latin typeface="Rockwell" panose="02060603020205020403" pitchFamily="18" charset="0"/>
              </a:rPr>
              <a:t>Посета члана Астрономског Удружења – „Еурека“</a:t>
            </a:r>
            <a:endParaRPr lang="en-US" sz="2400" dirty="0">
              <a:latin typeface="Rockwell" panose="02060603020205020403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755" y="2242038"/>
            <a:ext cx="3620396" cy="38374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2024" y="2224454"/>
            <a:ext cx="3620396" cy="38550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293" y="2198077"/>
            <a:ext cx="3620396" cy="38814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0991405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290" y="887284"/>
            <a:ext cx="11566998" cy="1358900"/>
          </a:xfrm>
        </p:spPr>
        <p:txBody>
          <a:bodyPr>
            <a:normAutofit/>
          </a:bodyPr>
          <a:lstStyle/>
          <a:p>
            <a:pPr marL="571500" indent="-571500"/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Посета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старије </a:t>
            </a:r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вртићке групе другој групи – подела новогодишњих честитки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912" y="1960685"/>
            <a:ext cx="3608942" cy="43877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290" y="1969477"/>
            <a:ext cx="3628025" cy="43932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1376" y="1978269"/>
            <a:ext cx="3647106" cy="438443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134290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290" y="887284"/>
            <a:ext cx="11566998" cy="1358900"/>
          </a:xfrm>
        </p:spPr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r-Cyrl-RS" sz="3600" dirty="0">
                <a:latin typeface="Rockwell" panose="02060603020205020403" pitchFamily="18" charset="0"/>
              </a:rPr>
              <a:t>Новогодишњи Маскенбал – заједничке игре и дружење</a:t>
            </a:r>
            <a:endParaRPr lang="en-US" sz="3600" dirty="0">
              <a:latin typeface="Rockwell" panose="02060603020205020403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763" y="2931300"/>
            <a:ext cx="2527725" cy="33703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08" y="2931300"/>
            <a:ext cx="2527725" cy="3370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818" y="2931300"/>
            <a:ext cx="2527725" cy="3370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4873" y="2931300"/>
            <a:ext cx="2527725" cy="33703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99536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002" y="825500"/>
            <a:ext cx="11566998" cy="1358900"/>
          </a:xfrm>
        </p:spPr>
        <p:txBody>
          <a:bodyPr>
            <a:normAutofit/>
          </a:bodyPr>
          <a:lstStyle/>
          <a:p>
            <a:pPr marL="571500" indent="-571500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Заједница учења 2.,практичари вртића ,,Лабуд,Наша радост/Сунце,Пчелица “-</a:t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размена практичара о развијању реалног програма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95" y="2654301"/>
            <a:ext cx="4935512" cy="37016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800" y="2654301"/>
            <a:ext cx="4935512" cy="370163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547988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4066DC69-99BB-7D5B-0123-CA989B8B19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786" y="2198077"/>
            <a:ext cx="8238392" cy="4038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02323" y="659423"/>
            <a:ext cx="8590085" cy="12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2400" kern="100" dirty="0" smtClean="0">
                <a:solidFill>
                  <a:schemeClr val="accent1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Састанак Тима за заштиту од дискриминације, насиља, злостављања и занемаривања – извештај о реализованим активностима и договор о даљем раду. </a:t>
            </a:r>
            <a:endParaRPr lang="sr-Cyrl-RS" sz="2400" kern="100" dirty="0">
              <a:solidFill>
                <a:schemeClr val="accent1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="" xmlns:a16="http://schemas.microsoft.com/office/drawing/2014/main" id="{F735BBA0-CFC3-73EE-1AD9-2A294C8D7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268" y="1951893"/>
            <a:ext cx="7350369" cy="45368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644162" y="914400"/>
            <a:ext cx="9495692" cy="8826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sr-Cyrl-RS" sz="2400" kern="100" dirty="0" smtClean="0">
                <a:solidFill>
                  <a:schemeClr val="accent1"/>
                </a:solidFill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Састанак Актива за развојно планирање – сагледавање нивоа остварености дефинисаних активности </a:t>
            </a:r>
            <a:endParaRPr lang="sr-Latn-ME" sz="2400" kern="100" dirty="0">
              <a:solidFill>
                <a:schemeClr val="accent1"/>
              </a:solidFill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290" y="281803"/>
            <a:ext cx="11566998" cy="1358900"/>
          </a:xfrm>
        </p:spPr>
        <p:txBody>
          <a:bodyPr>
            <a:normAutofit/>
          </a:bodyPr>
          <a:lstStyle/>
          <a:p>
            <a:pPr marL="571500" indent="-571500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Планирање за реализацију  радионице са  децом родитељима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529663"/>
            <a:ext cx="6730314" cy="504773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85510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289" y="571500"/>
            <a:ext cx="10873883" cy="1096662"/>
          </a:xfrm>
        </p:spPr>
        <p:txBody>
          <a:bodyPr>
            <a:noAutofit/>
          </a:bodyPr>
          <a:lstStyle/>
          <a:p>
            <a:pPr marL="571500" indent="-571500"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Припрема материјала и организација простора према договореном плану за  радионицу са децом  </a:t>
            </a:r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родитељима на нивоу вртића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„</a:t>
            </a:r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Клуб љубитеља науке и уметности“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19" y="1749670"/>
            <a:ext cx="5042612" cy="45443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446" y="1723292"/>
            <a:ext cx="5041557" cy="45523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53616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4367" y="1257871"/>
            <a:ext cx="3806900" cy="50758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2281" y="1257871"/>
            <a:ext cx="2093794" cy="5075866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 txBox="1">
            <a:spLocks/>
          </p:cNvSpPr>
          <p:nvPr/>
        </p:nvSpPr>
        <p:spPr>
          <a:xfrm>
            <a:off x="752776" y="710513"/>
            <a:ext cx="5643883" cy="4695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r-Cyrl-R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Rockwell" panose="02060603020205020403" pitchFamily="18" charset="0"/>
              </a:rPr>
              <a:t>Саднице јелки донирали:</a:t>
            </a:r>
          </a:p>
          <a:p>
            <a:r>
              <a:rPr lang="sr-Cyrl-R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Rockwell" panose="02060603020205020403" pitchFamily="18" charset="0"/>
              </a:rPr>
              <a:t>- „Еко Јела“ Велики Шиљеговац</a:t>
            </a:r>
          </a:p>
          <a:p>
            <a:r>
              <a:rPr lang="sr-Cyrl-R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Rockwell" panose="02060603020205020403" pitchFamily="18" charset="0"/>
              </a:rPr>
              <a:t>- ЈКП Крушевац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Rockwell" panose="02060603020205020403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145" y="1257871"/>
            <a:ext cx="2414208" cy="507586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127147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741" y="726646"/>
            <a:ext cx="10873883" cy="719094"/>
          </a:xfrm>
        </p:spPr>
        <p:txBody>
          <a:bodyPr>
            <a:noAutofit/>
          </a:bodyPr>
          <a:lstStyle/>
          <a:p>
            <a:pPr marL="571500" indent="-571500"/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Радионица са родитељима на нивоу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вртића</a:t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2400" b="1" i="1" dirty="0" smtClean="0">
                <a:latin typeface="Times New Roman" pitchFamily="18" charset="0"/>
                <a:cs typeface="Times New Roman" pitchFamily="18" charset="0"/>
              </a:rPr>
              <a:t>Новогодишњи трг </a:t>
            </a:r>
            <a:endParaRPr lang="en-US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741" y="2199504"/>
            <a:ext cx="5288691" cy="396651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854" y="2199504"/>
            <a:ext cx="5288691" cy="396651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359955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741" y="726646"/>
            <a:ext cx="10873883" cy="719094"/>
          </a:xfrm>
        </p:spPr>
        <p:txBody>
          <a:bodyPr>
            <a:noAutofit/>
          </a:bodyPr>
          <a:lstStyle/>
          <a:p>
            <a:pPr marL="571500" indent="-571500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Заједница која учи и размењује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724" y="1696915"/>
            <a:ext cx="4336890" cy="4686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457" y="4158549"/>
            <a:ext cx="3016650" cy="22624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457" y="1670900"/>
            <a:ext cx="3016650" cy="226248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570" y="1688124"/>
            <a:ext cx="3200067" cy="47126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2350955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741" y="726646"/>
            <a:ext cx="10873883" cy="719094"/>
          </a:xfrm>
        </p:spPr>
        <p:txBody>
          <a:bodyPr>
            <a:noAutofit/>
          </a:bodyPr>
          <a:lstStyle/>
          <a:p>
            <a:pPr marL="571500" indent="-571500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Радост и дружење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508" y="457200"/>
            <a:ext cx="4730261" cy="303120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8677" y="3692769"/>
            <a:ext cx="4818185" cy="28993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36" y="1556238"/>
            <a:ext cx="5873263" cy="4774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3389860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741" y="726646"/>
            <a:ext cx="10873883" cy="719094"/>
          </a:xfrm>
        </p:spPr>
        <p:txBody>
          <a:bodyPr>
            <a:noAutofit/>
          </a:bodyPr>
          <a:lstStyle/>
          <a:p>
            <a:pPr marL="571500" indent="-571500"/>
            <a:r>
              <a:rPr lang="sr-Cyrl-RS" sz="2800" dirty="0" smtClean="0">
                <a:latin typeface="Rockwell" panose="02060603020205020403" pitchFamily="18" charset="0"/>
              </a:rPr>
              <a:t>Радост и дружење</a:t>
            </a:r>
            <a:endParaRPr lang="en-US" sz="2800" dirty="0">
              <a:latin typeface="Rockwell" panose="02060603020205020403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13" y="1696915"/>
            <a:ext cx="3785255" cy="38619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367" y="1934308"/>
            <a:ext cx="3785255" cy="40308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428" y="2338754"/>
            <a:ext cx="3785255" cy="413307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4716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2153DD3-C27C-457D-ADDD-066D01CB9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741" y="726646"/>
            <a:ext cx="10873883" cy="719094"/>
          </a:xfrm>
        </p:spPr>
        <p:txBody>
          <a:bodyPr>
            <a:noAutofit/>
          </a:bodyPr>
          <a:lstStyle/>
          <a:p>
            <a:pPr marL="571500" indent="-571500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Планирање </a:t>
            </a:r>
            <a:r>
              <a:rPr lang="sr-Cyrl-RS" sz="2400" dirty="0">
                <a:latin typeface="Times New Roman" pitchFamily="18" charset="0"/>
                <a:cs typeface="Times New Roman" pitchFamily="18" charset="0"/>
              </a:rPr>
              <a:t>практичара о спровођењу акционог истраживања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486" y="1529110"/>
            <a:ext cx="8525929" cy="46270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931088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23" y="310820"/>
            <a:ext cx="10726853" cy="60925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15398375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Basi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F55885775_Student does teacher does_v2.potx" id="{618315E5-C348-40CF-AD40-05C2F7C13378}" vid="{0C991BBE-F1C3-4926-9687-DBEAAE8C92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F1ABED-93B7-45AC-A513-2CB1FF159AF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D6CA70E-ED75-4FF0-A862-8EF12B737755}">
  <ds:schemaRefs>
    <ds:schemaRef ds:uri="http://schemas.microsoft.com/office/2006/metadata/properties"/>
    <ds:schemaRef ds:uri="http://www.w3.org/2000/xmlns/"/>
    <ds:schemaRef ds:uri="71af3243-3dd4-4a8d-8c0d-dd76da1f02a5"/>
    <ds:schemaRef ds:uri="http://www.w3.org/2001/XMLSchema-instance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9B27744-7857-4992-B755-05855FC59147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71af3243-3dd4-4a8d-8c0d-dd76da1f02a5"/>
    <ds:schemaRef ds:uri="16c05727-aa75-4e4a-9b5f-8a80a1165891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Student does, teacher does</Template>
  <TotalTime>0</TotalTime>
  <Words>266</Words>
  <Application>Microsoft Office PowerPoint</Application>
  <PresentationFormat>Custom</PresentationFormat>
  <Paragraphs>29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Basis</vt:lpstr>
      <vt:lpstr>ВРТИЋ „ЛАБУД“</vt:lpstr>
      <vt:lpstr>Slide 2</vt:lpstr>
      <vt:lpstr>Slide 3</vt:lpstr>
      <vt:lpstr>         Деца и васпитачи упроцесу промене просторних целина у радној соби </vt:lpstr>
      <vt:lpstr>Промене у заједничком простору</vt:lpstr>
      <vt:lpstr>Припремање заједничких просторија за Новогодишње празнике и кићење јелке</vt:lpstr>
      <vt:lpstr>Осликавање Новогодишњих мотива на прозорима</vt:lpstr>
      <vt:lpstr>Заједничко писмо Деда Мразу</vt:lpstr>
      <vt:lpstr>Заједничко писмо Деда Мразу</vt:lpstr>
      <vt:lpstr>Сарадња са локалном заједницом   Посета члана Астрономског Удружења – „Еурека“</vt:lpstr>
      <vt:lpstr>Посета старије вртићке групе другој групи – подела новогодишњих честитки</vt:lpstr>
      <vt:lpstr>Новогодишњи Маскенбал – заједничке игре и дружење</vt:lpstr>
      <vt:lpstr> Заједница учења 2.,практичари вртића ,,Лабуд,Наша радост/Сунце,Пчелица “- размена практичара о развијању реалног програма </vt:lpstr>
      <vt:lpstr>Slide 14</vt:lpstr>
      <vt:lpstr>Slide 15</vt:lpstr>
      <vt:lpstr>Планирање за реализацију  радионице са  децом родитељима</vt:lpstr>
      <vt:lpstr>Припрема материјала и организација простора према договореном плану за  радионицу са децом  родитељима на нивоу вртића „Клуб љубитеља науке и уметности“</vt:lpstr>
      <vt:lpstr>Slide 18</vt:lpstr>
      <vt:lpstr>Радионица са родитељима на нивоу вртића  Новогодишњи трг </vt:lpstr>
      <vt:lpstr>Заједница која учи и размењује </vt:lpstr>
      <vt:lpstr>Радост и дружење </vt:lpstr>
      <vt:lpstr>Радост и дружење</vt:lpstr>
      <vt:lpstr>Планирање практичара о спровођењу акционог истраживања</vt:lpstr>
      <vt:lpstr>Slide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„ЛАБУД“</dc:title>
  <dc:creator/>
  <cp:lastModifiedBy/>
  <cp:revision>2</cp:revision>
  <dcterms:created xsi:type="dcterms:W3CDTF">2026-01-22T19:39:29Z</dcterms:created>
  <dcterms:modified xsi:type="dcterms:W3CDTF">2026-02-19T10:49:39Z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