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73" r:id="rId10"/>
    <p:sldId id="263" r:id="rId11"/>
    <p:sldId id="270" r:id="rId12"/>
    <p:sldId id="271" r:id="rId13"/>
    <p:sldId id="269" r:id="rId14"/>
    <p:sldId id="274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2" autoAdjust="0"/>
    <p:restoredTop sz="94608" autoAdjust="0"/>
  </p:normalViewPr>
  <p:slideViewPr>
    <p:cSldViewPr>
      <p:cViewPr varScale="1">
        <p:scale>
          <a:sx n="40" d="100"/>
          <a:sy n="40" d="100"/>
        </p:scale>
        <p:origin x="-135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42A4E4-0894-47A4-88E9-50899C0918CC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youtube.com/watch?v=13_fXguQw-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CLRJe7Svhw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www.youtube.com/watch?v=bp78z5IB-w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571480"/>
            <a:ext cx="7851648" cy="2214578"/>
          </a:xfrm>
        </p:spPr>
        <p:txBody>
          <a:bodyPr anchor="t">
            <a:noAutofit/>
          </a:bodyPr>
          <a:lstStyle/>
          <a:p>
            <a:pPr algn="ctr"/>
            <a:r>
              <a:rPr lang="sr-Cyrl-RS" sz="3600" b="0" dirty="0" smtClean="0">
                <a:solidFill>
                  <a:schemeClr val="tx2"/>
                </a:solidFill>
                <a:latin typeface="+mn-lt"/>
              </a:rPr>
              <a:t>Вртић </a:t>
            </a:r>
            <a:r>
              <a:rPr lang="sr-Cyrl-RS" sz="3600" b="0" i="1" dirty="0" smtClean="0">
                <a:solidFill>
                  <a:schemeClr val="tx2"/>
                </a:solidFill>
                <a:latin typeface="+mn-lt"/>
              </a:rPr>
              <a:t>Владо Јурић</a:t>
            </a:r>
            <a:br>
              <a:rPr lang="sr-Cyrl-RS" sz="3600" b="0" i="1" dirty="0" smtClean="0">
                <a:solidFill>
                  <a:schemeClr val="tx2"/>
                </a:solidFill>
                <a:latin typeface="+mn-lt"/>
              </a:rPr>
            </a:br>
            <a:r>
              <a:rPr lang="sr-Cyrl-RS" sz="3600" dirty="0" smtClean="0">
                <a:solidFill>
                  <a:schemeClr val="tx2"/>
                </a:solidFill>
                <a:latin typeface="+mn-lt"/>
              </a:rPr>
              <a:t/>
            </a:r>
            <a:br>
              <a:rPr lang="sr-Cyrl-RS" sz="3600" dirty="0" smtClean="0">
                <a:solidFill>
                  <a:schemeClr val="tx2"/>
                </a:solidFill>
                <a:latin typeface="+mn-lt"/>
              </a:rPr>
            </a:br>
            <a:r>
              <a:rPr lang="sr-Cyrl-RS" sz="3600" dirty="0" smtClean="0">
                <a:solidFill>
                  <a:schemeClr val="tx2"/>
                </a:solidFill>
                <a:latin typeface="+mn-lt"/>
              </a:rPr>
              <a:t>МЕСЕЧНИ БИЛТЕН</a:t>
            </a:r>
            <a:endParaRPr lang="en-US" sz="36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214554"/>
            <a:ext cx="5072098" cy="30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 rot="10800000" flipV="1">
            <a:off x="2286000" y="5148505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r-Cyrl-RS" sz="2400" b="1" dirty="0" smtClean="0">
              <a:solidFill>
                <a:schemeClr val="tx2"/>
              </a:solidFill>
            </a:endParaRPr>
          </a:p>
          <a:p>
            <a:pPr algn="ctr"/>
            <a:r>
              <a:rPr lang="sr-Cyrl-RS" b="1" dirty="0" smtClean="0">
                <a:solidFill>
                  <a:schemeClr val="tx2"/>
                </a:solidFill>
              </a:rPr>
              <a:t>Децембар 2025. године</a:t>
            </a:r>
            <a:br>
              <a:rPr lang="sr-Cyrl-RS" b="1" dirty="0" smtClean="0">
                <a:solidFill>
                  <a:schemeClr val="tx2"/>
                </a:solidFill>
              </a:rPr>
            </a:b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714348" y="5357826"/>
            <a:ext cx="7854696" cy="1214446"/>
          </a:xfrm>
        </p:spPr>
        <p:txBody>
          <a:bodyPr>
            <a:normAutofit fontScale="92500" lnSpcReduction="10000"/>
          </a:bodyPr>
          <a:lstStyle/>
          <a:p>
            <a:pPr algn="ctr"/>
            <a:endParaRPr lang="sr-Cyrl-RS" dirty="0" smtClean="0"/>
          </a:p>
          <a:p>
            <a:pPr algn="ctr"/>
            <a:endParaRPr lang="sr-Cyrl-RS" dirty="0" smtClean="0"/>
          </a:p>
          <a:p>
            <a:pPr algn="ctr"/>
            <a:r>
              <a:rPr lang="sr-Cyrl-RS" sz="2200" dirty="0" smtClean="0"/>
              <a:t>Јаслена – мешовита</a:t>
            </a:r>
            <a:r>
              <a:rPr lang="en-US" sz="2200" dirty="0" smtClean="0"/>
              <a:t> </a:t>
            </a:r>
            <a:r>
              <a:rPr lang="sr-Cyrl-RS" sz="2200" dirty="0" smtClean="0"/>
              <a:t>група</a:t>
            </a:r>
            <a:endParaRPr lang="en-US" sz="2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285860"/>
            <a:ext cx="3600000" cy="4241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57298"/>
            <a:ext cx="36000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571604" y="642918"/>
            <a:ext cx="6000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Вођене игре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5786454"/>
            <a:ext cx="600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/>
              <a:t>Музика,певање  и  покрет</a:t>
            </a:r>
            <a:endParaRPr 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500570"/>
            <a:ext cx="8497606" cy="2214578"/>
          </a:xfrm>
        </p:spPr>
        <p:txBody>
          <a:bodyPr>
            <a:normAutofit lnSpcReduction="10000"/>
          </a:bodyPr>
          <a:lstStyle/>
          <a:p>
            <a:pPr algn="ctr"/>
            <a:endParaRPr lang="sr-Cyrl-RS" sz="2000" dirty="0" smtClean="0"/>
          </a:p>
          <a:p>
            <a:pPr algn="ctr"/>
            <a:endParaRPr lang="sr-Cyrl-RS" sz="2000" dirty="0" smtClean="0"/>
          </a:p>
          <a:p>
            <a:pPr algn="ctr"/>
            <a:endParaRPr lang="sr-Cyrl-RS" sz="2000" dirty="0" smtClean="0"/>
          </a:p>
          <a:p>
            <a:pPr algn="ctr"/>
            <a:endParaRPr lang="sr-Cyrl-RS" sz="2000" dirty="0" smtClean="0"/>
          </a:p>
          <a:p>
            <a:pPr algn="ctr"/>
            <a:r>
              <a:rPr lang="sr-Cyrl-RS" sz="2000" dirty="0" smtClean="0"/>
              <a:t>Различити начини истраживања деце </a:t>
            </a:r>
          </a:p>
          <a:p>
            <a:pPr algn="ctr"/>
            <a:r>
              <a:rPr lang="sr-Cyrl-RS" sz="2000" dirty="0" smtClean="0"/>
              <a:t>јасленао– мешовите група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85794"/>
            <a:ext cx="3600000" cy="48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3600000" cy="48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4714884"/>
            <a:ext cx="7854696" cy="1752600"/>
          </a:xfrm>
        </p:spPr>
        <p:txBody>
          <a:bodyPr>
            <a:normAutofit/>
          </a:bodyPr>
          <a:lstStyle/>
          <a:p>
            <a:pPr algn="ctr"/>
            <a:endParaRPr lang="sr-Cyrl-RS" sz="2000" dirty="0" smtClean="0"/>
          </a:p>
          <a:p>
            <a:pPr algn="ctr"/>
            <a:r>
              <a:rPr lang="sr-Cyrl-RS" sz="2000" dirty="0" smtClean="0"/>
              <a:t>Јаслена – мешовита група,материјали и средства  у простору радне собе омогућавају различите сензорно-манипулативне и кинестетичке доживљаје ,експериментисање и игру.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85728"/>
            <a:ext cx="321471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285728"/>
            <a:ext cx="3214711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4500570"/>
            <a:ext cx="7854696" cy="1752600"/>
          </a:xfrm>
        </p:spPr>
        <p:txBody>
          <a:bodyPr>
            <a:normAutofit lnSpcReduction="10000"/>
          </a:bodyPr>
          <a:lstStyle/>
          <a:p>
            <a:pPr algn="ctr"/>
            <a:endParaRPr lang="sr-Cyrl-RS" dirty="0" smtClean="0"/>
          </a:p>
          <a:p>
            <a:pPr algn="ctr"/>
            <a:endParaRPr lang="sr-Cyrl-RS" sz="2000" dirty="0" smtClean="0"/>
          </a:p>
          <a:p>
            <a:pPr algn="ctr"/>
            <a:r>
              <a:rPr lang="sr-Cyrl-RS" sz="2000" dirty="0" smtClean="0"/>
              <a:t>Уважавање  односа међу децом и подржавање  грађења пријатељства са вршњацима у групи </a:t>
            </a:r>
          </a:p>
          <a:p>
            <a:pPr algn="ctr"/>
            <a:r>
              <a:rPr lang="sr-Cyrl-RS" sz="2000" dirty="0" smtClean="0"/>
              <a:t>Јаслена – мешовита група</a:t>
            </a:r>
            <a:endParaRPr lang="en-US" sz="2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642918"/>
            <a:ext cx="3321867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642918"/>
            <a:ext cx="332186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5286388"/>
            <a:ext cx="7929618" cy="1571612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/>
              <a:t>Припремна – мешовита група  у посети ОШ “Вук Караџић”</a:t>
            </a:r>
          </a:p>
          <a:p>
            <a:pPr algn="ctr"/>
            <a:r>
              <a:rPr lang="sr-Cyrl-RS" sz="2000" dirty="0" smtClean="0"/>
              <a:t> Упознавање са простором и особљем школе </a:t>
            </a:r>
            <a:r>
              <a:rPr lang="sr-Latn-RS" sz="2000" dirty="0" smtClean="0"/>
              <a:t>,</a:t>
            </a:r>
            <a:r>
              <a:rPr lang="sr-Cyrl-RS" sz="2000" dirty="0" smtClean="0"/>
              <a:t>учитељима и школским  педагогом-подршка деци као део  процеса транзиције.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000108"/>
            <a:ext cx="400052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000108"/>
            <a:ext cx="400052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72" y="5143512"/>
            <a:ext cx="8001056" cy="866770"/>
          </a:xfrm>
        </p:spPr>
        <p:txBody>
          <a:bodyPr>
            <a:normAutofit fontScale="85000" lnSpcReduction="20000"/>
          </a:bodyPr>
          <a:lstStyle/>
          <a:p>
            <a:pPr algn="ctr"/>
            <a:endParaRPr lang="sr-Cyrl-RS" sz="2000" dirty="0" smtClean="0"/>
          </a:p>
          <a:p>
            <a:pPr algn="ctr"/>
            <a:r>
              <a:rPr lang="sr-Cyrl-RS" sz="2000" dirty="0" smtClean="0"/>
              <a:t>Припремна – мешовита  група</a:t>
            </a:r>
          </a:p>
          <a:p>
            <a:pPr algn="ctr"/>
            <a:r>
              <a:rPr lang="sr-Cyrl-RS" sz="2000" dirty="0" smtClean="0"/>
              <a:t>Простор у школи изазива радозналост и знатижељу .</a:t>
            </a:r>
            <a:endParaRPr lang="en-US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4000528" cy="42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642918"/>
            <a:ext cx="400052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4500570"/>
            <a:ext cx="7854696" cy="2214578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/>
              <a:t> </a:t>
            </a:r>
            <a:r>
              <a:rPr lang="sr-Cyrl-RS" sz="2000" i="1" dirty="0" smtClean="0"/>
              <a:t>Ми у свету мајстора, с</a:t>
            </a:r>
            <a:r>
              <a:rPr lang="sr-Cyrl-RS" sz="2000" dirty="0" smtClean="0"/>
              <a:t>редња – мешовита група</a:t>
            </a:r>
          </a:p>
          <a:p>
            <a:pPr algn="ctr"/>
            <a:r>
              <a:rPr lang="sr-Cyrl-RS" sz="2000" dirty="0" smtClean="0"/>
              <a:t>Долазак мајстора Ивана  и његов рад  у простору васпитне групе доприноси проширивању  искуства заједнице </a:t>
            </a:r>
            <a:endParaRPr lang="en-US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2464611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142984"/>
            <a:ext cx="2428852" cy="3238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1214422"/>
            <a:ext cx="2571768" cy="328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105400"/>
            <a:ext cx="9001156" cy="1752600"/>
          </a:xfrm>
        </p:spPr>
        <p:txBody>
          <a:bodyPr>
            <a:normAutofit/>
          </a:bodyPr>
          <a:lstStyle/>
          <a:p>
            <a:endParaRPr lang="sr-Cyrl-RS" dirty="0" smtClean="0"/>
          </a:p>
          <a:p>
            <a:pPr algn="ctr"/>
            <a:r>
              <a:rPr lang="sr-Cyrl-RS" sz="2000" dirty="0" smtClean="0"/>
              <a:t>Новогодишњи вашар у вртићу, прилика за дружење, ширење позитивне енергије , празничког расположења уз подршку и учешће родитеља</a:t>
            </a:r>
            <a:endParaRPr lang="en-US" sz="2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071546"/>
            <a:ext cx="236394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071546"/>
            <a:ext cx="2643206" cy="1994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000108"/>
            <a:ext cx="1976398" cy="1976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214686"/>
            <a:ext cx="235745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4643439" y="1928801"/>
            <a:ext cx="2357453" cy="4929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4857760"/>
            <a:ext cx="8572560" cy="1466848"/>
          </a:xfrm>
        </p:spPr>
        <p:txBody>
          <a:bodyPr>
            <a:normAutofit/>
          </a:bodyPr>
          <a:lstStyle/>
          <a:p>
            <a:pPr algn="ctr"/>
            <a:endParaRPr lang="sr-Cyrl-RS" sz="2000" dirty="0" smtClean="0"/>
          </a:p>
          <a:p>
            <a:pPr algn="ctr"/>
            <a:r>
              <a:rPr lang="sr-Cyrl-RS" sz="2000" dirty="0" smtClean="0"/>
              <a:t>Заједница учења 1, састанак  практичара у вас. </a:t>
            </a:r>
            <a:r>
              <a:rPr lang="en-US" sz="2000" dirty="0" err="1" smtClean="0"/>
              <a:t>групама</a:t>
            </a:r>
            <a:r>
              <a:rPr lang="en-US" sz="2000" dirty="0" smtClean="0"/>
              <a:t> </a:t>
            </a:r>
            <a:r>
              <a:rPr lang="en-US" sz="2000" dirty="0" err="1" smtClean="0"/>
              <a:t>деце</a:t>
            </a:r>
            <a:r>
              <a:rPr lang="en-US" sz="2000" dirty="0" smtClean="0"/>
              <a:t> </a:t>
            </a:r>
            <a:r>
              <a:rPr lang="en-US" sz="2000" dirty="0" err="1" smtClean="0"/>
              <a:t>од</a:t>
            </a:r>
            <a:r>
              <a:rPr lang="en-US" sz="2000" dirty="0" smtClean="0"/>
              <a:t> 3 </a:t>
            </a:r>
            <a:r>
              <a:rPr lang="en-US" sz="2000" dirty="0" err="1" smtClean="0"/>
              <a:t>године</a:t>
            </a:r>
            <a:r>
              <a:rPr lang="en-US" sz="2000" dirty="0" smtClean="0"/>
              <a:t> </a:t>
            </a:r>
            <a:r>
              <a:rPr lang="en-US" sz="2000" dirty="0" err="1" smtClean="0"/>
              <a:t>до</a:t>
            </a:r>
            <a:r>
              <a:rPr lang="en-US" sz="2000" dirty="0" smtClean="0"/>
              <a:t> </a:t>
            </a:r>
            <a:r>
              <a:rPr lang="en-US" sz="2000" dirty="0" err="1" smtClean="0"/>
              <a:t>укључивања</a:t>
            </a:r>
            <a:r>
              <a:rPr lang="en-US" sz="2000" dirty="0" smtClean="0"/>
              <a:t> у </a:t>
            </a:r>
            <a:r>
              <a:rPr lang="en-US" sz="2000" dirty="0" err="1" smtClean="0"/>
              <a:t>програм</a:t>
            </a:r>
            <a:r>
              <a:rPr lang="en-US" sz="2000" dirty="0" smtClean="0"/>
              <a:t> </a:t>
            </a:r>
            <a:r>
              <a:rPr lang="en-US" sz="2000" dirty="0" err="1" smtClean="0"/>
              <a:t>припреме</a:t>
            </a:r>
            <a:r>
              <a:rPr lang="en-US" sz="2000" dirty="0" smtClean="0"/>
              <a:t> </a:t>
            </a:r>
            <a:r>
              <a:rPr lang="en-US" sz="2000" dirty="0" err="1" smtClean="0"/>
              <a:t>за</a:t>
            </a:r>
            <a:r>
              <a:rPr lang="en-US" sz="2000" dirty="0" smtClean="0"/>
              <a:t> </a:t>
            </a:r>
            <a:r>
              <a:rPr lang="en-US" sz="2000" dirty="0" err="1" smtClean="0"/>
              <a:t>школу</a:t>
            </a:r>
            <a:r>
              <a:rPr lang="sr-Cyrl-RS" sz="2000" dirty="0" smtClean="0"/>
              <a:t> и стручни сарадници . </a:t>
            </a:r>
          </a:p>
          <a:p>
            <a:pPr algn="ctr"/>
            <a:r>
              <a:rPr lang="sr-Cyrl-RS" sz="2000" dirty="0" smtClean="0"/>
              <a:t>Вртићи</a:t>
            </a:r>
            <a:r>
              <a:rPr lang="sr-Latn-RS" sz="2000" dirty="0" smtClean="0"/>
              <a:t>:</a:t>
            </a:r>
            <a:r>
              <a:rPr lang="sr-Cyrl-RS" sz="2000" dirty="0" smtClean="0"/>
              <a:t> </a:t>
            </a:r>
            <a:r>
              <a:rPr lang="sr-Cyrl-RS" sz="2000" i="1" dirty="0" smtClean="0"/>
              <a:t>Бисери, Голуб Мира, Колибри и Владо Јурић.</a:t>
            </a:r>
            <a:endParaRPr lang="en-US" sz="2000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000108"/>
            <a:ext cx="4500594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 descr="IMG_20251222_1750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000108"/>
            <a:ext cx="3908404" cy="378621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5357826"/>
            <a:ext cx="7854696" cy="895344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sr-Cyrl-RS" sz="2000" dirty="0" smtClean="0"/>
              <a:t>Заједница учења 3, актив васпитача деце у години пред полазак у школу, различитих програма и облика рада 12.12.2025. године у вртићу </a:t>
            </a:r>
            <a:r>
              <a:rPr lang="sr-Cyrl-RS" sz="2000" i="1" dirty="0" smtClean="0"/>
              <a:t>Звончић.</a:t>
            </a:r>
            <a:endParaRPr lang="en-US" sz="2000" i="1" dirty="0" smtClean="0"/>
          </a:p>
          <a:p>
            <a:pPr algn="ctr"/>
            <a:endParaRPr lang="en-US" sz="20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4095779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357298"/>
            <a:ext cx="407196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altLang="en-GB" sz="2400" dirty="0" smtClean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anose="02020603050405020304" charset="0"/>
              </a:rPr>
              <a:t>Заједница учења медицинских сестара - васпитача</a:t>
            </a:r>
            <a:br>
              <a:rPr lang="sr-Cyrl-RS" altLang="en-GB" sz="2400" dirty="0" smtClean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anose="02020603050405020304" charset="0"/>
              </a:rPr>
            </a:br>
            <a:r>
              <a:rPr lang="sr-Cyrl-RS" altLang="en-GB" sz="2400" dirty="0" smtClean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anose="02020603050405020304" charset="0"/>
              </a:rPr>
              <a:t>вртић </a:t>
            </a:r>
            <a:r>
              <a:rPr lang="sr-Cyrl-RS" altLang="en-GB" sz="2400" i="1" dirty="0" smtClean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anose="02020603050405020304" charset="0"/>
              </a:rPr>
              <a:t>Пчелица</a:t>
            </a:r>
            <a:r>
              <a:rPr lang="sr-Cyrl-RS" altLang="en-GB" sz="2400" dirty="0" smtClean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anose="02020603050405020304" charset="0"/>
              </a:rPr>
              <a:t/>
            </a:r>
            <a:br>
              <a:rPr lang="sr-Cyrl-RS" altLang="en-GB" sz="2400" dirty="0" smtClean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anose="02020603050405020304" charset="0"/>
              </a:rPr>
            </a:br>
            <a:r>
              <a:rPr lang="en-US" altLang="en-GB" sz="2400" dirty="0" smtClean="0">
                <a:solidFill>
                  <a:schemeClr val="accent1">
                    <a:lumMod val="50000"/>
                  </a:schemeClr>
                </a:solidFill>
                <a:latin typeface="+mn-lt"/>
                <a:cs typeface="Times New Roman" panose="02020603050405020304" charset="0"/>
                <a:hlinkClick r:id="rId2"/>
              </a:rPr>
              <a:t>https://www.youtube.com/watch?v=13_fXguQw-Y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5" name="Slika 2">
            <a:extLst>
              <a:ext uri="{FF2B5EF4-FFF2-40B4-BE49-F238E27FC236}">
                <a16:creationId xmlns="" xmlns:a16="http://schemas.microsoft.com/office/drawing/2014/main" id="{38A88D26-2382-42CC-E4D5-8FB72C052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85992"/>
            <a:ext cx="4242821" cy="3740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4">
            <a:extLst>
              <a:ext uri="{FF2B5EF4-FFF2-40B4-BE49-F238E27FC236}">
                <a16:creationId xmlns="" xmlns:a16="http://schemas.microsoft.com/office/drawing/2014/main" id="{32F9B647-8F4C-385C-A2FB-7B9F836AC0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44788"/>
            <a:ext cx="4043362" cy="3770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F735BBA0-CFC3-73EE-1AD9-2A294C8D7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10" y="2214554"/>
            <a:ext cx="7429551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8596" y="357167"/>
            <a:ext cx="7715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GB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</a:rPr>
              <a:t>Састанак Актива за развојно планирање </a:t>
            </a:r>
            <a:br>
              <a:rPr lang="sr-Cyrl-RS" altLang="en-GB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</a:rPr>
            </a:br>
            <a:r>
              <a:rPr lang="sr-Cyrl-RS" altLang="en-GB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</a:rPr>
              <a:t>Тема састанка је била “Сагледавање нивоа остварености циљева развојног плана”Реализатори састанка: стручни сарадници Установе</a:t>
            </a:r>
            <a:br>
              <a:rPr lang="sr-Cyrl-RS" altLang="en-GB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</a:rPr>
            </a:br>
            <a:r>
              <a:rPr lang="sr-Cyrl-RS" altLang="en-GB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</a:rPr>
              <a:t>Вртић </a:t>
            </a:r>
            <a:r>
              <a:rPr lang="sr-Cyrl-RS" altLang="en-GB" i="1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</a:rPr>
              <a:t>Невен</a:t>
            </a:r>
            <a:endParaRPr lang="sr-Latn-RS" altLang="en-GB" i="1" dirty="0" smtClean="0">
              <a:solidFill>
                <a:schemeClr val="accent1">
                  <a:lumMod val="50000"/>
                </a:schemeClr>
              </a:solidFill>
              <a:cs typeface="Times New Roman" panose="02020603050405020304" charset="0"/>
            </a:endParaRPr>
          </a:p>
          <a:p>
            <a:r>
              <a:rPr lang="sr-Cyrl-RS" altLang="en-GB" dirty="0" smtClean="0">
                <a:cs typeface="Times New Roman" panose="02020603050405020304" charset="0"/>
              </a:rPr>
              <a:t/>
            </a:r>
            <a:br>
              <a:rPr lang="sr-Cyrl-RS" altLang="en-GB" dirty="0" smtClean="0">
                <a:cs typeface="Times New Roman" panose="02020603050405020304" charset="0"/>
              </a:rPr>
            </a:br>
            <a:r>
              <a:rPr lang="en-US" altLang="en-GB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  <a:hlinkClick r:id="rId3"/>
              </a:rPr>
              <a:t>https://www.youtube.com/watch?v=pCLRJe7Svhw</a:t>
            </a:r>
            <a:r>
              <a:rPr lang="sr-Cyrl-RS" altLang="en-GB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charset="0"/>
              </a:rPr>
              <a:t> </a:t>
            </a:r>
          </a:p>
          <a:p>
            <a:r>
              <a:rPr lang="sr-Cyrl-RS" altLang="en-GB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</a:b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824558"/>
          </a:xfrm>
        </p:spPr>
        <p:txBody>
          <a:bodyPr>
            <a:normAutofit/>
          </a:bodyPr>
          <a:lstStyle/>
          <a:p>
            <a:r>
              <a:rPr lang="sr-Cyrl-RS" altLang="en-GB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Тима за заштиту од дискриминације, насиља, злостављања и занемаривања</a:t>
            </a:r>
            <a:br>
              <a:rPr lang="sr-Cyrl-RS" altLang="en-GB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координатора тимова вртића, извештаји о реализованим активностима и договор о даљем раду. Вртић </a:t>
            </a:r>
            <a:r>
              <a:rPr lang="sr-Cyrl-RS" altLang="en-GB" sz="1800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Невен.</a:t>
            </a:r>
            <a:br>
              <a:rPr lang="sr-Cyrl-RS" altLang="en-GB" sz="1800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1800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https://www.youtube.com/watch?v=bp78z5IB-wI</a:t>
            </a:r>
            <a:r>
              <a:rPr lang="sr-Cyrl-RS" altLang="en-GB" sz="1800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sr-Cyrl-RS" altLang="en-GB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endParaRPr lang="en-US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Screenshot_2026-01-10-15-14-58-928_com.google.android.youtube"/>
          <p:cNvPicPr>
            <a:picLocks noChangeAspect="1"/>
          </p:cNvPicPr>
          <p:nvPr/>
        </p:nvPicPr>
        <p:blipFill>
          <a:blip r:embed="rId3" cstate="print"/>
          <a:srcRect l="29294" t="25138" r="11591"/>
          <a:stretch>
            <a:fillRect/>
          </a:stretch>
        </p:blipFill>
        <p:spPr>
          <a:xfrm>
            <a:off x="285720" y="2643182"/>
            <a:ext cx="4677413" cy="37033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4" descr="Screenshot_2026-01-10-18-06-51-672_com.google.android.youtube"/>
          <p:cNvPicPr>
            <a:picLocks noChangeAspect="1"/>
          </p:cNvPicPr>
          <p:nvPr/>
        </p:nvPicPr>
        <p:blipFill>
          <a:blip r:embed="rId4" cstate="print"/>
          <a:srcRect l="20646" t="18629" r="26411"/>
          <a:stretch>
            <a:fillRect/>
          </a:stretch>
        </p:blipFill>
        <p:spPr>
          <a:xfrm>
            <a:off x="5143504" y="2643182"/>
            <a:ext cx="3571900" cy="37623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285860"/>
            <a:ext cx="514353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000100" y="4572008"/>
            <a:ext cx="73581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sz="2000" dirty="0" smtClean="0"/>
          </a:p>
          <a:p>
            <a:pPr algn="ctr"/>
            <a:endParaRPr lang="sr-Cyrl-RS" sz="2000" dirty="0" smtClean="0"/>
          </a:p>
          <a:p>
            <a:pPr algn="ctr"/>
            <a:r>
              <a:rPr lang="sr-Cyrl-RS" sz="2000" dirty="0" smtClean="0"/>
              <a:t>Стручно усавршавање на нивоу вртића. Дискусије практичара и приказ примене инспиративне праксе.</a:t>
            </a:r>
            <a:endParaRPr lang="en-US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2518</TotalTime>
  <Words>246</Words>
  <Application>Microsoft Office PowerPoint</Application>
  <PresentationFormat>On-screen Show (4:3)</PresentationFormat>
  <Paragraphs>41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Flow</vt:lpstr>
      <vt:lpstr>Вртић Владо Јурић  МЕСЕЧНИ БИЛТЕН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Заједница учења медицинских сестара - васпитача вртић Пчелица https://www.youtube.com/watch?v=13_fXguQw-Y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ASUS</cp:lastModifiedBy>
  <cp:revision>61</cp:revision>
  <dcterms:created xsi:type="dcterms:W3CDTF">2025-10-29T08:19:23Z</dcterms:created>
  <dcterms:modified xsi:type="dcterms:W3CDTF">2026-01-16T12:35:48Z</dcterms:modified>
</cp:coreProperties>
</file>