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6"/>
  </p:notesMasterIdLst>
  <p:sldIdLst>
    <p:sldId id="256" r:id="rId2"/>
    <p:sldId id="279" r:id="rId3"/>
    <p:sldId id="281" r:id="rId4"/>
    <p:sldId id="282" r:id="rId5"/>
    <p:sldId id="283" r:id="rId6"/>
    <p:sldId id="286" r:id="rId7"/>
    <p:sldId id="284" r:id="rId8"/>
    <p:sldId id="302" r:id="rId9"/>
    <p:sldId id="301" r:id="rId10"/>
    <p:sldId id="285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96" r:id="rId21"/>
    <p:sldId id="297" r:id="rId22"/>
    <p:sldId id="298" r:id="rId23"/>
    <p:sldId id="299" r:id="rId24"/>
    <p:sldId id="300" r:id="rId2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anose="020B05030201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52" autoAdjust="0"/>
    <p:restoredTop sz="94711" autoAdjust="0"/>
  </p:normalViewPr>
  <p:slideViewPr>
    <p:cSldViewPr>
      <p:cViewPr varScale="1">
        <p:scale>
          <a:sx n="40" d="100"/>
          <a:sy n="40" d="100"/>
        </p:scale>
        <p:origin x="-135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2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1" d="100"/>
          <a:sy n="71" d="100"/>
        </p:scale>
        <p:origin x="-3222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9247A698-44F7-56C1-FA41-AAFB7CBAEA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B027B211-989C-70CE-0652-C02C905C292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044F997-82C9-4A59-A236-B33E5EBA4C47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7632C035-F241-3E18-7A51-2244DB87FBB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2FA90C59-0801-67A7-C9DE-EEA2ED4C32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99E0DB5-FB32-0C22-062D-1C41A8D61D9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16F82DD-D1EB-E637-7E31-97077D53B5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CDA85B1-47FF-402D-83A5-C557421AA0AA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xmlns="" id="{3FA93BEA-2527-12A9-B232-140442C8049A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xmlns="" id="{2E4BF92B-C73C-3E68-1097-4E1A51459A94}"/>
              </a:ext>
            </a:extLst>
          </p:cNvPr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="" id="{65A2D7AF-EAA0-3559-47E6-6206E4063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26786-1EDD-4104-9DF4-60140C391500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3EAB5F08-A5BC-0884-DBA5-B6F1CCAAA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8BAE8DC6-4045-3C21-936F-1AFF9F46A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CEA3D-8171-46F5-A62C-7A1C3D378932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2453102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06D4E81-C0AD-F292-FBC3-6D2455497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B2CF7-F079-4805-B9AB-F3F22BDD1B15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708EB0B-3BA4-5F86-BEA7-4BA3CE5555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D316956-2818-4B83-01AC-8032B51AAC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D3A44E-9D26-490A-8AF1-110EE97360A6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890898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xmlns="" id="{2A7CA183-89FB-8046-C5DA-516CA9E54217}"/>
              </a:ext>
            </a:extLst>
          </p:cNvPr>
          <p:cNvSpPr/>
          <p:nvPr/>
        </p:nvSpPr>
        <p:spPr>
          <a:xfrm>
            <a:off x="-1588" y="-1588"/>
            <a:ext cx="9145588" cy="68595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ight Triangle 4">
            <a:extLst>
              <a:ext uri="{FF2B5EF4-FFF2-40B4-BE49-F238E27FC236}">
                <a16:creationId xmlns:a16="http://schemas.microsoft.com/office/drawing/2014/main" xmlns="" id="{CF565BFE-107A-8484-5983-AAF41570EB1E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xmlns="" id="{13FB9BFC-3298-1023-606B-CBD65FF6A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E1D0D-A659-4CA1-8EC0-EB0F7D3F67E7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9D053FE7-331E-5E8E-E01E-0ACE94B99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FA1A769F-2BBB-5A02-095B-9AFE02FFB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07EA2-8271-486B-802B-53CAB2B7A38D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476184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8A45DE3B-E87B-92D6-F14C-F204CFC67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A6863-1D2A-4F60-B0C1-4107C3CF99A3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3FCD244-A359-9587-09F0-362B05DD2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47CC4B2-B592-6341-24C0-4A4160B93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49FA9-2C27-4E0D-87E1-0CBE7FA31FDD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015242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0819A58C-018F-E18A-2B9A-A69BB3BBF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4B319-5242-4C38-AEAC-15D3337873E5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12AD0C39-65BE-8538-9229-257452D89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A8413D9D-5BC4-FD00-C273-C26C7D19F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51ECC-EBB5-42EA-B053-D7A574E1BC15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2181991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908F2EB7-0E0C-1829-18BD-53234F6D6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306D-E3B9-418D-86B8-955AA9068853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39DC7A7A-678A-267A-9EDD-8F4FA33C9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57921931-219F-B312-5098-098E7991B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917D06-7FCD-444F-8E29-92DAEAC8E1EC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1861353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66741B4B-5D60-C5E8-9D3C-8B38C12CA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8A370-0180-4597-87A2-ABC681240140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E277CDDA-591A-F78F-F790-AC1B0369B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1B8FF3B3-19E5-CA8C-AF16-DF9229784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77E1A0-75B1-4D2D-B35B-ABB08A9CA1E9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2749187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4">
            <a:extLst>
              <a:ext uri="{FF2B5EF4-FFF2-40B4-BE49-F238E27FC236}">
                <a16:creationId xmlns:a16="http://schemas.microsoft.com/office/drawing/2014/main" xmlns="" id="{B6118668-6843-24BF-866D-4F53ABBD9EFF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>
            <a:extLst>
              <a:ext uri="{FF2B5EF4-FFF2-40B4-BE49-F238E27FC236}">
                <a16:creationId xmlns:a16="http://schemas.microsoft.com/office/drawing/2014/main" xmlns="" id="{52D08207-ACCF-665F-D70F-3CE5AB665983}"/>
              </a:ext>
            </a:extLst>
          </p:cNvPr>
          <p:cNvSpPr/>
          <p:nvPr/>
        </p:nvSpPr>
        <p:spPr>
          <a:xfrm rot="5400000">
            <a:off x="433388" y="-433388"/>
            <a:ext cx="6858000" cy="7724775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xmlns="" id="{B87BF45F-615C-7E33-211B-545288DC4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E9DB1-480D-4E3C-A00B-4E70F6AC5A4D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xmlns="" id="{CDE3C259-51C0-995C-C9C2-E44DBFAE5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xmlns="" id="{A5B42C04-38AF-38F5-DBB7-7CA659A88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209A976-A2B9-49EF-9DFB-8629CE0FF960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4037150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Triangle 2">
            <a:extLst>
              <a:ext uri="{FF2B5EF4-FFF2-40B4-BE49-F238E27FC236}">
                <a16:creationId xmlns:a16="http://schemas.microsoft.com/office/drawing/2014/main" xmlns="" id="{EC593499-361C-77E7-C4A1-CBC9DBE87F9C}"/>
              </a:ext>
            </a:extLst>
          </p:cNvPr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9">
            <a:extLst>
              <a:ext uri="{FF2B5EF4-FFF2-40B4-BE49-F238E27FC236}">
                <a16:creationId xmlns:a16="http://schemas.microsoft.com/office/drawing/2014/main" xmlns="" id="{3E3410EB-64FE-2599-98C6-087F7605DD85}"/>
              </a:ext>
            </a:extLst>
          </p:cNvPr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rtlCol="0" anchor="ctr">
            <a:normAutofit/>
          </a:bodyPr>
          <a:lstStyle>
            <a:lvl1pPr algn="r">
              <a:defRPr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xmlns="" id="{F580E4C3-AA95-7EE9-5D58-5A310A2A2A3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4C82B-34EA-41F2-8CD5-529F49D35DB0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xmlns="" id="{7A6CBEAE-0B77-9F56-1955-165B9985F8F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xmlns="" id="{827FF99E-ED30-1FBF-5888-09D273EE170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A4B49-3CAF-4263-88A8-3B98EFD1A982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703305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E749D3-3F12-9376-9076-66ED968BB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6CE98-5B3B-4755-87AC-033D1B6513C2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4AB69BC-89B1-098F-28E6-E8A81E3D3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458DEB9-48B2-FCB2-34FC-1205E1115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BADE38-8ED8-4DFA-A069-EAB3B42235BC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3723048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4FAB8A5-36E6-E3DB-B18A-4F688C9F1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34A42-D052-47D5-893E-32B05B7A8954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AC71CDE-C604-5515-608C-38E1EA202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EEA28C7-B0DA-37B5-0B57-89EE25F24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422574-8FB9-4880-9733-D1EC306BB658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  <p:extLst>
      <p:ext uri="{BB962C8B-B14F-4D97-AF65-F5344CB8AC3E}">
        <p14:creationId xmlns:p14="http://schemas.microsoft.com/office/powerpoint/2010/main" xmlns="" val="801064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xmlns="" id="{A94F59DE-D73F-9462-7197-FAC46C6F23D9}"/>
              </a:ext>
            </a:extLst>
          </p:cNvPr>
          <p:cNvSpPr/>
          <p:nvPr/>
        </p:nvSpPr>
        <p:spPr>
          <a:xfrm>
            <a:off x="-3175" y="5051425"/>
            <a:ext cx="3575050" cy="180657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xmlns="" id="{180C2B59-5400-3253-B2F6-6EDB2F4AA22E}"/>
              </a:ext>
            </a:extLst>
          </p:cNvPr>
          <p:cNvSpPr/>
          <p:nvPr/>
        </p:nvSpPr>
        <p:spPr>
          <a:xfrm>
            <a:off x="-1588" y="5051425"/>
            <a:ext cx="9145588" cy="180657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6E2F6A0-C6D6-8B06-93A2-6CF5A24E8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325" y="365125"/>
            <a:ext cx="7521575" cy="5492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9" name="Text Placeholder 2">
            <a:extLst>
              <a:ext uri="{FF2B5EF4-FFF2-40B4-BE49-F238E27FC236}">
                <a16:creationId xmlns:a16="http://schemas.microsoft.com/office/drawing/2014/main" xmlns="" id="{D707D1C6-D135-D7AB-CFE4-1B119AC8ADC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22325" y="1100138"/>
            <a:ext cx="7521575" cy="357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C739A65-73BD-22E5-BBF7-3791C3C32E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19140000">
            <a:off x="201613" y="5870575"/>
            <a:ext cx="2176462" cy="201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93D71C-E1D6-4010-8DB5-95EA5DB71F6E}" type="datetimeFigureOut">
              <a:rPr lang="en-US"/>
              <a:pPr>
                <a:defRPr/>
              </a:pPr>
              <a:t>2/19/2026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855D3C0-7394-47CB-879D-E1F0DD3463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17900" y="6284913"/>
            <a:ext cx="4724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cap="all" spc="20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700B09F-AC5D-1772-A595-F037144B99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401050" y="6170613"/>
            <a:ext cx="503238" cy="503237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wrap="square" lIns="9144" tIns="9144" rIns="9144" bIns="9144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6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0773A92-8D55-4106-B6C7-DF3C2499000F}" type="slidenum">
              <a:rPr lang="en-US" altLang="sr-Latn-RS"/>
              <a:pPr>
                <a:defRPr/>
              </a:pPr>
              <a:t>‹#›</a:t>
            </a:fld>
            <a:endParaRPr lang="en-US" altLang="sr-Latn-R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9" r:id="rId1"/>
    <p:sldLayoutId id="2147483922" r:id="rId2"/>
    <p:sldLayoutId id="2147483930" r:id="rId3"/>
    <p:sldLayoutId id="2147483923" r:id="rId4"/>
    <p:sldLayoutId id="2147483924" r:id="rId5"/>
    <p:sldLayoutId id="2147483925" r:id="rId6"/>
    <p:sldLayoutId id="2147483926" r:id="rId7"/>
    <p:sldLayoutId id="2147483931" r:id="rId8"/>
    <p:sldLayoutId id="2147483932" r:id="rId9"/>
    <p:sldLayoutId id="2147483927" r:id="rId10"/>
    <p:sldLayoutId id="214748392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ts val="800"/>
        </a:spcBef>
        <a:spcAft>
          <a:spcPct val="0"/>
        </a:spcAft>
        <a:buFont typeface="Arial" panose="020B0604020202020204" pitchFamily="34" charset="0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0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16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238" indent="-163513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8838" indent="-173038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youtu.be/N_MFbPTdc7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s://youtu.be/bp78z5IB-wI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hyperlink" Target="https://youtu.be/pCLRJe7Svhw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hyperlink" Target="https://youtu.be/RnZ9a1J6Hnw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2321DA-ABE1-07FE-8EB8-CFDAAC42F3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" y="838200"/>
            <a:ext cx="8382000" cy="2743200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4800" dirty="0">
                <a:solidFill>
                  <a:srgbClr val="FFFF00"/>
                </a:solidFill>
              </a:rPr>
              <a:t>Вртићи </a:t>
            </a:r>
            <a:r>
              <a:rPr lang="sr-Cyrl-RS" sz="4800" dirty="0"/>
              <a:t/>
            </a:r>
            <a:br>
              <a:rPr lang="sr-Cyrl-RS" sz="4800" dirty="0"/>
            </a:br>
            <a:r>
              <a:rPr lang="sr-Cyrl-RS" sz="4800" dirty="0">
                <a:solidFill>
                  <a:srgbClr val="FFFF00"/>
                </a:solidFill>
              </a:rPr>
              <a:t>,,Наша радост“ и ,,Сунце“</a:t>
            </a:r>
            <a:endParaRPr lang="en-US" sz="4800" dirty="0">
              <a:solidFill>
                <a:srgbClr val="FFFF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241278D-6E42-9622-A981-7B3E59E8BA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90600" y="4724400"/>
            <a:ext cx="7239000" cy="1219200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sr-Cyrl-RS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Билтен за месец децембар 2025. године</a:t>
            </a:r>
            <a:endParaRPr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9AB7E53-6BA8-F75D-1234-F71C30AA5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7239000" cy="6400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sr-Cyrl-RS" sz="2000" dirty="0"/>
              <a:t>Актуелни пројекти у нашим вртићима :</a:t>
            </a: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/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,,а</a:t>
            </a:r>
            <a:r>
              <a:rPr lang="en-US" sz="1100" dirty="0"/>
              <a:t> </a:t>
            </a:r>
            <a:r>
              <a:rPr lang="sr-Cyrl-RS" sz="1100" dirty="0"/>
              <a:t>шта је то свемир“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,,ватра и пламен“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,,наша дивна планета земља“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,,сат који је чекао празнике“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,,некада давно“</a:t>
            </a:r>
            <a:br>
              <a:rPr lang="sr-Cyrl-RS" sz="1100" dirty="0"/>
            </a:br>
            <a:r>
              <a:rPr lang="sr-Cyrl-RS" sz="1100" dirty="0"/>
              <a:t>- група у години пред полазак у школу</a:t>
            </a:r>
            <a:br>
              <a:rPr lang="sr-Cyrl-RS" sz="1100" dirty="0"/>
            </a:br>
            <a:r>
              <a:rPr lang="sr-Cyrl-RS" sz="1100" dirty="0"/>
              <a:t>,,из једног семена - хиљаду прича’’</a:t>
            </a:r>
            <a:br>
              <a:rPr lang="sr-Cyrl-RS" sz="1100" dirty="0"/>
            </a:br>
            <a:r>
              <a:rPr lang="sr-Cyrl-RS" sz="1100" dirty="0"/>
              <a:t>- старија вртићка група</a:t>
            </a:r>
            <a:br>
              <a:rPr lang="sr-Cyrl-RS" sz="1100" dirty="0"/>
            </a:br>
            <a:r>
              <a:rPr lang="sr-Cyrl-RS" sz="1100" dirty="0"/>
              <a:t>,,празници и прославе“</a:t>
            </a:r>
            <a:br>
              <a:rPr lang="sr-Cyrl-RS" sz="1100" dirty="0"/>
            </a:br>
            <a:r>
              <a:rPr lang="sr-Cyrl-RS" sz="1100" dirty="0"/>
              <a:t>- старија вртићка група</a:t>
            </a:r>
            <a:br>
              <a:rPr lang="sr-Cyrl-RS" sz="1100" dirty="0"/>
            </a:br>
            <a:r>
              <a:rPr lang="sr-Cyrl-RS" sz="1100" dirty="0"/>
              <a:t>,,еко-чувари“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,,ово смо ми“</a:t>
            </a:r>
            <a:br>
              <a:rPr lang="sr-Cyrl-RS" sz="1100" dirty="0"/>
            </a:br>
            <a:r>
              <a:rPr lang="sr-Cyrl-RS" sz="1100" dirty="0"/>
              <a:t>- средња вртићка група</a:t>
            </a:r>
            <a:br>
              <a:rPr lang="sr-Cyrl-RS" sz="1100" dirty="0"/>
            </a:br>
            <a:r>
              <a:rPr lang="sr-Cyrl-RS" sz="1100" dirty="0"/>
              <a:t>,,дрво наш дом“</a:t>
            </a:r>
            <a:br>
              <a:rPr lang="sr-Cyrl-RS" sz="1100" dirty="0"/>
            </a:br>
            <a:r>
              <a:rPr lang="sr-Cyrl-RS" sz="1100" dirty="0"/>
              <a:t>- млађа вртићка група</a:t>
            </a:r>
            <a:br>
              <a:rPr lang="sr-Cyrl-RS" sz="1100" dirty="0"/>
            </a:br>
            <a:r>
              <a:rPr lang="sr-Cyrl-RS" sz="1100" dirty="0"/>
              <a:t>,,пчелице у свету боја“</a:t>
            </a:r>
            <a:br>
              <a:rPr lang="sr-Cyrl-RS" sz="1100" dirty="0"/>
            </a:br>
            <a:r>
              <a:rPr lang="sr-Cyrl-RS" sz="1100" dirty="0"/>
              <a:t>- старија јаслена група</a:t>
            </a:r>
            <a:br>
              <a:rPr lang="sr-Cyrl-RS" sz="1100" dirty="0"/>
            </a:br>
            <a:r>
              <a:rPr lang="sr-Cyrl-RS" sz="1100" dirty="0"/>
              <a:t>,,мале руке стварају“</a:t>
            </a:r>
            <a:br>
              <a:rPr lang="sr-Cyrl-RS" sz="1100" dirty="0"/>
            </a:br>
            <a:r>
              <a:rPr lang="sr-Cyrl-RS" sz="1100" dirty="0"/>
              <a:t>- средња јаслена група</a:t>
            </a:r>
            <a:br>
              <a:rPr lang="sr-Cyrl-RS" sz="1100" dirty="0"/>
            </a:br>
            <a:r>
              <a:rPr lang="sr-Cyrl-RS" sz="1100" dirty="0"/>
              <a:t>,,звучни свет игре“  </a:t>
            </a: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r>
              <a:rPr lang="sr-Cyrl-RS" sz="2400" dirty="0"/>
              <a:t/>
            </a:r>
            <a:br>
              <a:rPr lang="sr-Cyrl-RS" sz="2400" dirty="0"/>
            </a:b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29E18CF-65E0-AC71-073E-D7C0E99F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990600"/>
            <a:ext cx="7369175" cy="3063875"/>
          </a:xfrm>
        </p:spPr>
        <p:txBody>
          <a:bodyPr/>
          <a:lstStyle/>
          <a:p>
            <a:pPr algn="ctr" eaLnBrk="1" hangingPunct="1">
              <a:defRPr/>
            </a:pPr>
            <a:r>
              <a:rPr lang="sr-Cyrl-RS" sz="3600" b="1" dirty="0">
                <a:latin typeface="Arial" pitchFamily="34" charset="0"/>
                <a:cs typeface="Arial" pitchFamily="34" charset="0"/>
              </a:rPr>
              <a:t>Током месеца децембра У нашим вртићима је одржано мноштво активности, од којих смо издвојили неке: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2A81EDB-2FA5-0D45-0004-64BDBB964009}"/>
              </a:ext>
            </a:extLst>
          </p:cNvPr>
          <p:cNvSpPr txBox="1"/>
          <p:nvPr/>
        </p:nvSpPr>
        <p:spPr>
          <a:xfrm>
            <a:off x="1066800" y="304800"/>
            <a:ext cx="7239000" cy="1262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Новогодишњ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приредбу под називом ,,Деда Мраз и гости“ извела је група у години пред полазак у школу ,,Печурка“ у којој су деца песмом, игром и глумом обрадовала публику и створила топлу празничну атмосферу.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472EE81A-778B-1218-48D6-8CDBD06FD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981200"/>
            <a:ext cx="4648200" cy="3657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84007BED-ECED-FA40-BCBA-4F4EE91E86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600" y="1981200"/>
            <a:ext cx="43434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6584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A5AD582-0200-B600-2F16-A7EAB12CA80F}"/>
              </a:ext>
            </a:extLst>
          </p:cNvPr>
          <p:cNvSpPr txBox="1"/>
          <p:nvPr/>
        </p:nvSpPr>
        <p:spPr>
          <a:xfrm>
            <a:off x="914400" y="228600"/>
            <a:ext cx="7467600" cy="1262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 у години пред полазак у школу ,,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Совице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 одржала је са родитељима радионицу у којој су правили украсе за новогодишњу јелку, негујући креативност, сарадњу и празнички дух. Заједничким радом створени су прелепи новогодишњи украси.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FACABB9-1296-87BC-C681-EEB4BFC4A2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4400" y="1676400"/>
            <a:ext cx="7467600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2125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1A87032-AFCB-5AF0-E0EC-D277CFE76393}"/>
              </a:ext>
            </a:extLst>
          </p:cNvPr>
          <p:cNvSpPr txBox="1"/>
          <p:nvPr/>
        </p:nvSpPr>
        <p:spPr>
          <a:xfrm>
            <a:off x="4876802" y="228600"/>
            <a:ext cx="3581398" cy="2151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Слична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радионица под називом ,,Новогодишњи украси“ реализована је уз сарадњу родитеља у празничној атмосфери у групи </a:t>
            </a:r>
            <a:r>
              <a:rPr lang="ru-RU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 полазак у школу вртића у Горњем Степошу. 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317C5CC-0A60-7818-52B4-7216CABD53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" y="381000"/>
            <a:ext cx="3962400" cy="3657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7E6A6AC-1CAC-60C0-6463-E75B9030FC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39410" y="2743200"/>
            <a:ext cx="3962400" cy="366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50816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9A619F8-F488-238A-A0DD-817FCD61D174}"/>
              </a:ext>
            </a:extLst>
          </p:cNvPr>
          <p:cNvSpPr txBox="1"/>
          <p:nvPr/>
        </p:nvSpPr>
        <p:spPr>
          <a:xfrm>
            <a:off x="627183" y="304800"/>
            <a:ext cx="3733801" cy="2744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 у години пред полазак у школу вртића у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Мајдеву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је реализовала радионицу са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ученицима основне школе ,,Кнез Лазар“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под називом ,,Новогодишње чаролије“. Деца су са осмесима на лицу узбуђено правила колаче којима су обрадовали најдраже.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B03C317-1DE7-94F5-EB13-8DAEA42594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8584" y="3124200"/>
            <a:ext cx="4191001" cy="322970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D613CF6-E9CF-9166-B8B1-04A507AA17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89585" y="381000"/>
            <a:ext cx="4191000" cy="3229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10439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D4A86C3-77FF-9D63-35F9-48D23FC29FB8}"/>
              </a:ext>
            </a:extLst>
          </p:cNvPr>
          <p:cNvSpPr txBox="1"/>
          <p:nvPr/>
        </p:nvSpPr>
        <p:spPr>
          <a:xfrm>
            <a:off x="457200" y="152400"/>
            <a:ext cx="8229600" cy="24531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,,Кругови пријатељства“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Деца из групе у години пред полазак у школу из вртића ,,Наша радост“ посетила су културно - уметничко друштво ,,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Чарапани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 са родитељима, васпитачима и стручним сарадником, где су кроз игру и дружење упознала богатство наше народне традиције.</a:t>
            </a:r>
            <a:endParaRPr lang="en-US" kern="1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en-US" sz="18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endParaRPr lang="en-US" kern="100" dirty="0"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FD3BD51-CC8F-2A92-A9C2-71C12CE94D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" y="2667000"/>
            <a:ext cx="4038600" cy="3352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9B41302-0462-7B3E-6338-7A58CC59BB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24400" y="2667000"/>
            <a:ext cx="419100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81538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B0A8873-66FB-2E61-108F-3BA0AEA7FB67}"/>
              </a:ext>
            </a:extLst>
          </p:cNvPr>
          <p:cNvSpPr txBox="1"/>
          <p:nvPr/>
        </p:nvSpPr>
        <p:spPr>
          <a:xfrm>
            <a:off x="762000" y="228600"/>
            <a:ext cx="7543800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Посета Богдана Јефтића (Давидовог и Филиповог деде) аутора књиге песама за децу ,,Жеља највећа“ – читање песама у вртићу ,,Наша радост“ 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C2C4598-2CE7-EF97-6A3E-2CF4355410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3600" y="1600200"/>
            <a:ext cx="4953000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48418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805FB14-3D8F-F302-AC31-8C8CFB5BC82B}"/>
              </a:ext>
            </a:extLst>
          </p:cNvPr>
          <p:cNvSpPr txBox="1"/>
          <p:nvPr/>
        </p:nvSpPr>
        <p:spPr>
          <a:xfrm>
            <a:off x="685800" y="152400"/>
            <a:ext cx="7848600" cy="1262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оквиру пројекта ,,Из једног семена хиљаду прича“ група у години пред полазак у школу у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Наупару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посетила је са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ученицима основне школе ,,Деспот Стефан“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расадник ,,Србија шуме“ у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Наупару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када су обогатили своје знање о шумама и четинарима.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94CEE59-BFA1-B794-11F3-E41989DFD3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7554" y="2057400"/>
            <a:ext cx="4038600" cy="2971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653F8FAF-DF47-B008-C7DB-D6DDDE637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00246" y="2057400"/>
            <a:ext cx="388620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3757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47E34AA-EED7-302C-885C-D081FA0A0710}"/>
              </a:ext>
            </a:extLst>
          </p:cNvPr>
          <p:cNvSpPr txBox="1"/>
          <p:nvPr/>
        </p:nvSpPr>
        <p:spPr>
          <a:xfrm>
            <a:off x="1219200" y="762000"/>
            <a:ext cx="6248400" cy="4804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3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Традиционалн</a:t>
            </a:r>
            <a:r>
              <a:rPr lang="sr-Cyrl-RS" sz="3600" b="1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 су и ове године у</a:t>
            </a:r>
            <a:r>
              <a:rPr lang="sr-Cyrl-RS" sz="3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месецу децембру организовани </a:t>
            </a:r>
            <a:r>
              <a:rPr lang="sr-Cyrl-RS" sz="3600" b="1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маскембал</a:t>
            </a:r>
            <a:r>
              <a:rPr lang="sr-Cyrl-RS" sz="3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кићење новогодишње јелке у којима су учествовале поједине групе из вртића ,,Наша радост и ,,Сунце“</a:t>
            </a:r>
            <a:endParaRPr lang="sr-Latn-ME" sz="11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92750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332E28D-8886-C43E-B76A-28C37683967C}"/>
              </a:ext>
            </a:extLst>
          </p:cNvPr>
          <p:cNvSpPr txBox="1"/>
          <p:nvPr/>
        </p:nvSpPr>
        <p:spPr>
          <a:xfrm>
            <a:off x="1752600" y="533400"/>
            <a:ext cx="54102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Старија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вртићка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</a:t>
            </a:r>
            <a:r>
              <a:rPr lang="sr-Cyrl-RS" kern="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,,Наша радост“.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F201759-B3B2-D24C-E9A7-9CB4231813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" y="1981200"/>
            <a:ext cx="4267200" cy="3429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675A0D1-9E4B-4BF9-99D3-37616093CB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48554" y="1981200"/>
            <a:ext cx="4419598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3421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FB302BB-06F5-EF6D-7E81-2AD59DCAE8FF}"/>
              </a:ext>
            </a:extLst>
          </p:cNvPr>
          <p:cNvSpPr txBox="1"/>
          <p:nvPr/>
        </p:nvSpPr>
        <p:spPr>
          <a:xfrm>
            <a:off x="2286000" y="562708"/>
            <a:ext cx="45720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Старија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вртићка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,,Сунце“.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2592572-2722-97D1-26CF-6A7DA3D309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3000" y="1304192"/>
            <a:ext cx="6858000" cy="49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5841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C1D4611-A310-E857-98CE-31FF577A4919}"/>
              </a:ext>
            </a:extLst>
          </p:cNvPr>
          <p:cNvSpPr txBox="1"/>
          <p:nvPr/>
        </p:nvSpPr>
        <p:spPr>
          <a:xfrm>
            <a:off x="1828800" y="457200"/>
            <a:ext cx="54864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Средња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вртићка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,,Наша радост“.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435280C-EF5E-AF27-BF2E-44DC4F8C1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500" y="1485900"/>
            <a:ext cx="4152900" cy="3886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C3616C9-D57A-B9ED-93E6-AF69EDBECF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1485900"/>
            <a:ext cx="43815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56607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E0C1CA0-9A48-B457-24C0-29026D61B19A}"/>
              </a:ext>
            </a:extLst>
          </p:cNvPr>
          <p:cNvSpPr txBox="1"/>
          <p:nvPr/>
        </p:nvSpPr>
        <p:spPr>
          <a:xfrm>
            <a:off x="2057400" y="457200"/>
            <a:ext cx="53340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Старија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јаслена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,,Наша радост“.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CAEBB1F-9DB6-157C-0128-6386972F0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1447800"/>
            <a:ext cx="4114800" cy="3505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2ABC6F4-FB9D-D436-5320-FD43D80DA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1447800"/>
            <a:ext cx="43434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98763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12CB4DB-3C6D-F9E2-E11D-ED8FEAF56B70}"/>
              </a:ext>
            </a:extLst>
          </p:cNvPr>
          <p:cNvSpPr txBox="1"/>
          <p:nvPr/>
        </p:nvSpPr>
        <p:spPr>
          <a:xfrm>
            <a:off x="2133600" y="381000"/>
            <a:ext cx="45720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Старија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јаслена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,,Сунце“.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2B40541-711E-9212-0EA7-30AA56D4B5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1676400"/>
            <a:ext cx="4191000" cy="3505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AF5378C-95D8-0ECD-7A3D-CD9D8C7AA2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24400" y="1676400"/>
            <a:ext cx="41910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95501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0A29517-52B2-3A74-8D5B-40BC843187F0}"/>
              </a:ext>
            </a:extLst>
          </p:cNvPr>
          <p:cNvSpPr txBox="1"/>
          <p:nvPr/>
        </p:nvSpPr>
        <p:spPr>
          <a:xfrm>
            <a:off x="1981200" y="457200"/>
            <a:ext cx="54864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Средња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вртићка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,,Наша радост“.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B9E0EB8-3107-75F4-7A67-B18F6B6C5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6700" y="1524000"/>
            <a:ext cx="4038600" cy="4191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8878C9D-CE14-C014-A2D4-21AAB07743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3531" y="1524000"/>
            <a:ext cx="40386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98453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6678320-3C6F-23A2-BF37-B222F8012B78}"/>
              </a:ext>
            </a:extLst>
          </p:cNvPr>
          <p:cNvSpPr txBox="1"/>
          <p:nvPr/>
        </p:nvSpPr>
        <p:spPr>
          <a:xfrm>
            <a:off x="2133600" y="457200"/>
            <a:ext cx="4572000" cy="37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Старија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јаслена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група вртића ,,Сунце“.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C8B0911-81B6-CD19-DDD4-A0367A30B8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1600200"/>
            <a:ext cx="3886200" cy="4038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293EDB2-A8D5-235C-086C-C781D573FB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24400" y="1600200"/>
            <a:ext cx="40386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14718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F3E25CD-DA53-1698-5C7F-3ED9E09F80C0}"/>
              </a:ext>
            </a:extLst>
          </p:cNvPr>
          <p:cNvSpPr txBox="1"/>
          <p:nvPr/>
        </p:nvSpPr>
        <p:spPr>
          <a:xfrm>
            <a:off x="2286000" y="457200"/>
            <a:ext cx="4572000" cy="670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Долазак Деда Мраза и подела пакетића деци у Горњем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Степошу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D348256F-8E99-E761-02AE-14B174ECAD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3135" y="1600200"/>
            <a:ext cx="4182665" cy="4114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FA32CC3-B852-6C5E-629B-8159808DE6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600" y="1600200"/>
            <a:ext cx="4030265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19095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8646C13-6493-B0F3-3ABD-79A0DAE8405F}"/>
              </a:ext>
            </a:extLst>
          </p:cNvPr>
          <p:cNvSpPr txBox="1"/>
          <p:nvPr/>
        </p:nvSpPr>
        <p:spPr>
          <a:xfrm>
            <a:off x="1143000" y="228600"/>
            <a:ext cx="6705600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вртићу ,,Наша радост“ је одржан други по реду састанак заједнице учења 2 где су учествовали васпитачи реализатори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ппп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 стручни сарадник.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67BEB88-7978-A2C0-096C-9087EAA73F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1981200"/>
            <a:ext cx="3886200" cy="3505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9B25789-8FFB-607E-8511-81E1A2D3E0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1981200"/>
            <a:ext cx="41148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98334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CC2822F-949B-FE26-60A4-C7D6E3810645}"/>
              </a:ext>
            </a:extLst>
          </p:cNvPr>
          <p:cNvSpPr txBox="1"/>
          <p:nvPr/>
        </p:nvSpPr>
        <p:spPr>
          <a:xfrm>
            <a:off x="1066800" y="381000"/>
            <a:ext cx="7239000" cy="1365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Тима за заштиту од дискриминације, насиља, злостављања и занемаривања – извештај о реализованим активностима и договор о даљем раду.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саджај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066DC69-99BB-7D5B-0123-CA989B8B19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71600" y="2133600"/>
            <a:ext cx="66294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51375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3D5B9FBF-57AB-5D6B-5E8D-DE1D83DF9B47}"/>
              </a:ext>
            </a:extLst>
          </p:cNvPr>
          <p:cNvSpPr txBox="1"/>
          <p:nvPr/>
        </p:nvSpPr>
        <p:spPr>
          <a:xfrm>
            <a:off x="609600" y="228600"/>
            <a:ext cx="7924800" cy="14680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Састанак Актива за развојно планирање – сагледавање нивоа остварености циљева.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Кликом на 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линк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можете погледати садржај.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735BBA0-CFC3-73EE-1AD9-2A294C8D78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2209800"/>
            <a:ext cx="4114800" cy="3429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9360DB3-97C2-2F60-7885-479DEF2E5A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8200" y="2209800"/>
            <a:ext cx="42672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92888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E9A9FA3-D124-5539-0083-75E64E78EBBA}"/>
              </a:ext>
            </a:extLst>
          </p:cNvPr>
          <p:cNvSpPr txBox="1"/>
          <p:nvPr/>
        </p:nvSpPr>
        <p:spPr>
          <a:xfrm>
            <a:off x="1066800" y="381000"/>
            <a:ext cx="6781800" cy="13597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оквиру пројекта ,,Права деце у локалној самоуправи“ вртић је добио донацију играчака.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Кликом на </a:t>
            </a:r>
            <a:r>
              <a:rPr lang="sr-Cyrl-RS" sz="1800" dirty="0">
                <a:effectLst/>
                <a:latin typeface="Arial" panose="020B0604020202020204" pitchFamily="34" charset="0"/>
                <a:ea typeface="Calibri" panose="020F0502020204030204" pitchFamily="34" charset="0"/>
                <a:hlinkClick r:id="rId2"/>
              </a:rPr>
              <a:t>линк</a:t>
            </a:r>
            <a:r>
              <a:rPr lang="sr-Cyrl-R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можете погледати садржај.</a:t>
            </a:r>
            <a:endParaRPr lang="sr-Cyrl-RS" kern="1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AB478E9-A0C5-A000-D6CD-F523B40E57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1" y="1905000"/>
            <a:ext cx="4267200" cy="3581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C009173-4134-8B3F-9C4E-57534AB2E7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00955" y="1905000"/>
            <a:ext cx="4214444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20798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604EDD1-1ABA-D7B8-1D01-AB4772069B16}"/>
              </a:ext>
            </a:extLst>
          </p:cNvPr>
          <p:cNvSpPr txBox="1"/>
          <p:nvPr/>
        </p:nvSpPr>
        <p:spPr>
          <a:xfrm>
            <a:off x="2286000" y="304800"/>
            <a:ext cx="4572000" cy="966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Последњи радни дан наше драге </a:t>
            </a:r>
            <a:r>
              <a:rPr lang="sr-Cyrl-RS" sz="18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сервирке</a:t>
            </a:r>
            <a:r>
              <a:rPr lang="sr-Cyrl-RS" sz="18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Снежане Милићевић Нене и испраћај у пензију.</a:t>
            </a:r>
            <a:endParaRPr lang="sr-Latn-ME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4AE9969-207B-1FF0-D47E-8685DBA34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3000" y="1828800"/>
            <a:ext cx="685800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37220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575</TotalTime>
  <Words>504</Words>
  <Application>Microsoft Office PowerPoint</Application>
  <PresentationFormat>On-screen Show (4:3)</PresentationFormat>
  <Paragraphs>31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Angles</vt:lpstr>
      <vt:lpstr>Вртићи  ,,Наша радост“ и ,,Сунце“</vt:lpstr>
      <vt:lpstr>Актуелни пројекти у нашим вртићима :   - група у години пред полазак у школу ,,а шта је то свемир“ - група у години пред полазак у школу ,,ватра и пламен“ - група у години пред полазак у школу ,,наша дивна планета земља“ - група у години пред полазак у школу ,,сат који је чекао празнике“ - група у години пред полазак у школу ,,некада давно“ - група у години пред полазак у школу ,,из једног семена - хиљаду прича’’ - старија вртићка група ,,празници и прославе“ - старија вртићка група ,,еко-чувари“ - средња вртићка група ,,ово смо ми“ - средња вртићка група ,,дрво наш дом“ - млађа вртићка група ,,пчелице у свету боја“ - старија јаслена група ,,мале руке стварају“ - средња јаслена група ,,звучни свет игре“      </vt:lpstr>
      <vt:lpstr>Током месеца децембра У нашим вртићима је одржано мноштво активности, од којих смо издвојили неке: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Вртићи  ,,Наша радост“ и ,,Сунце“</dc:title>
  <dc:creator>vlada</dc:creator>
  <cp:lastModifiedBy>ASUS</cp:lastModifiedBy>
  <cp:revision>73</cp:revision>
  <dcterms:created xsi:type="dcterms:W3CDTF">2025-09-28T06:37:34Z</dcterms:created>
  <dcterms:modified xsi:type="dcterms:W3CDTF">2026-02-19T10:51:15Z</dcterms:modified>
</cp:coreProperties>
</file>