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58" r:id="rId5"/>
    <p:sldId id="259" r:id="rId6"/>
    <p:sldId id="264" r:id="rId7"/>
    <p:sldId id="268" r:id="rId8"/>
    <p:sldId id="269" r:id="rId9"/>
    <p:sldId id="262" r:id="rId10"/>
    <p:sldId id="274" r:id="rId11"/>
    <p:sldId id="276" r:id="rId12"/>
    <p:sldId id="265" r:id="rId13"/>
    <p:sldId id="26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71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DFAE"/>
    <a:srgbClr val="32EEEA"/>
    <a:srgbClr val="3236EE"/>
    <a:srgbClr val="419FDF"/>
    <a:srgbClr val="3F8DCD"/>
    <a:srgbClr val="CCECFF"/>
    <a:srgbClr val="66CCFF"/>
    <a:srgbClr val="66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7" d="100"/>
          <a:sy n="67" d="100"/>
        </p:scale>
        <p:origin x="-402" y="10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74886-C025-4CCD-8D31-3308CF95ED7A}" type="datetimeFigureOut">
              <a:rPr lang="en-US"/>
              <a:pPr>
                <a:defRPr/>
              </a:pPr>
              <a:t>4/22/2016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D9B42-7306-42A1-A4D6-CAF82C7918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054E7-4795-4844-BE1B-81F66905AE9E}" type="datetimeFigureOut">
              <a:rPr lang="en-US"/>
              <a:pPr>
                <a:defRPr/>
              </a:pPr>
              <a:t>4/22/2016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4A59B-D621-465B-B487-F5A9997696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9023E-CD76-4D25-B5D5-E3C1D8F32E96}" type="datetimeFigureOut">
              <a:rPr lang="en-US"/>
              <a:pPr>
                <a:defRPr/>
              </a:pPr>
              <a:t>4/22/2016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56E9C-C9D1-4087-B8A1-253AF65384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7E9F5-921F-4CC9-B21B-AAE02BA9B118}" type="datetimeFigureOut">
              <a:rPr lang="en-US"/>
              <a:pPr>
                <a:defRPr/>
              </a:pPr>
              <a:t>4/22/2016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94AE1-6E04-471E-BE1A-6955197573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2931F3-8A8B-417E-91C6-34C184C57749}" type="datetimeFigureOut">
              <a:rPr lang="en-US"/>
              <a:pPr>
                <a:defRPr/>
              </a:pPr>
              <a:t>4/22/2016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14898-D495-4989-9AA1-FB2C16F811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39FCC-A2BC-43E2-8A96-12C284387512}" type="datetimeFigureOut">
              <a:rPr lang="en-US"/>
              <a:pPr>
                <a:defRPr/>
              </a:pPr>
              <a:t>4/22/2016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44C8C-0CCF-4D32-ABE5-571223552F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408FE-EAFD-488D-B87C-526623B1040A}" type="datetimeFigureOut">
              <a:rPr lang="en-US"/>
              <a:pPr>
                <a:defRPr/>
              </a:pPr>
              <a:t>4/22/2016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F9FCA-584A-4D6D-8297-177A8E08C3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7EB20-2C21-41F0-84E6-067B58C17757}" type="datetimeFigureOut">
              <a:rPr lang="en-US"/>
              <a:pPr>
                <a:defRPr/>
              </a:pPr>
              <a:t>4/22/2016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8A1B6-D89F-4030-8C32-D0D3265F26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24D28-1AFB-4A7E-BD0E-C99958A04D77}" type="datetimeFigureOut">
              <a:rPr lang="en-US"/>
              <a:pPr>
                <a:defRPr/>
              </a:pPr>
              <a:t>4/22/2016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7ED68-FD41-4BA2-9652-CFEF65373A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B10C0-7A6B-44F6-AE79-C8CD3F5EC1A9}" type="datetimeFigureOut">
              <a:rPr lang="en-US"/>
              <a:pPr>
                <a:defRPr/>
              </a:pPr>
              <a:t>4/22/2016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8603E-4A31-42EC-A531-BA98D71CCE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6ADE3-2D46-4B20-B6EA-37ABB58FE4B4}" type="datetimeFigureOut">
              <a:rPr lang="en-US"/>
              <a:pPr>
                <a:defRPr/>
              </a:pPr>
              <a:t>4/22/2016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AC8F0-6804-45F9-800A-B51D4DAD5B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F9A21C-9BF0-4891-9538-06CBE683F5AA}" type="datetimeFigureOut">
              <a:rPr lang="en-US"/>
              <a:pPr>
                <a:defRPr/>
              </a:pPr>
              <a:t>4/22/2016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50C15D-9BFA-447D-8603-AA044892BF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  <p:pic>
        <p:nvPicPr>
          <p:cNvPr id="2052" name="Picture 3"/>
          <p:cNvPicPr>
            <a:picLocks noChangeAspect="1"/>
          </p:cNvPicPr>
          <p:nvPr/>
        </p:nvPicPr>
        <p:blipFill>
          <a:blip r:embed="rId2"/>
          <a:srcRect b="4854"/>
          <a:stretch>
            <a:fillRect/>
          </a:stretch>
        </p:blipFill>
        <p:spPr bwMode="auto">
          <a:xfrm>
            <a:off x="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Box 4"/>
          <p:cNvSpPr txBox="1">
            <a:spLocks noChangeArrowheads="1"/>
          </p:cNvSpPr>
          <p:nvPr/>
        </p:nvSpPr>
        <p:spPr bwMode="auto">
          <a:xfrm>
            <a:off x="85725" y="1976438"/>
            <a:ext cx="5284788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60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ДАН УСТАНОВЕ</a:t>
            </a:r>
          </a:p>
          <a:p>
            <a:pPr algn="ctr"/>
            <a:r>
              <a:rPr lang="en-US" sz="60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2016. </a:t>
            </a:r>
          </a:p>
          <a:p>
            <a:pPr algn="ctr"/>
            <a:r>
              <a:rPr lang="en-US" sz="60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37 ГОДИНА РАДА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8775" y="2324100"/>
            <a:ext cx="3475038" cy="401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l="47520" b="77766"/>
          <a:stretch>
            <a:fillRect/>
          </a:stretch>
        </p:blipFill>
        <p:spPr>
          <a:xfrm>
            <a:off x="3276600" y="4949825"/>
            <a:ext cx="5867400" cy="1908175"/>
          </a:xfr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76600" cy="6858000"/>
          </a:xfrm>
          <a:prstGeom prst="rect">
            <a:avLst/>
          </a:prstGeom>
          <a:noFill/>
          <a:ln w="9525">
            <a:solidFill>
              <a:srgbClr val="C0C3F8"/>
            </a:solidFill>
            <a:miter lim="800000"/>
            <a:headEnd/>
            <a:tailEnd/>
          </a:ln>
          <a:effectLst/>
        </p:spPr>
      </p:pic>
      <p:sp>
        <p:nvSpPr>
          <p:cNvPr id="3076" name="AutoShape 4"/>
          <p:cNvSpPr>
            <a:spLocks noChangeArrowheads="1"/>
          </p:cNvSpPr>
          <p:nvPr/>
        </p:nvSpPr>
        <p:spPr bwMode="auto">
          <a:xfrm>
            <a:off x="1200150" y="3438525"/>
            <a:ext cx="1711325" cy="3267075"/>
          </a:xfrm>
          <a:custGeom>
            <a:avLst/>
            <a:gdLst>
              <a:gd name="T0" fmla="*/ 183049 w 10000"/>
              <a:gd name="T1" fmla="*/ 3266218 h 10133"/>
              <a:gd name="T2" fmla="*/ 0 w 10000"/>
              <a:gd name="T3" fmla="*/ 17406 h 10133"/>
              <a:gd name="T4" fmla="*/ 1710739 w 10000"/>
              <a:gd name="T5" fmla="*/ 0 h 10133"/>
              <a:gd name="T6" fmla="*/ 1449680 w 10000"/>
              <a:gd name="T7" fmla="*/ 3096348 h 10133"/>
              <a:gd name="T8" fmla="*/ 183049 w 10000"/>
              <a:gd name="T9" fmla="*/ 3266218 h 1013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000"/>
              <a:gd name="T16" fmla="*/ 0 h 10133"/>
              <a:gd name="T17" fmla="*/ 10000 w 10000"/>
              <a:gd name="T18" fmla="*/ 10133 h 1013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000" h="10133">
                <a:moveTo>
                  <a:pt x="1070" y="10133"/>
                </a:moveTo>
                <a:cubicBezTo>
                  <a:pt x="769" y="6817"/>
                  <a:pt x="301" y="3370"/>
                  <a:pt x="0" y="54"/>
                </a:cubicBezTo>
                <a:lnTo>
                  <a:pt x="10000" y="0"/>
                </a:lnTo>
                <a:lnTo>
                  <a:pt x="8474" y="9606"/>
                </a:lnTo>
                <a:lnTo>
                  <a:pt x="1070" y="10133"/>
                </a:lnTo>
                <a:close/>
              </a:path>
            </a:pathLst>
          </a:custGeom>
          <a:solidFill>
            <a:srgbClr val="3F8DCD"/>
          </a:solidFill>
          <a:ln w="9525" algn="in">
            <a:solidFill>
              <a:srgbClr val="000000"/>
            </a:solidFill>
            <a:miter lim="800000"/>
            <a:headEnd/>
            <a:tailEnd/>
          </a:ln>
        </p:spPr>
        <p:txBody>
          <a:bodyPr lIns="36576" tIns="36576" rIns="36576" bIns="36576"/>
          <a:lstStyle/>
          <a:p>
            <a:pPr algn="ctr"/>
            <a:r>
              <a:rPr lang="en-US" b="1">
                <a:solidFill>
                  <a:srgbClr val="FF0000"/>
                </a:solidFill>
                <a:latin typeface="Times New Roman" pitchFamily="18" charset="0"/>
              </a:rPr>
              <a:t>Дечија представа:</a:t>
            </a:r>
          </a:p>
          <a:p>
            <a:pPr algn="ctr"/>
            <a:endParaRPr lang="en-US" b="1">
              <a:solidFill>
                <a:srgbClr val="FFFF00"/>
              </a:solidFill>
              <a:latin typeface="Times New Roman" pitchFamily="18" charset="0"/>
            </a:endParaRPr>
          </a:p>
          <a:p>
            <a:pPr algn="ctr"/>
            <a:r>
              <a:rPr lang="en-US" b="1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1600" b="1" i="1">
                <a:solidFill>
                  <a:srgbClr val="FFFF00"/>
                </a:solidFill>
                <a:latin typeface="Times New Roman" pitchFamily="18" charset="0"/>
              </a:rPr>
              <a:t>ИГРАРИЈЕ, КРУШЕВАЧКЕ ВАРОШАРИЈЕ</a:t>
            </a:r>
            <a:endParaRPr lang="en-US" sz="1600" b="1">
              <a:solidFill>
                <a:srgbClr val="FFFF00"/>
              </a:solidFill>
              <a:latin typeface="Times New Roman" pitchFamily="18" charset="0"/>
            </a:endParaRPr>
          </a:p>
          <a:p>
            <a:pPr algn="ctr"/>
            <a:r>
              <a:rPr lang="en-US" b="1">
                <a:solidFill>
                  <a:srgbClr val="FF0000"/>
                </a:solidFill>
                <a:latin typeface="Garamond" pitchFamily="18" charset="0"/>
              </a:rPr>
              <a:t> </a:t>
            </a:r>
            <a:endParaRPr lang="en-US">
              <a:latin typeface="Arial" charset="0"/>
            </a:endParaRPr>
          </a:p>
        </p:txBody>
      </p:sp>
      <p:sp>
        <p:nvSpPr>
          <p:cNvPr id="7" name="Flowchart: Alternate Process 6"/>
          <p:cNvSpPr/>
          <p:nvPr/>
        </p:nvSpPr>
        <p:spPr>
          <a:xfrm>
            <a:off x="3505200" y="152400"/>
            <a:ext cx="5410200" cy="4495800"/>
          </a:xfrm>
          <a:prstGeom prst="flowChartAlternate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Свечаном академијом ПУ „Ната Вељковић“ је у крушевачком 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озоришту обележила дан Установе 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37 година рада. 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3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29200"/>
            <a:ext cx="9144000" cy="1828800"/>
          </a:xfrm>
        </p:spPr>
        <p:txBody>
          <a:bodyPr rtlCol="0" anchor="t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Директор Установе Весна Живковић поздравила је присутне и изнела кратак историјат постојања Установе, као и до сада остварене резултате. </a:t>
            </a:r>
            <a:r>
              <a:rPr lang="ru-RU" dirty="0" smtClean="0"/>
              <a:t/>
            </a:r>
            <a:br>
              <a:rPr lang="ru-RU" dirty="0" smtClean="0"/>
            </a:br>
            <a:endParaRPr lang="en-US" dirty="0"/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98513" y="55563"/>
            <a:ext cx="7546975" cy="5106987"/>
          </a:xfrm>
        </p:spPr>
      </p:pic>
    </p:spTree>
  </p:cSld>
  <p:clrMapOvr>
    <a:masterClrMapping/>
  </p:clrMapOvr>
  <p:transition spd="slow" advTm="1000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3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5888" y="2036763"/>
            <a:ext cx="5413375" cy="4814887"/>
          </a:xfrm>
        </p:spPr>
      </p:pic>
      <p:sp>
        <p:nvSpPr>
          <p:cNvPr id="5123" name="Title 1"/>
          <p:cNvSpPr>
            <a:spLocks noGrp="1"/>
          </p:cNvSpPr>
          <p:nvPr>
            <p:ph sz="half" idx="2"/>
          </p:nvPr>
        </p:nvSpPr>
        <p:spPr>
          <a:xfrm>
            <a:off x="304800" y="0"/>
            <a:ext cx="8763000" cy="685800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en-US" sz="32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„Љубав, пријатељство, поштовање, праштање, разумевање, давање, толеранција, хуманост, стрпљење, прихватање другог и другачијег...                 су вредности које ми свакодневно негујемо у 							нашој Установи, 						а све у циљу 							стварања 								генерација које 							ће бити носиоци 						ових врлина“, су 						речи директорке 						којима  се 								обратила скупу.</a:t>
            </a:r>
            <a:endParaRPr lang="en-US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20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rtlCol="0" anchor="t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Свечаној академији су поред запослених у Установи, родитеља, пријатеља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присуствовали представници локалне самоуправе,</a:t>
            </a:r>
            <a:r>
              <a:rPr lang="sr-Cyrl-R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директори </a:t>
            </a:r>
            <a:r>
              <a:rPr lang="sr-Cyrl-R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Установа и јавних предузећа, </a:t>
            </a:r>
            <a: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пословни </a:t>
            </a:r>
            <a:r>
              <a:rPr lang="sr-Cyrl-R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партнери као и </a:t>
            </a:r>
            <a:br>
              <a:rPr lang="sr-Cyrl-R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градоначелник града Крушевца 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г. Драги Несторовић</a:t>
            </a:r>
            <a:r>
              <a:rPr lang="sr-Cyrl-R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градоначелник </a:t>
            </a:r>
            <a:r>
              <a:rPr lang="sr-Cyrl-R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братске Бјељине </a:t>
            </a:r>
            <a: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sr-Cyrl-R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Република Српска) г. Мићо Мићић, </a:t>
            </a:r>
            <a: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заменик </a:t>
            </a:r>
            <a:r>
              <a:rPr lang="sr-Cyrl-R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градоначелника </a:t>
            </a:r>
            <a: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града Крушевца </a:t>
            </a:r>
            <a:b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гђа. Јасмина Паруловић, као и представник  гарнизона војске Србије у Крушевцу.</a:t>
            </a:r>
            <a:r>
              <a:rPr lang="sr-Cyrl-RS" sz="3200" dirty="0" smtClean="0">
                <a:solidFill>
                  <a:srgbClr val="002060"/>
                </a:solidFill>
              </a:rPr>
              <a:t/>
            </a:r>
            <a:br>
              <a:rPr lang="sr-Cyrl-RS" sz="3200" dirty="0" smtClean="0">
                <a:solidFill>
                  <a:srgbClr val="002060"/>
                </a:solidFill>
              </a:rPr>
            </a:br>
            <a:endParaRPr lang="en-US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Tm="20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52400" y="0"/>
            <a:ext cx="8839200" cy="1524000"/>
          </a:xfrm>
          <a:solidFill>
            <a:srgbClr val="CCECFF"/>
          </a:solidFill>
        </p:spPr>
        <p:txBody>
          <a:bodyPr rtlCol="0" anchor="t">
            <a:normAutofit fontScale="90000"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100" b="1" kern="1400" dirty="0">
                <a:solidFill>
                  <a:srgbClr val="0070C0"/>
                </a:solidFill>
                <a:latin typeface="Times New Roman"/>
              </a:rPr>
              <a:t>Дан Установе</a:t>
            </a:r>
            <a:r>
              <a:rPr lang="ru-RU" sz="3100" b="1" kern="1400" dirty="0">
                <a:solidFill>
                  <a:srgbClr val="000000"/>
                </a:solidFill>
                <a:latin typeface="Copperplate Gothic Light"/>
              </a:rPr>
              <a:t/>
            </a:r>
            <a:br>
              <a:rPr lang="ru-RU" sz="3100" b="1" kern="1400" dirty="0">
                <a:solidFill>
                  <a:srgbClr val="000000"/>
                </a:solidFill>
                <a:latin typeface="Copperplate Gothic Light"/>
              </a:rPr>
            </a:br>
            <a:r>
              <a:rPr lang="ru-RU" sz="3100" b="1" kern="1400" dirty="0" smtClean="0">
                <a:solidFill>
                  <a:srgbClr val="0070C0"/>
                </a:solidFill>
                <a:latin typeface="Times New Roman"/>
              </a:rPr>
              <a:t>Дечија </a:t>
            </a:r>
            <a:r>
              <a:rPr lang="ru-RU" sz="3100" b="1" kern="1400" dirty="0">
                <a:solidFill>
                  <a:srgbClr val="0070C0"/>
                </a:solidFill>
                <a:latin typeface="Times New Roman"/>
              </a:rPr>
              <a:t>представа: </a:t>
            </a:r>
            <a:r>
              <a:rPr lang="ru-RU" sz="2700" b="1" kern="1400" dirty="0">
                <a:solidFill>
                  <a:srgbClr val="000000"/>
                </a:solidFill>
                <a:latin typeface="Copperplate Gothic Light"/>
              </a:rPr>
              <a:t/>
            </a:r>
            <a:br>
              <a:rPr lang="ru-RU" sz="2700" b="1" kern="1400" dirty="0">
                <a:solidFill>
                  <a:srgbClr val="000000"/>
                </a:solidFill>
                <a:latin typeface="Copperplate Gothic Light"/>
              </a:rPr>
            </a:br>
            <a:r>
              <a:rPr lang="ru-RU" sz="2700" b="1" kern="1400" dirty="0" smtClean="0">
                <a:solidFill>
                  <a:srgbClr val="FF0000"/>
                </a:solidFill>
                <a:latin typeface="Times New Roman"/>
              </a:rPr>
              <a:t>“</a:t>
            </a:r>
            <a:r>
              <a:rPr lang="ru-RU" sz="2700" b="1" kern="1400" dirty="0">
                <a:solidFill>
                  <a:srgbClr val="FF0000"/>
                </a:solidFill>
                <a:latin typeface="Times New Roman"/>
              </a:rPr>
              <a:t>ИГРАРИЈЕ, КРУШЕВАЧКЕ ВАРОШАРИЈЕ</a:t>
            </a:r>
            <a:r>
              <a:rPr lang="ru-RU" sz="2700" b="1" kern="1400" dirty="0" smtClean="0">
                <a:solidFill>
                  <a:srgbClr val="FF0000"/>
                </a:solidFill>
                <a:latin typeface="Times New Roman"/>
              </a:rPr>
              <a:t>”</a:t>
            </a:r>
            <a:br>
              <a:rPr lang="ru-RU" sz="2700" b="1" kern="1400" dirty="0" smtClean="0">
                <a:solidFill>
                  <a:srgbClr val="FF0000"/>
                </a:solidFill>
                <a:latin typeface="Times New Roman"/>
              </a:rPr>
            </a:br>
            <a:r>
              <a:rPr lang="ru-RU" sz="1600" kern="1400" dirty="0">
                <a:solidFill>
                  <a:srgbClr val="000000"/>
                </a:solidFill>
                <a:latin typeface="Garamond"/>
              </a:rPr>
              <a:t/>
            </a:r>
            <a:br>
              <a:rPr lang="ru-RU" sz="1600" kern="1400" dirty="0">
                <a:solidFill>
                  <a:srgbClr val="000000"/>
                </a:solidFill>
                <a:latin typeface="Garamond"/>
              </a:rPr>
            </a:br>
            <a:r>
              <a:rPr lang="ru-RU" sz="1600" kern="1400" dirty="0">
                <a:solidFill>
                  <a:srgbClr val="000000"/>
                </a:solidFill>
                <a:latin typeface="Garamond"/>
              </a:rPr>
              <a:t> </a:t>
            </a:r>
            <a:br>
              <a:rPr lang="ru-RU" sz="1600" kern="1400" dirty="0">
                <a:solidFill>
                  <a:srgbClr val="000000"/>
                </a:solidFill>
                <a:latin typeface="Garamond"/>
              </a:rPr>
            </a:br>
            <a:r>
              <a:rPr lang="ru-RU" sz="2000" kern="1400" dirty="0">
                <a:solidFill>
                  <a:srgbClr val="000000"/>
                </a:solidFill>
                <a:latin typeface="Garamond"/>
              </a:rPr>
              <a:t/>
            </a:r>
            <a:br>
              <a:rPr lang="ru-RU" sz="2000" kern="1400" dirty="0">
                <a:solidFill>
                  <a:srgbClr val="000000"/>
                </a:solidFill>
                <a:latin typeface="Garamond"/>
              </a:rPr>
            </a:br>
            <a:r>
              <a:rPr lang="ru-RU" sz="2000" kern="1400" dirty="0">
                <a:solidFill>
                  <a:srgbClr val="000000"/>
                </a:solidFill>
                <a:latin typeface="Garamond"/>
              </a:rPr>
              <a:t> </a:t>
            </a:r>
            <a:br>
              <a:rPr lang="ru-RU" sz="2000" kern="1400" dirty="0">
                <a:solidFill>
                  <a:srgbClr val="000000"/>
                </a:solidFill>
                <a:latin typeface="Garamond"/>
              </a:rPr>
            </a:br>
            <a:endParaRPr lang="en-US" dirty="0"/>
          </a:p>
        </p:txBody>
      </p:sp>
      <p:sp>
        <p:nvSpPr>
          <p:cNvPr id="7" name="Flowchart: Alternate Process 6"/>
          <p:cNvSpPr/>
          <p:nvPr/>
        </p:nvSpPr>
        <p:spPr>
          <a:xfrm>
            <a:off x="152400" y="1371600"/>
            <a:ext cx="6553200" cy="1189038"/>
          </a:xfrm>
          <a:prstGeom prst="flowChartAlternateProcess">
            <a:avLst/>
          </a:prstGeom>
          <a:ln>
            <a:solidFill>
              <a:srgbClr val="66CCFF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fontAlgn="auto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kern="1400" dirty="0">
                <a:solidFill>
                  <a:srgbClr val="0070C0"/>
                </a:solidFill>
                <a:latin typeface="Times New Roman"/>
              </a:rPr>
              <a:t>Аутор, режија и сценски </a:t>
            </a:r>
            <a:r>
              <a:rPr lang="ru-RU" sz="2000" b="1" kern="1400" dirty="0">
                <a:solidFill>
                  <a:srgbClr val="0070C0"/>
                </a:solidFill>
                <a:latin typeface="Times New Roman"/>
              </a:rPr>
              <a:t>дизајн: Наташа Михајловић</a:t>
            </a:r>
            <a:r>
              <a:rPr lang="ru-RU" sz="2000" b="1" kern="1400" dirty="0">
                <a:solidFill>
                  <a:srgbClr val="0070C0"/>
                </a:solidFill>
                <a:latin typeface="Times New Roman"/>
              </a:rPr>
              <a:t>; </a:t>
            </a:r>
            <a:endParaRPr lang="ru-RU" sz="2000" kern="1400" dirty="0">
              <a:solidFill>
                <a:srgbClr val="000000"/>
              </a:solidFill>
              <a:latin typeface="Garamond"/>
            </a:endParaRPr>
          </a:p>
          <a:p>
            <a:pPr fontAlgn="auto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kern="1400" dirty="0">
                <a:solidFill>
                  <a:srgbClr val="0070C0"/>
                </a:solidFill>
                <a:latin typeface="Times New Roman"/>
              </a:rPr>
              <a:t>Кореографија: Весна Радмановац </a:t>
            </a:r>
            <a:endParaRPr lang="ru-RU" sz="2000" kern="1400" dirty="0">
              <a:solidFill>
                <a:srgbClr val="000000"/>
              </a:solidFill>
              <a:latin typeface="Garamond"/>
            </a:endParaRPr>
          </a:p>
          <a:p>
            <a:pPr fontAlgn="auto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kern="1400" dirty="0">
                <a:solidFill>
                  <a:srgbClr val="0070C0"/>
                </a:solidFill>
                <a:latin typeface="Times New Roman"/>
              </a:rPr>
              <a:t>Музика: Јелена </a:t>
            </a:r>
            <a:r>
              <a:rPr lang="ru-RU" sz="2000" b="1" kern="1400" dirty="0">
                <a:solidFill>
                  <a:srgbClr val="0070C0"/>
                </a:solidFill>
                <a:latin typeface="Times New Roman"/>
              </a:rPr>
              <a:t>Миливојевић</a:t>
            </a:r>
            <a:endParaRPr lang="ru-RU" sz="2000" kern="1400" dirty="0">
              <a:solidFill>
                <a:srgbClr val="000000"/>
              </a:solidFill>
              <a:latin typeface="Garamond"/>
            </a:endParaRPr>
          </a:p>
          <a:p>
            <a:pPr fontAlgn="auto">
              <a:lnSpc>
                <a:spcPct val="118000"/>
              </a:lnSpc>
              <a:spcBef>
                <a:spcPts val="0"/>
              </a:spcBef>
              <a:spcAft>
                <a:spcPts val="700"/>
              </a:spcAft>
              <a:defRPr/>
            </a:pPr>
            <a:r>
              <a:rPr lang="ru-RU" sz="1400" kern="1400" dirty="0">
                <a:solidFill>
                  <a:srgbClr val="000000"/>
                </a:solidFill>
                <a:latin typeface="Garamond"/>
              </a:rPr>
              <a:t> </a:t>
            </a:r>
          </a:p>
        </p:txBody>
      </p:sp>
      <p:sp>
        <p:nvSpPr>
          <p:cNvPr id="8" name="Flowchart: Alternate Process 7"/>
          <p:cNvSpPr/>
          <p:nvPr/>
        </p:nvSpPr>
        <p:spPr>
          <a:xfrm>
            <a:off x="6811963" y="731838"/>
            <a:ext cx="2011362" cy="1828800"/>
          </a:xfrm>
          <a:prstGeom prst="flowChartAlternateProcess">
            <a:avLst/>
          </a:prstGeom>
          <a:ln>
            <a:solidFill>
              <a:srgbClr val="66CCFF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Учествују деца </a:t>
            </a:r>
            <a:r>
              <a:rPr lang="ru-RU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вртића: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“Невен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”, “Лептирић”,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“Лабуд”, “Пчелица”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 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" y="2757488"/>
            <a:ext cx="2286000" cy="4027487"/>
          </a:xfrm>
          <a:noFill/>
        </p:spPr>
      </p:pic>
      <p:sp>
        <p:nvSpPr>
          <p:cNvPr id="9" name="Trapezoid 8"/>
          <p:cNvSpPr/>
          <p:nvPr/>
        </p:nvSpPr>
        <p:spPr>
          <a:xfrm>
            <a:off x="1000125" y="4813300"/>
            <a:ext cx="1109663" cy="1873250"/>
          </a:xfrm>
          <a:custGeom>
            <a:avLst/>
            <a:gdLst>
              <a:gd name="connsiteX0" fmla="*/ 0 w 914400"/>
              <a:gd name="connsiteY0" fmla="*/ 1216152 h 1216152"/>
              <a:gd name="connsiteX1" fmla="*/ 228600 w 914400"/>
              <a:gd name="connsiteY1" fmla="*/ 0 h 1216152"/>
              <a:gd name="connsiteX2" fmla="*/ 685800 w 914400"/>
              <a:gd name="connsiteY2" fmla="*/ 0 h 1216152"/>
              <a:gd name="connsiteX3" fmla="*/ 914400 w 914400"/>
              <a:gd name="connsiteY3" fmla="*/ 1216152 h 1216152"/>
              <a:gd name="connsiteX4" fmla="*/ 0 w 914400"/>
              <a:gd name="connsiteY4" fmla="*/ 1216152 h 1216152"/>
              <a:gd name="connsiteX0" fmla="*/ 0 w 977202"/>
              <a:gd name="connsiteY0" fmla="*/ 1216152 h 1216152"/>
              <a:gd name="connsiteX1" fmla="*/ 228600 w 977202"/>
              <a:gd name="connsiteY1" fmla="*/ 0 h 1216152"/>
              <a:gd name="connsiteX2" fmla="*/ 685800 w 977202"/>
              <a:gd name="connsiteY2" fmla="*/ 0 h 1216152"/>
              <a:gd name="connsiteX3" fmla="*/ 977202 w 977202"/>
              <a:gd name="connsiteY3" fmla="*/ 32291 h 1216152"/>
              <a:gd name="connsiteX4" fmla="*/ 914400 w 977202"/>
              <a:gd name="connsiteY4" fmla="*/ 1216152 h 1216152"/>
              <a:gd name="connsiteX5" fmla="*/ 0 w 977202"/>
              <a:gd name="connsiteY5" fmla="*/ 1216152 h 1216152"/>
              <a:gd name="connsiteX0" fmla="*/ 123092 w 1100294"/>
              <a:gd name="connsiteY0" fmla="*/ 1216152 h 1216152"/>
              <a:gd name="connsiteX1" fmla="*/ 0 w 1100294"/>
              <a:gd name="connsiteY1" fmla="*/ 80386 h 1216152"/>
              <a:gd name="connsiteX2" fmla="*/ 808892 w 1100294"/>
              <a:gd name="connsiteY2" fmla="*/ 0 h 1216152"/>
              <a:gd name="connsiteX3" fmla="*/ 1100294 w 1100294"/>
              <a:gd name="connsiteY3" fmla="*/ 32291 h 1216152"/>
              <a:gd name="connsiteX4" fmla="*/ 1037492 w 1100294"/>
              <a:gd name="connsiteY4" fmla="*/ 1216152 h 1216152"/>
              <a:gd name="connsiteX5" fmla="*/ 123092 w 1100294"/>
              <a:gd name="connsiteY5" fmla="*/ 1216152 h 1216152"/>
              <a:gd name="connsiteX0" fmla="*/ 128116 w 1105318"/>
              <a:gd name="connsiteY0" fmla="*/ 1216152 h 1216152"/>
              <a:gd name="connsiteX1" fmla="*/ 0 w 1105318"/>
              <a:gd name="connsiteY1" fmla="*/ 62436 h 1216152"/>
              <a:gd name="connsiteX2" fmla="*/ 5024 w 1105318"/>
              <a:gd name="connsiteY2" fmla="*/ 80386 h 1216152"/>
              <a:gd name="connsiteX3" fmla="*/ 813916 w 1105318"/>
              <a:gd name="connsiteY3" fmla="*/ 0 h 1216152"/>
              <a:gd name="connsiteX4" fmla="*/ 1105318 w 1105318"/>
              <a:gd name="connsiteY4" fmla="*/ 32291 h 1216152"/>
              <a:gd name="connsiteX5" fmla="*/ 1042516 w 1105318"/>
              <a:gd name="connsiteY5" fmla="*/ 1216152 h 1216152"/>
              <a:gd name="connsiteX6" fmla="*/ 128116 w 1105318"/>
              <a:gd name="connsiteY6" fmla="*/ 1216152 h 1216152"/>
              <a:gd name="connsiteX0" fmla="*/ 128116 w 1105318"/>
              <a:gd name="connsiteY0" fmla="*/ 1190176 h 1190176"/>
              <a:gd name="connsiteX1" fmla="*/ 0 w 1105318"/>
              <a:gd name="connsiteY1" fmla="*/ 36460 h 1190176"/>
              <a:gd name="connsiteX2" fmla="*/ 5024 w 1105318"/>
              <a:gd name="connsiteY2" fmla="*/ 54410 h 1190176"/>
              <a:gd name="connsiteX3" fmla="*/ 783771 w 1105318"/>
              <a:gd name="connsiteY3" fmla="*/ 24266 h 1190176"/>
              <a:gd name="connsiteX4" fmla="*/ 1105318 w 1105318"/>
              <a:gd name="connsiteY4" fmla="*/ 6315 h 1190176"/>
              <a:gd name="connsiteX5" fmla="*/ 1042516 w 1105318"/>
              <a:gd name="connsiteY5" fmla="*/ 1190176 h 1190176"/>
              <a:gd name="connsiteX6" fmla="*/ 128116 w 1105318"/>
              <a:gd name="connsiteY6" fmla="*/ 1190176 h 1190176"/>
              <a:gd name="connsiteX0" fmla="*/ 128116 w 1105318"/>
              <a:gd name="connsiteY0" fmla="*/ 2004093 h 2004093"/>
              <a:gd name="connsiteX1" fmla="*/ 0 w 1105318"/>
              <a:gd name="connsiteY1" fmla="*/ 36460 h 2004093"/>
              <a:gd name="connsiteX2" fmla="*/ 5024 w 1105318"/>
              <a:gd name="connsiteY2" fmla="*/ 54410 h 2004093"/>
              <a:gd name="connsiteX3" fmla="*/ 783771 w 1105318"/>
              <a:gd name="connsiteY3" fmla="*/ 24266 h 2004093"/>
              <a:gd name="connsiteX4" fmla="*/ 1105318 w 1105318"/>
              <a:gd name="connsiteY4" fmla="*/ 6315 h 2004093"/>
              <a:gd name="connsiteX5" fmla="*/ 1042516 w 1105318"/>
              <a:gd name="connsiteY5" fmla="*/ 1190176 h 2004093"/>
              <a:gd name="connsiteX6" fmla="*/ 128116 w 1105318"/>
              <a:gd name="connsiteY6" fmla="*/ 2004093 h 2004093"/>
              <a:gd name="connsiteX0" fmla="*/ 128116 w 1105318"/>
              <a:gd name="connsiteY0" fmla="*/ 2004093 h 2004093"/>
              <a:gd name="connsiteX1" fmla="*/ 0 w 1105318"/>
              <a:gd name="connsiteY1" fmla="*/ 36460 h 2004093"/>
              <a:gd name="connsiteX2" fmla="*/ 5024 w 1105318"/>
              <a:gd name="connsiteY2" fmla="*/ 54410 h 2004093"/>
              <a:gd name="connsiteX3" fmla="*/ 783771 w 1105318"/>
              <a:gd name="connsiteY3" fmla="*/ 24266 h 2004093"/>
              <a:gd name="connsiteX4" fmla="*/ 1105318 w 1105318"/>
              <a:gd name="connsiteY4" fmla="*/ 6315 h 2004093"/>
              <a:gd name="connsiteX5" fmla="*/ 1022420 w 1105318"/>
              <a:gd name="connsiteY5" fmla="*/ 1893560 h 2004093"/>
              <a:gd name="connsiteX6" fmla="*/ 128116 w 1105318"/>
              <a:gd name="connsiteY6" fmla="*/ 2004093 h 2004093"/>
              <a:gd name="connsiteX0" fmla="*/ 128116 w 1105318"/>
              <a:gd name="connsiteY0" fmla="*/ 2009972 h 2009972"/>
              <a:gd name="connsiteX1" fmla="*/ 0 w 1105318"/>
              <a:gd name="connsiteY1" fmla="*/ 42339 h 2009972"/>
              <a:gd name="connsiteX2" fmla="*/ 5024 w 1105318"/>
              <a:gd name="connsiteY2" fmla="*/ 60289 h 2009972"/>
              <a:gd name="connsiteX3" fmla="*/ 783771 w 1105318"/>
              <a:gd name="connsiteY3" fmla="*/ 0 h 2009972"/>
              <a:gd name="connsiteX4" fmla="*/ 1105318 w 1105318"/>
              <a:gd name="connsiteY4" fmla="*/ 12194 h 2009972"/>
              <a:gd name="connsiteX5" fmla="*/ 1022420 w 1105318"/>
              <a:gd name="connsiteY5" fmla="*/ 1899439 h 2009972"/>
              <a:gd name="connsiteX6" fmla="*/ 128116 w 1105318"/>
              <a:gd name="connsiteY6" fmla="*/ 2009972 h 2009972"/>
              <a:gd name="connsiteX0" fmla="*/ 128116 w 1105318"/>
              <a:gd name="connsiteY0" fmla="*/ 2009972 h 2009972"/>
              <a:gd name="connsiteX1" fmla="*/ 0 w 1105318"/>
              <a:gd name="connsiteY1" fmla="*/ 42339 h 2009972"/>
              <a:gd name="connsiteX2" fmla="*/ 5024 w 1105318"/>
              <a:gd name="connsiteY2" fmla="*/ 10048 h 2009972"/>
              <a:gd name="connsiteX3" fmla="*/ 783771 w 1105318"/>
              <a:gd name="connsiteY3" fmla="*/ 0 h 2009972"/>
              <a:gd name="connsiteX4" fmla="*/ 1105318 w 1105318"/>
              <a:gd name="connsiteY4" fmla="*/ 12194 h 2009972"/>
              <a:gd name="connsiteX5" fmla="*/ 1022420 w 1105318"/>
              <a:gd name="connsiteY5" fmla="*/ 1899439 h 2009972"/>
              <a:gd name="connsiteX6" fmla="*/ 128116 w 1105318"/>
              <a:gd name="connsiteY6" fmla="*/ 2009972 h 2009972"/>
              <a:gd name="connsiteX0" fmla="*/ 87922 w 1105318"/>
              <a:gd name="connsiteY0" fmla="*/ 1999420 h 1999420"/>
              <a:gd name="connsiteX1" fmla="*/ 0 w 1105318"/>
              <a:gd name="connsiteY1" fmla="*/ 42339 h 1999420"/>
              <a:gd name="connsiteX2" fmla="*/ 5024 w 1105318"/>
              <a:gd name="connsiteY2" fmla="*/ 10048 h 1999420"/>
              <a:gd name="connsiteX3" fmla="*/ 783771 w 1105318"/>
              <a:gd name="connsiteY3" fmla="*/ 0 h 1999420"/>
              <a:gd name="connsiteX4" fmla="*/ 1105318 w 1105318"/>
              <a:gd name="connsiteY4" fmla="*/ 12194 h 1999420"/>
              <a:gd name="connsiteX5" fmla="*/ 1022420 w 1105318"/>
              <a:gd name="connsiteY5" fmla="*/ 1899439 h 1999420"/>
              <a:gd name="connsiteX6" fmla="*/ 87922 w 1105318"/>
              <a:gd name="connsiteY6" fmla="*/ 1999420 h 1999420"/>
              <a:gd name="connsiteX0" fmla="*/ 87922 w 1105318"/>
              <a:gd name="connsiteY0" fmla="*/ 1992783 h 1992783"/>
              <a:gd name="connsiteX1" fmla="*/ 0 w 1105318"/>
              <a:gd name="connsiteY1" fmla="*/ 35702 h 1992783"/>
              <a:gd name="connsiteX2" fmla="*/ 5024 w 1105318"/>
              <a:gd name="connsiteY2" fmla="*/ 3411 h 1992783"/>
              <a:gd name="connsiteX3" fmla="*/ 773722 w 1105318"/>
              <a:gd name="connsiteY3" fmla="*/ 35570 h 1992783"/>
              <a:gd name="connsiteX4" fmla="*/ 1105318 w 1105318"/>
              <a:gd name="connsiteY4" fmla="*/ 5557 h 1992783"/>
              <a:gd name="connsiteX5" fmla="*/ 1022420 w 1105318"/>
              <a:gd name="connsiteY5" fmla="*/ 1892802 h 1992783"/>
              <a:gd name="connsiteX6" fmla="*/ 87922 w 1105318"/>
              <a:gd name="connsiteY6" fmla="*/ 1992783 h 1992783"/>
              <a:gd name="connsiteX0" fmla="*/ 87922 w 1105318"/>
              <a:gd name="connsiteY0" fmla="*/ 1992783 h 1992783"/>
              <a:gd name="connsiteX1" fmla="*/ 0 w 1105318"/>
              <a:gd name="connsiteY1" fmla="*/ 67359 h 1992783"/>
              <a:gd name="connsiteX2" fmla="*/ 5024 w 1105318"/>
              <a:gd name="connsiteY2" fmla="*/ 3411 h 1992783"/>
              <a:gd name="connsiteX3" fmla="*/ 773722 w 1105318"/>
              <a:gd name="connsiteY3" fmla="*/ 35570 h 1992783"/>
              <a:gd name="connsiteX4" fmla="*/ 1105318 w 1105318"/>
              <a:gd name="connsiteY4" fmla="*/ 5557 h 1992783"/>
              <a:gd name="connsiteX5" fmla="*/ 1022420 w 1105318"/>
              <a:gd name="connsiteY5" fmla="*/ 1892802 h 1992783"/>
              <a:gd name="connsiteX6" fmla="*/ 87922 w 1105318"/>
              <a:gd name="connsiteY6" fmla="*/ 1992783 h 1992783"/>
              <a:gd name="connsiteX0" fmla="*/ 87922 w 1105318"/>
              <a:gd name="connsiteY0" fmla="*/ 1992783 h 1992783"/>
              <a:gd name="connsiteX1" fmla="*/ 0 w 1105318"/>
              <a:gd name="connsiteY1" fmla="*/ 67359 h 1992783"/>
              <a:gd name="connsiteX2" fmla="*/ 5024 w 1105318"/>
              <a:gd name="connsiteY2" fmla="*/ 35067 h 1992783"/>
              <a:gd name="connsiteX3" fmla="*/ 773722 w 1105318"/>
              <a:gd name="connsiteY3" fmla="*/ 35570 h 1992783"/>
              <a:gd name="connsiteX4" fmla="*/ 1105318 w 1105318"/>
              <a:gd name="connsiteY4" fmla="*/ 5557 h 1992783"/>
              <a:gd name="connsiteX5" fmla="*/ 1022420 w 1105318"/>
              <a:gd name="connsiteY5" fmla="*/ 1892802 h 1992783"/>
              <a:gd name="connsiteX6" fmla="*/ 87922 w 1105318"/>
              <a:gd name="connsiteY6" fmla="*/ 1992783 h 1992783"/>
              <a:gd name="connsiteX0" fmla="*/ 87922 w 1075173"/>
              <a:gd name="connsiteY0" fmla="*/ 1957716 h 1957716"/>
              <a:gd name="connsiteX1" fmla="*/ 0 w 1075173"/>
              <a:gd name="connsiteY1" fmla="*/ 32292 h 1957716"/>
              <a:gd name="connsiteX2" fmla="*/ 5024 w 1075173"/>
              <a:gd name="connsiteY2" fmla="*/ 0 h 1957716"/>
              <a:gd name="connsiteX3" fmla="*/ 773722 w 1075173"/>
              <a:gd name="connsiteY3" fmla="*/ 503 h 1957716"/>
              <a:gd name="connsiteX4" fmla="*/ 1075173 w 1075173"/>
              <a:gd name="connsiteY4" fmla="*/ 23250 h 1957716"/>
              <a:gd name="connsiteX5" fmla="*/ 1022420 w 1075173"/>
              <a:gd name="connsiteY5" fmla="*/ 1857735 h 1957716"/>
              <a:gd name="connsiteX6" fmla="*/ 87922 w 1075173"/>
              <a:gd name="connsiteY6" fmla="*/ 1957716 h 1957716"/>
              <a:gd name="connsiteX0" fmla="*/ 87922 w 1105318"/>
              <a:gd name="connsiteY0" fmla="*/ 1992782 h 1992782"/>
              <a:gd name="connsiteX1" fmla="*/ 0 w 1105318"/>
              <a:gd name="connsiteY1" fmla="*/ 67358 h 1992782"/>
              <a:gd name="connsiteX2" fmla="*/ 5024 w 1105318"/>
              <a:gd name="connsiteY2" fmla="*/ 35066 h 1992782"/>
              <a:gd name="connsiteX3" fmla="*/ 773722 w 1105318"/>
              <a:gd name="connsiteY3" fmla="*/ 35569 h 1992782"/>
              <a:gd name="connsiteX4" fmla="*/ 1105318 w 1105318"/>
              <a:gd name="connsiteY4" fmla="*/ 5556 h 1992782"/>
              <a:gd name="connsiteX5" fmla="*/ 1022420 w 1105318"/>
              <a:gd name="connsiteY5" fmla="*/ 1892801 h 1992782"/>
              <a:gd name="connsiteX6" fmla="*/ 87922 w 1105318"/>
              <a:gd name="connsiteY6" fmla="*/ 1992782 h 1992782"/>
              <a:gd name="connsiteX0" fmla="*/ 87922 w 1105318"/>
              <a:gd name="connsiteY0" fmla="*/ 1999422 h 1999422"/>
              <a:gd name="connsiteX1" fmla="*/ 0 w 1105318"/>
              <a:gd name="connsiteY1" fmla="*/ 73998 h 1999422"/>
              <a:gd name="connsiteX2" fmla="*/ 5024 w 1105318"/>
              <a:gd name="connsiteY2" fmla="*/ 41706 h 1999422"/>
              <a:gd name="connsiteX3" fmla="*/ 763674 w 1105318"/>
              <a:gd name="connsiteY3" fmla="*/ 0 h 1999422"/>
              <a:gd name="connsiteX4" fmla="*/ 1105318 w 1105318"/>
              <a:gd name="connsiteY4" fmla="*/ 12196 h 1999422"/>
              <a:gd name="connsiteX5" fmla="*/ 1022420 w 1105318"/>
              <a:gd name="connsiteY5" fmla="*/ 1899441 h 1999422"/>
              <a:gd name="connsiteX6" fmla="*/ 87922 w 1105318"/>
              <a:gd name="connsiteY6" fmla="*/ 1999422 h 1999422"/>
              <a:gd name="connsiteX0" fmla="*/ 87922 w 1105318"/>
              <a:gd name="connsiteY0" fmla="*/ 1999924 h 1999924"/>
              <a:gd name="connsiteX1" fmla="*/ 0 w 1105318"/>
              <a:gd name="connsiteY1" fmla="*/ 74500 h 1999924"/>
              <a:gd name="connsiteX2" fmla="*/ 5024 w 1105318"/>
              <a:gd name="connsiteY2" fmla="*/ 0 h 1999924"/>
              <a:gd name="connsiteX3" fmla="*/ 763674 w 1105318"/>
              <a:gd name="connsiteY3" fmla="*/ 502 h 1999924"/>
              <a:gd name="connsiteX4" fmla="*/ 1105318 w 1105318"/>
              <a:gd name="connsiteY4" fmla="*/ 12698 h 1999924"/>
              <a:gd name="connsiteX5" fmla="*/ 1022420 w 1105318"/>
              <a:gd name="connsiteY5" fmla="*/ 1899943 h 1999924"/>
              <a:gd name="connsiteX6" fmla="*/ 87922 w 1105318"/>
              <a:gd name="connsiteY6" fmla="*/ 1999924 h 1999924"/>
              <a:gd name="connsiteX0" fmla="*/ 87922 w 1105318"/>
              <a:gd name="connsiteY0" fmla="*/ 1947165 h 1947165"/>
              <a:gd name="connsiteX1" fmla="*/ 0 w 1105318"/>
              <a:gd name="connsiteY1" fmla="*/ 74500 h 1947165"/>
              <a:gd name="connsiteX2" fmla="*/ 5024 w 1105318"/>
              <a:gd name="connsiteY2" fmla="*/ 0 h 1947165"/>
              <a:gd name="connsiteX3" fmla="*/ 763674 w 1105318"/>
              <a:gd name="connsiteY3" fmla="*/ 502 h 1947165"/>
              <a:gd name="connsiteX4" fmla="*/ 1105318 w 1105318"/>
              <a:gd name="connsiteY4" fmla="*/ 12698 h 1947165"/>
              <a:gd name="connsiteX5" fmla="*/ 1022420 w 1105318"/>
              <a:gd name="connsiteY5" fmla="*/ 1899943 h 1947165"/>
              <a:gd name="connsiteX6" fmla="*/ 87922 w 1105318"/>
              <a:gd name="connsiteY6" fmla="*/ 1947165 h 1947165"/>
              <a:gd name="connsiteX0" fmla="*/ 87922 w 1105318"/>
              <a:gd name="connsiteY0" fmla="*/ 1947165 h 1947165"/>
              <a:gd name="connsiteX1" fmla="*/ 0 w 1105318"/>
              <a:gd name="connsiteY1" fmla="*/ 74500 h 1947165"/>
              <a:gd name="connsiteX2" fmla="*/ 5024 w 1105318"/>
              <a:gd name="connsiteY2" fmla="*/ 0 h 1947165"/>
              <a:gd name="connsiteX3" fmla="*/ 763674 w 1105318"/>
              <a:gd name="connsiteY3" fmla="*/ 502 h 1947165"/>
              <a:gd name="connsiteX4" fmla="*/ 1105318 w 1105318"/>
              <a:gd name="connsiteY4" fmla="*/ 12698 h 1947165"/>
              <a:gd name="connsiteX5" fmla="*/ 1042516 w 1105318"/>
              <a:gd name="connsiteY5" fmla="*/ 1857735 h 1947165"/>
              <a:gd name="connsiteX6" fmla="*/ 87922 w 1105318"/>
              <a:gd name="connsiteY6" fmla="*/ 1947165 h 1947165"/>
              <a:gd name="connsiteX0" fmla="*/ 87922 w 1105318"/>
              <a:gd name="connsiteY0" fmla="*/ 1962608 h 1962608"/>
              <a:gd name="connsiteX1" fmla="*/ 0 w 1105318"/>
              <a:gd name="connsiteY1" fmla="*/ 89943 h 1962608"/>
              <a:gd name="connsiteX2" fmla="*/ 5024 w 1105318"/>
              <a:gd name="connsiteY2" fmla="*/ 15443 h 1962608"/>
              <a:gd name="connsiteX3" fmla="*/ 763674 w 1105318"/>
              <a:gd name="connsiteY3" fmla="*/ 15945 h 1962608"/>
              <a:gd name="connsiteX4" fmla="*/ 1105318 w 1105318"/>
              <a:gd name="connsiteY4" fmla="*/ 7037 h 1962608"/>
              <a:gd name="connsiteX5" fmla="*/ 1042516 w 1105318"/>
              <a:gd name="connsiteY5" fmla="*/ 1873178 h 1962608"/>
              <a:gd name="connsiteX6" fmla="*/ 87922 w 1105318"/>
              <a:gd name="connsiteY6" fmla="*/ 1962608 h 1962608"/>
              <a:gd name="connsiteX0" fmla="*/ 87922 w 1105318"/>
              <a:gd name="connsiteY0" fmla="*/ 1988870 h 1988870"/>
              <a:gd name="connsiteX1" fmla="*/ 0 w 1105318"/>
              <a:gd name="connsiteY1" fmla="*/ 116205 h 1988870"/>
              <a:gd name="connsiteX2" fmla="*/ 5024 w 1105318"/>
              <a:gd name="connsiteY2" fmla="*/ 41705 h 1988870"/>
              <a:gd name="connsiteX3" fmla="*/ 753625 w 1105318"/>
              <a:gd name="connsiteY3" fmla="*/ 0 h 1988870"/>
              <a:gd name="connsiteX4" fmla="*/ 1105318 w 1105318"/>
              <a:gd name="connsiteY4" fmla="*/ 33299 h 1988870"/>
              <a:gd name="connsiteX5" fmla="*/ 1042516 w 1105318"/>
              <a:gd name="connsiteY5" fmla="*/ 1899440 h 1988870"/>
              <a:gd name="connsiteX6" fmla="*/ 87922 w 1105318"/>
              <a:gd name="connsiteY6" fmla="*/ 1988870 h 1988870"/>
              <a:gd name="connsiteX0" fmla="*/ 123092 w 1140488"/>
              <a:gd name="connsiteY0" fmla="*/ 1988870 h 1988870"/>
              <a:gd name="connsiteX1" fmla="*/ 35170 w 1140488"/>
              <a:gd name="connsiteY1" fmla="*/ 116205 h 1988870"/>
              <a:gd name="connsiteX2" fmla="*/ 0 w 1140488"/>
              <a:gd name="connsiteY2" fmla="*/ 52257 h 1988870"/>
              <a:gd name="connsiteX3" fmla="*/ 788795 w 1140488"/>
              <a:gd name="connsiteY3" fmla="*/ 0 h 1988870"/>
              <a:gd name="connsiteX4" fmla="*/ 1140488 w 1140488"/>
              <a:gd name="connsiteY4" fmla="*/ 33299 h 1988870"/>
              <a:gd name="connsiteX5" fmla="*/ 1077686 w 1140488"/>
              <a:gd name="connsiteY5" fmla="*/ 1899440 h 1988870"/>
              <a:gd name="connsiteX6" fmla="*/ 123092 w 1140488"/>
              <a:gd name="connsiteY6" fmla="*/ 1988870 h 1988870"/>
              <a:gd name="connsiteX0" fmla="*/ 92946 w 1110342"/>
              <a:gd name="connsiteY0" fmla="*/ 1988870 h 1988870"/>
              <a:gd name="connsiteX1" fmla="*/ 5024 w 1110342"/>
              <a:gd name="connsiteY1" fmla="*/ 116205 h 1988870"/>
              <a:gd name="connsiteX2" fmla="*/ 0 w 1110342"/>
              <a:gd name="connsiteY2" fmla="*/ 52257 h 1988870"/>
              <a:gd name="connsiteX3" fmla="*/ 758649 w 1110342"/>
              <a:gd name="connsiteY3" fmla="*/ 0 h 1988870"/>
              <a:gd name="connsiteX4" fmla="*/ 1110342 w 1110342"/>
              <a:gd name="connsiteY4" fmla="*/ 33299 h 1988870"/>
              <a:gd name="connsiteX5" fmla="*/ 1047540 w 1110342"/>
              <a:gd name="connsiteY5" fmla="*/ 1899440 h 1988870"/>
              <a:gd name="connsiteX6" fmla="*/ 92946 w 1110342"/>
              <a:gd name="connsiteY6" fmla="*/ 1988870 h 1988870"/>
              <a:gd name="connsiteX0" fmla="*/ 92946 w 1110342"/>
              <a:gd name="connsiteY0" fmla="*/ 1967766 h 1967766"/>
              <a:gd name="connsiteX1" fmla="*/ 5024 w 1110342"/>
              <a:gd name="connsiteY1" fmla="*/ 95101 h 1967766"/>
              <a:gd name="connsiteX2" fmla="*/ 0 w 1110342"/>
              <a:gd name="connsiteY2" fmla="*/ 31153 h 1967766"/>
              <a:gd name="connsiteX3" fmla="*/ 778746 w 1110342"/>
              <a:gd name="connsiteY3" fmla="*/ 0 h 1967766"/>
              <a:gd name="connsiteX4" fmla="*/ 1110342 w 1110342"/>
              <a:gd name="connsiteY4" fmla="*/ 12195 h 1967766"/>
              <a:gd name="connsiteX5" fmla="*/ 1047540 w 1110342"/>
              <a:gd name="connsiteY5" fmla="*/ 1878336 h 1967766"/>
              <a:gd name="connsiteX6" fmla="*/ 92946 w 1110342"/>
              <a:gd name="connsiteY6" fmla="*/ 1967766 h 1967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10342" h="1967766">
                <a:moveTo>
                  <a:pt x="92946" y="1967766"/>
                </a:moveTo>
                <a:cubicBezTo>
                  <a:pt x="60289" y="1606640"/>
                  <a:pt x="37681" y="456227"/>
                  <a:pt x="5024" y="95101"/>
                </a:cubicBezTo>
                <a:lnTo>
                  <a:pt x="0" y="31153"/>
                </a:lnTo>
                <a:lnTo>
                  <a:pt x="778746" y="0"/>
                </a:lnTo>
                <a:cubicBezTo>
                  <a:pt x="788794" y="27511"/>
                  <a:pt x="1100294" y="-15316"/>
                  <a:pt x="1110342" y="12195"/>
                </a:cubicBezTo>
                <a:lnTo>
                  <a:pt x="1047540" y="1878336"/>
                </a:lnTo>
                <a:lnTo>
                  <a:pt x="92946" y="1967766"/>
                </a:lnTo>
                <a:close/>
              </a:path>
            </a:pathLst>
          </a:custGeom>
          <a:solidFill>
            <a:srgbClr val="3F8DCD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1400" dirty="0">
                <a:latin typeface="Times New Roman" pitchFamily="18" charset="0"/>
                <a:cs typeface="Times New Roman" pitchFamily="18" charset="0"/>
              </a:rPr>
              <a:t>Крушевачко позориште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1400" dirty="0">
                <a:latin typeface="Times New Roman" pitchFamily="18" charset="0"/>
                <a:cs typeface="Times New Roman" pitchFamily="18" charset="0"/>
              </a:rPr>
              <a:t>18:00 15.04.`16.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Flowchart: Process 9"/>
          <p:cNvSpPr/>
          <p:nvPr/>
        </p:nvSpPr>
        <p:spPr>
          <a:xfrm>
            <a:off x="2590800" y="2757488"/>
            <a:ext cx="3292475" cy="4019550"/>
          </a:xfrm>
          <a:prstGeom prst="flowChartProcess">
            <a:avLst/>
          </a:prstGeom>
          <a:ln>
            <a:solidFill>
              <a:srgbClr val="66CCFF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fontAlgn="auto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1400" b="1" u="sng" kern="1400" dirty="0">
                <a:solidFill>
                  <a:srgbClr val="00B0F0"/>
                </a:solidFill>
                <a:latin typeface="Times New Roman"/>
              </a:rPr>
              <a:t>Улоге:</a:t>
            </a:r>
            <a:r>
              <a:rPr lang="sr-Cyrl-RS" sz="1400" b="1" kern="1400" dirty="0">
                <a:solidFill>
                  <a:srgbClr val="00B0F0"/>
                </a:solidFill>
                <a:latin typeface="Times New Roman"/>
              </a:rPr>
              <a:t>	</a:t>
            </a:r>
            <a:r>
              <a:rPr lang="sr-Cyrl-RS" sz="1400" b="1" kern="1400" dirty="0">
                <a:solidFill>
                  <a:srgbClr val="FF0000"/>
                </a:solidFill>
                <a:latin typeface="Times New Roman"/>
              </a:rPr>
              <a:t> </a:t>
            </a:r>
            <a:r>
              <a:rPr lang="sr-Cyrl-RS" sz="1400" b="1" u="sng" kern="1400" dirty="0">
                <a:solidFill>
                  <a:srgbClr val="FF0000"/>
                </a:solidFill>
                <a:latin typeface="Times New Roman"/>
              </a:rPr>
              <a:t>Име </a:t>
            </a:r>
            <a:r>
              <a:rPr lang="sr-Cyrl-RS" sz="1400" b="1" u="sng" kern="1400" dirty="0">
                <a:solidFill>
                  <a:srgbClr val="FF0000"/>
                </a:solidFill>
                <a:latin typeface="Times New Roman"/>
              </a:rPr>
              <a:t>и </a:t>
            </a:r>
            <a:r>
              <a:rPr lang="sr-Cyrl-RS" sz="1400" b="1" u="sng" kern="1400" dirty="0">
                <a:solidFill>
                  <a:srgbClr val="FF0000"/>
                </a:solidFill>
                <a:latin typeface="Times New Roman"/>
              </a:rPr>
              <a:t>презиме</a:t>
            </a:r>
            <a:r>
              <a:rPr lang="sr-Cyrl-RS" sz="1400" b="1" kern="1400" dirty="0">
                <a:solidFill>
                  <a:srgbClr val="FF0000"/>
                </a:solidFill>
                <a:latin typeface="Times New Roman"/>
              </a:rPr>
              <a:t>:</a:t>
            </a:r>
          </a:p>
          <a:p>
            <a:pPr fontAlgn="auto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sr-Cyrl-RS" sz="1400" kern="1400" dirty="0">
              <a:solidFill>
                <a:srgbClr val="000000"/>
              </a:solidFill>
              <a:latin typeface="Garamond"/>
            </a:endParaRPr>
          </a:p>
          <a:p>
            <a:pPr fontAlgn="auto">
              <a:spcBef>
                <a:spcPts val="0"/>
              </a:spcBef>
              <a:spcAft>
                <a:spcPts val="700"/>
              </a:spcAft>
              <a:defRPr/>
            </a:pP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Квитар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Никола Исаиловић      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Продавац	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Петар Стовраговић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                   Кинез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Павле Шароњић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                            Носач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Милан Марковић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                  Г-ђа.Ружа 	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Тара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Перић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r>
              <a:rPr lang="sr-Cyrl-RS" sz="1400" kern="1400" dirty="0">
                <a:solidFill>
                  <a:srgbClr val="000000"/>
                </a:solidFill>
                <a:latin typeface="Garamond"/>
              </a:rPr>
              <a:t>                          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Пр.печења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Петар Божовић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                         Крчмарица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Емилија Миленкови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                         Пр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. Пл.Корпи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Петар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Милутиновић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r>
              <a:rPr lang="sr-Cyrl-RS" sz="1400" kern="1400" dirty="0">
                <a:solidFill>
                  <a:srgbClr val="000000"/>
                </a:solidFill>
                <a:latin typeface="Garamond"/>
              </a:rPr>
              <a:t>                  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Пр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. Нар.Ношње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Миа Козић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                                Дете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1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Милутин Кашикови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                              Дете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2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Насија Костопулос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                       Дете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3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Ева Мијатовић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                          Дете 4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Илија Златановић                                          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Баба на рингишпилу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Миљана Николић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      Деда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на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рингишпилу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Матија Јаковљевић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endParaRPr lang="sr-Cyrl-RS" sz="1400" kern="1400" dirty="0">
              <a:solidFill>
                <a:srgbClr val="000000"/>
              </a:solidFill>
              <a:latin typeface="Garamond"/>
            </a:endParaRPr>
          </a:p>
          <a:p>
            <a:pPr fontAlgn="auto">
              <a:lnSpc>
                <a:spcPct val="118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endParaRPr lang="sr-Cyrl-RS" sz="1400" kern="1400" dirty="0">
              <a:solidFill>
                <a:srgbClr val="000000"/>
              </a:solidFill>
              <a:latin typeface="Garamond"/>
            </a:endParaRPr>
          </a:p>
        </p:txBody>
      </p:sp>
      <p:sp>
        <p:nvSpPr>
          <p:cNvPr id="13" name="Flowchart: Process 12"/>
          <p:cNvSpPr/>
          <p:nvPr/>
        </p:nvSpPr>
        <p:spPr>
          <a:xfrm>
            <a:off x="5943600" y="2757488"/>
            <a:ext cx="3032125" cy="4019550"/>
          </a:xfrm>
          <a:prstGeom prst="flowChartProcess">
            <a:avLst/>
          </a:prstGeom>
          <a:ln>
            <a:solidFill>
              <a:srgbClr val="66CCFF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Баба-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Мара	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Магдалена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Мајрановић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endParaRPr lang="sr-Cyrl-RS" sz="1400" kern="1400" dirty="0">
              <a:solidFill>
                <a:srgbClr val="000000"/>
              </a:solidFill>
              <a:latin typeface="Garamond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Баба-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Смиља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Елена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Ивановић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endParaRPr lang="sr-Cyrl-RS" sz="1400" kern="1400" dirty="0">
              <a:solidFill>
                <a:srgbClr val="000000"/>
              </a:solidFill>
              <a:latin typeface="Garamond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Купац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1 </a:t>
            </a:r>
            <a:r>
              <a:rPr lang="en-US" sz="1400" kern="1400" dirty="0">
                <a:solidFill>
                  <a:srgbClr val="FF0000"/>
                </a:solidFill>
                <a:latin typeface="Times New Roman"/>
              </a:rPr>
              <a:t>A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лекса Филиповић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endParaRPr lang="sr-Cyrl-RS" sz="1400" kern="1400" dirty="0">
              <a:solidFill>
                <a:srgbClr val="000000"/>
              </a:solidFill>
              <a:latin typeface="Garamond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Купац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2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Милан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Јончић</a:t>
            </a:r>
            <a:endParaRPr lang="sr-Cyrl-RS" sz="1400" kern="1400" dirty="0">
              <a:solidFill>
                <a:srgbClr val="000000"/>
              </a:solidFill>
              <a:latin typeface="Garamond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Купац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3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Лана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Димић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endParaRPr lang="sr-Cyrl-RS" sz="1400" kern="1400" dirty="0">
              <a:solidFill>
                <a:srgbClr val="000000"/>
              </a:solidFill>
              <a:latin typeface="Garamond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Мађионичар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Вук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Крњевић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endParaRPr lang="sr-Cyrl-RS" sz="1400" kern="1400" dirty="0">
              <a:solidFill>
                <a:srgbClr val="000000"/>
              </a:solidFill>
              <a:latin typeface="Garamond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Асистент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– Слађа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Ања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Станковић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endParaRPr lang="sr-Cyrl-RS" sz="1400" kern="1400" dirty="0">
              <a:solidFill>
                <a:srgbClr val="000000"/>
              </a:solidFill>
              <a:latin typeface="Garamond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Мика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– хармоника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Петар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Вуковић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endParaRPr lang="sr-Cyrl-RS" sz="1400" kern="1400" dirty="0">
              <a:solidFill>
                <a:srgbClr val="000000"/>
              </a:solidFill>
              <a:latin typeface="Garamond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Мина 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– виолина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Дуња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Стаменковић</a:t>
            </a: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	</a:t>
            </a:r>
            <a:endParaRPr lang="sr-Cyrl-RS" sz="1400" kern="1400" dirty="0">
              <a:solidFill>
                <a:srgbClr val="000000"/>
              </a:solidFill>
              <a:latin typeface="Garamond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1400" kern="1400" dirty="0">
                <a:solidFill>
                  <a:srgbClr val="00B0F0"/>
                </a:solidFill>
                <a:latin typeface="Times New Roman"/>
              </a:rPr>
              <a:t>Пера- стаклорезац  </a:t>
            </a:r>
            <a:r>
              <a:rPr lang="sr-Cyrl-RS" sz="1400" kern="1400" dirty="0">
                <a:solidFill>
                  <a:srgbClr val="FF0000"/>
                </a:solidFill>
                <a:latin typeface="Times New Roman"/>
              </a:rPr>
              <a:t>Андреј 		                   Радосављевић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kern="1400" dirty="0">
              <a:solidFill>
                <a:srgbClr val="00B0F0"/>
              </a:solidFill>
              <a:latin typeface="Times New Roman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kern="1400" dirty="0">
                <a:solidFill>
                  <a:srgbClr val="00B0F0"/>
                </a:solidFill>
                <a:latin typeface="Times New Roman"/>
              </a:rPr>
              <a:t>Плесне </a:t>
            </a:r>
            <a:r>
              <a:rPr lang="ru-RU" sz="1400" b="1" kern="1400" dirty="0">
                <a:solidFill>
                  <a:srgbClr val="00B0F0"/>
                </a:solidFill>
                <a:latin typeface="Times New Roman"/>
              </a:rPr>
              <a:t>тачке </a:t>
            </a:r>
            <a:r>
              <a:rPr lang="ru-RU" sz="1400" b="1" kern="1400" dirty="0">
                <a:solidFill>
                  <a:srgbClr val="00B0F0"/>
                </a:solidFill>
                <a:latin typeface="Times New Roman"/>
              </a:rPr>
              <a:t>:</a:t>
            </a:r>
            <a:r>
              <a:rPr lang="ru-RU" sz="1400" b="1" kern="1400" dirty="0">
                <a:solidFill>
                  <a:srgbClr val="FF0000"/>
                </a:solidFill>
                <a:latin typeface="Times New Roman"/>
              </a:rPr>
              <a:t>“</a:t>
            </a:r>
            <a:r>
              <a:rPr lang="ru-RU" sz="1400" b="1" kern="1400" dirty="0">
                <a:solidFill>
                  <a:srgbClr val="FF0000"/>
                </a:solidFill>
                <a:latin typeface="Times New Roman"/>
              </a:rPr>
              <a:t>Лабуд”  и “</a:t>
            </a:r>
            <a:r>
              <a:rPr lang="ru-RU" sz="1400" b="1" kern="1400" dirty="0">
                <a:solidFill>
                  <a:srgbClr val="FF0000"/>
                </a:solidFill>
                <a:latin typeface="Times New Roman"/>
              </a:rPr>
              <a:t>Невен”</a:t>
            </a:r>
            <a:endParaRPr lang="ru-RU" sz="700" b="1" kern="1400" dirty="0">
              <a:solidFill>
                <a:srgbClr val="000000"/>
              </a:solidFill>
              <a:latin typeface="Times New Roman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kern="1400" dirty="0">
                <a:solidFill>
                  <a:srgbClr val="00B0F0"/>
                </a:solidFill>
                <a:latin typeface="Times New Roman"/>
              </a:rPr>
              <a:t>Хорска песма: «Одакле си селе»         </a:t>
            </a:r>
            <a:r>
              <a:rPr lang="ru-RU" sz="1400" b="1" kern="1400" dirty="0">
                <a:solidFill>
                  <a:srgbClr val="FF0000"/>
                </a:solidFill>
                <a:latin typeface="Times New Roman"/>
              </a:rPr>
              <a:t>“</a:t>
            </a:r>
            <a:r>
              <a:rPr lang="ru-RU" sz="1400" b="1" kern="1400" dirty="0">
                <a:solidFill>
                  <a:srgbClr val="FF0000"/>
                </a:solidFill>
                <a:latin typeface="Times New Roman"/>
              </a:rPr>
              <a:t>Пчелица</a:t>
            </a:r>
            <a:r>
              <a:rPr lang="ru-RU" sz="1400" b="1" kern="1400" dirty="0">
                <a:solidFill>
                  <a:srgbClr val="FF0000"/>
                </a:solidFill>
                <a:latin typeface="Times New Roman"/>
              </a:rPr>
              <a:t>” </a:t>
            </a:r>
            <a:endParaRPr lang="ru-RU" sz="1400" b="1" kern="1400" dirty="0">
              <a:solidFill>
                <a:srgbClr val="FF0000"/>
              </a:solidFill>
              <a:latin typeface="Times New Roman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kern="1400" dirty="0">
                <a:solidFill>
                  <a:srgbClr val="FF0000"/>
                </a:solidFill>
                <a:latin typeface="Times New Roman"/>
              </a:rPr>
              <a:t>виолина : Маја Симић , хармоника: Маја Јефтић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400" kern="1400" dirty="0">
              <a:solidFill>
                <a:srgbClr val="000000"/>
              </a:solidFill>
              <a:latin typeface="Copperplate Gothic Light"/>
            </a:endParaRPr>
          </a:p>
          <a:p>
            <a:pPr fontAlgn="auto">
              <a:lnSpc>
                <a:spcPct val="118000"/>
              </a:lnSpc>
              <a:spcBef>
                <a:spcPts val="0"/>
              </a:spcBef>
              <a:spcAft>
                <a:spcPts val="700"/>
              </a:spcAft>
              <a:defRPr/>
            </a:pPr>
            <a:r>
              <a:rPr lang="ru-RU" sz="1100" kern="1400" dirty="0">
                <a:solidFill>
                  <a:srgbClr val="000000"/>
                </a:solidFill>
                <a:latin typeface="Garamond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sr-Cyrl-RS" sz="1400" kern="1400" dirty="0">
              <a:solidFill>
                <a:srgbClr val="000000"/>
              </a:solidFill>
              <a:latin typeface="Garamond"/>
            </a:endParaRPr>
          </a:p>
        </p:txBody>
      </p:sp>
    </p:spTree>
  </p:cSld>
  <p:clrMapOvr>
    <a:masterClrMapping/>
  </p:clrMapOvr>
  <p:transition spd="slow" advTm="3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b="3687"/>
          <a:stretch>
            <a:fillRect/>
          </a:stretch>
        </p:blipFill>
        <p:spPr>
          <a:xfrm>
            <a:off x="0" y="11113"/>
            <a:ext cx="9161463" cy="6846887"/>
          </a:xfrm>
        </p:spPr>
      </p:pic>
      <p:sp>
        <p:nvSpPr>
          <p:cNvPr id="5" name="Rectangle 4"/>
          <p:cNvSpPr/>
          <p:nvPr/>
        </p:nvSpPr>
        <p:spPr>
          <a:xfrm>
            <a:off x="0" y="1582738"/>
            <a:ext cx="9144000" cy="48323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свечаној Академији приказана је представа:  </a:t>
            </a:r>
            <a:r>
              <a:rPr lang="sr-Cyrl-R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„Играрије, крушевачке варошарије</a:t>
            </a:r>
            <a:r>
              <a:rPr lang="sr-Cyrl-R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“, у којој је  учествовало 70- торо деце и то  из </a:t>
            </a:r>
            <a:r>
              <a:rPr lang="sr-Cyrl-R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вртића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„Невен“, „Лептирић“, „Лабуд“, „Пчелица“.</a:t>
            </a:r>
          </a:p>
          <a:p>
            <a:pPr marL="457200" indent="-457200" algn="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драмском делу учествовала су деца из вртића „Невен“ и „Лептирић“. </a:t>
            </a:r>
          </a:p>
          <a:p>
            <a:pPr marL="457200" indent="-457200" algn="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Плесне тачке извела су деца из вртића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„Невен“ и „Лабуд“. </a:t>
            </a:r>
          </a:p>
          <a:p>
            <a:pPr marL="457200" indent="-457200" algn="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Хор вртића „Пчелица“ извело је песму                        „Одакле си селе...“ уз пратњу виолине коју је свирала Маја Симић и хармонике Маја Јефтић“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b="4665"/>
          <a:stretch>
            <a:fillRect/>
          </a:stretch>
        </p:blipFill>
        <p:spPr>
          <a:xfrm>
            <a:off x="0" y="-9525"/>
            <a:ext cx="9218613" cy="6896100"/>
          </a:xfrm>
        </p:spPr>
      </p:pic>
      <p:sp>
        <p:nvSpPr>
          <p:cNvPr id="6" name="Rectangle 5"/>
          <p:cNvSpPr/>
          <p:nvPr/>
        </p:nvSpPr>
        <p:spPr>
          <a:xfrm>
            <a:off x="0" y="1600200"/>
            <a:ext cx="9144000" cy="52943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писање текста као идеја водиља  користила нам је  књига Дорице Ерића, „Вашар у Тополи“.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sr-Cyrl-R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 традиционалног ка савременом времену деца су кроз шаљиве драматизације приказала карактеристике нашег народа.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sr-Cyrl-R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Кроз игру и песму дочарали народне </a:t>
            </a:r>
            <a:r>
              <a:rPr lang="sr-Cyrl-R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обичаје на вашару. </a:t>
            </a:r>
            <a:endParaRPr lang="sr-Cyrl-R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sr-Cyrl-RS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DF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28600" y="1441450"/>
            <a:ext cx="8720138" cy="5383213"/>
          </a:xfrm>
        </p:spPr>
      </p:pic>
      <p:sp>
        <p:nvSpPr>
          <p:cNvPr id="8" name="Oval Callout 7"/>
          <p:cNvSpPr/>
          <p:nvPr/>
        </p:nvSpPr>
        <p:spPr>
          <a:xfrm>
            <a:off x="685800" y="182563"/>
            <a:ext cx="3733800" cy="2014537"/>
          </a:xfrm>
          <a:prstGeom prst="wedgeEllipseCallout">
            <a:avLst>
              <a:gd name="adj1" fmla="val 1554"/>
              <a:gd name="adj2" fmla="val 74953"/>
            </a:avLst>
          </a:prstGeom>
          <a:solidFill>
            <a:srgbClr val="41DFAE"/>
          </a:solidFill>
          <a:ln>
            <a:solidFill>
              <a:srgbClr val="C0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Никада на крушевачком вашару није било кинеске робе...</a:t>
            </a:r>
            <a:endParaRPr lang="en-US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5943600" y="304800"/>
            <a:ext cx="2667000" cy="1192213"/>
          </a:xfrm>
          <a:prstGeom prst="wedgeEllipseCallout">
            <a:avLst>
              <a:gd name="adj1" fmla="val -45261"/>
              <a:gd name="adj2" fmla="val 132551"/>
            </a:avLst>
          </a:prstGeom>
          <a:solidFill>
            <a:srgbClr val="41DFAE"/>
          </a:solidFill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... Па јел`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мозе...</a:t>
            </a:r>
            <a:endParaRPr lang="en-US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3716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t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sr-Cyrl-RS" sz="8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Вашарџије</a:t>
            </a:r>
            <a:r>
              <a:rPr lang="sr-Cyrl-RS" dirty="0" smtClean="0"/>
              <a:t/>
            </a:r>
            <a:br>
              <a:rPr lang="sr-Cyrl-RS" dirty="0" smtClean="0"/>
            </a:b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0" y="2133600"/>
            <a:ext cx="4497388" cy="8794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Cyrl-R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Гђа.Ружа- продавачица слатка и носач Миланче</a:t>
            </a:r>
            <a:endParaRPr lang="en-US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8" name="Content Placeholder 11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" y="3352800"/>
            <a:ext cx="5029200" cy="3352800"/>
          </a:xfrm>
        </p:spPr>
      </p:pic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>
          <a:xfrm>
            <a:off x="4648200" y="2133600"/>
            <a:ext cx="4343400" cy="8794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Autofit/>
          </a:bodyPr>
          <a:lstStyle/>
          <a:p>
            <a:pPr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Cyrl-RS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Продавац ручно плетених корпи и сита</a:t>
            </a:r>
            <a:endParaRPr lang="en-US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70" name="Content Placeholder 12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5334000" y="3136900"/>
            <a:ext cx="3581400" cy="352266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2400" y="228600"/>
            <a:ext cx="8458200" cy="639763"/>
          </a:xfrm>
        </p:spPr>
        <p:txBody>
          <a:bodyPr anchor="t"/>
          <a:lstStyle/>
          <a:p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Продавачица народне радиности...</a:t>
            </a:r>
          </a:p>
        </p:txBody>
      </p:sp>
      <p:pic>
        <p:nvPicPr>
          <p:cNvPr id="12291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2"/>
          <a:srcRect/>
          <a:stretch>
            <a:fillRect/>
          </a:stretch>
        </p:blipFill>
        <p:spPr>
          <a:xfrm>
            <a:off x="228600" y="762000"/>
            <a:ext cx="4114800" cy="5938838"/>
          </a:xfrm>
        </p:spPr>
      </p:pic>
      <p:sp>
        <p:nvSpPr>
          <p:cNvPr id="10" name="Rounded Rectangular Callout 9"/>
          <p:cNvSpPr/>
          <p:nvPr/>
        </p:nvSpPr>
        <p:spPr>
          <a:xfrm>
            <a:off x="4495800" y="1752600"/>
            <a:ext cx="4114800" cy="3657600"/>
          </a:xfrm>
          <a:prstGeom prst="wedgeRoundRectCallout">
            <a:avLst>
              <a:gd name="adj1" fmla="val -64921"/>
              <a:gd name="adj2" fmla="val 24454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...јелек, антерија и опанци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r-Cyrl-R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тиме се поносе Србијанци, 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sr-Cyrl-R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зар вашар без дуката да протекне сада, смејала би ми се цела чаршија...</a:t>
            </a: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DF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4"/>
          <p:cNvSpPr>
            <a:spLocks noGrp="1"/>
          </p:cNvSpPr>
          <p:nvPr>
            <p:ph type="title"/>
          </p:nvPr>
        </p:nvSpPr>
        <p:spPr>
          <a:xfrm>
            <a:off x="228600" y="304800"/>
            <a:ext cx="4343400" cy="6278563"/>
          </a:xfrm>
        </p:spPr>
        <p:txBody>
          <a:bodyPr anchor="t"/>
          <a:lstStyle/>
          <a:p>
            <a:pPr algn="l"/>
            <a:r>
              <a:rPr lang="en-US" sz="32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Газда: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... Овај бик има седам товара, узећу пуну торбицу пара, купићу шешир од плиша...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Крчмарица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	И мени корпу слаткиша...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Газда: </a:t>
            </a:r>
            <a:r>
              <a:rPr lang="en-US" sz="320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		Теби ћу блузицу од цица...</a:t>
            </a:r>
            <a:r>
              <a:rPr lang="en-US" sz="3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Крчмарица: </a:t>
            </a: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Ако, ако па да будем к`о царица...</a:t>
            </a:r>
          </a:p>
        </p:txBody>
      </p:sp>
      <p:pic>
        <p:nvPicPr>
          <p:cNvPr id="13315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4713" y="228600"/>
            <a:ext cx="4265612" cy="6400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28650"/>
            <a:ext cx="9144000" cy="6169025"/>
          </a:xfrm>
        </p:spPr>
      </p:pic>
      <p:sp>
        <p:nvSpPr>
          <p:cNvPr id="5" name="Oval Callout 4"/>
          <p:cNvSpPr/>
          <p:nvPr/>
        </p:nvSpPr>
        <p:spPr>
          <a:xfrm>
            <a:off x="142875" y="628650"/>
            <a:ext cx="2895600" cy="1333500"/>
          </a:xfrm>
          <a:prstGeom prst="wedgeEllipseCallout">
            <a:avLst>
              <a:gd name="adj1" fmla="val 19874"/>
              <a:gd name="adj2" fmla="val 121437"/>
            </a:avLst>
          </a:prstGeom>
          <a:ln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 тој чудној љуљци, женама би пришли и човечуљци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3924300" y="1701800"/>
            <a:ext cx="2667000" cy="1270000"/>
          </a:xfrm>
          <a:prstGeom prst="wedgeEllipseCallout">
            <a:avLst>
              <a:gd name="adj1" fmla="val -19226"/>
              <a:gd name="adj2" fmla="val 90112"/>
            </a:avLst>
          </a:prstGeom>
          <a:ln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Цео живот ми прође код коза, нек ми се једном душа навоза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5410200" y="239713"/>
            <a:ext cx="3565525" cy="1462087"/>
          </a:xfrm>
          <a:prstGeom prst="wedgeEllipseCallout">
            <a:avLst>
              <a:gd name="adj1" fmla="val -30675"/>
              <a:gd name="adj2" fmla="val 164478"/>
            </a:avLst>
          </a:prstGeom>
          <a:ln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...ухвати чичу за подлактице, покажи оно што најбоље умеш </a:t>
            </a:r>
            <a:r>
              <a:rPr lang="sr-Cyrl-RS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КОЛО</a:t>
            </a:r>
            <a:r>
              <a:rPr lang="sr-Cyrl-R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заиграј јер ту љубав разумеш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2590800" y="128588"/>
            <a:ext cx="2667000" cy="1576387"/>
          </a:xfrm>
          <a:prstGeom prst="wedgeEllipseCallout">
            <a:avLst>
              <a:gd name="adj1" fmla="val -20833"/>
              <a:gd name="adj2" fmla="val 134086"/>
            </a:avLst>
          </a:prstGeom>
          <a:ln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Звече дукати, шушти свила на пољанчету код рингишпила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3" name="TextBox 8"/>
          <p:cNvSpPr txBox="1">
            <a:spLocks noChangeArrowheads="1"/>
          </p:cNvSpPr>
          <p:nvPr/>
        </p:nvSpPr>
        <p:spPr bwMode="auto">
          <a:xfrm>
            <a:off x="152400" y="42863"/>
            <a:ext cx="24384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>
                <a:solidFill>
                  <a:srgbClr val="41DFAE"/>
                </a:solidFill>
                <a:latin typeface="Times New Roman" pitchFamily="18" charset="0"/>
                <a:cs typeface="Times New Roman" pitchFamily="18" charset="0"/>
              </a:rPr>
              <a:t>Рингишпил</a:t>
            </a:r>
            <a:r>
              <a:rPr lang="en-US" sz="3200" b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3"/>
          <p:cNvSpPr>
            <a:spLocks noGrp="1"/>
          </p:cNvSpPr>
          <p:nvPr>
            <p:ph type="title"/>
          </p:nvPr>
        </p:nvSpPr>
        <p:spPr>
          <a:xfrm>
            <a:off x="4800600" y="152400"/>
            <a:ext cx="4343400" cy="685800"/>
          </a:xfrm>
        </p:spPr>
        <p:txBody>
          <a:bodyPr anchor="t"/>
          <a:lstStyle/>
          <a:p>
            <a:pPr algn="r"/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Деца вртића „Лабуд“</a:t>
            </a:r>
          </a:p>
        </p:txBody>
      </p:sp>
      <p:pic>
        <p:nvPicPr>
          <p:cNvPr id="15363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8750" y="228600"/>
            <a:ext cx="4457700" cy="3352800"/>
          </a:xfrm>
        </p:spPr>
      </p:pic>
      <p:pic>
        <p:nvPicPr>
          <p:cNvPr id="15364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762500" y="909638"/>
            <a:ext cx="4229100" cy="2819400"/>
          </a:xfrm>
        </p:spPr>
      </p:pic>
      <p:pic>
        <p:nvPicPr>
          <p:cNvPr id="1536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8750" y="3733800"/>
            <a:ext cx="44577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6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57738" y="3886200"/>
            <a:ext cx="42291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839200" cy="914400"/>
          </a:xfr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</p:spPr>
        <p:txBody>
          <a:bodyPr rtlCol="0" anchor="t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sr-Cyrl-R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...по први пут у Вашем граду, мађионичар и моја маленкост Слађа.</a:t>
            </a:r>
            <a:r>
              <a:rPr lang="sr-Cyrl-RS" dirty="0" smtClean="0"/>
              <a:t/>
            </a:r>
            <a:br>
              <a:rPr lang="sr-Cyrl-RS" dirty="0" smtClean="0"/>
            </a:br>
            <a:endParaRPr lang="en-US" dirty="0"/>
          </a:p>
        </p:txBody>
      </p:sp>
      <p:pic>
        <p:nvPicPr>
          <p:cNvPr id="16387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" y="1219200"/>
            <a:ext cx="4343400" cy="5303838"/>
          </a:xfrm>
        </p:spPr>
      </p:pic>
      <p:pic>
        <p:nvPicPr>
          <p:cNvPr id="16388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0" y="1219200"/>
            <a:ext cx="4433888" cy="5303838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Placeholder 7"/>
          <p:cNvSpPr>
            <a:spLocks noGrp="1"/>
          </p:cNvSpPr>
          <p:nvPr>
            <p:ph type="body" idx="1"/>
          </p:nvPr>
        </p:nvSpPr>
        <p:spPr>
          <a:xfrm>
            <a:off x="152400" y="152400"/>
            <a:ext cx="3429000" cy="639763"/>
          </a:xfrm>
        </p:spPr>
        <p:txBody>
          <a:bodyPr anchor="t"/>
          <a:lstStyle/>
          <a:p>
            <a:r>
              <a:rPr lang="en-US" smtClean="0">
                <a:solidFill>
                  <a:srgbClr val="41DFAE"/>
                </a:solidFill>
              </a:rPr>
              <a:t>Мара из Каменара</a:t>
            </a:r>
          </a:p>
        </p:txBody>
      </p:sp>
      <p:pic>
        <p:nvPicPr>
          <p:cNvPr id="17411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30175" y="762000"/>
            <a:ext cx="3413125" cy="5105400"/>
          </a:xfrm>
        </p:spPr>
      </p:pic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6324600" y="685800"/>
            <a:ext cx="2593975" cy="639763"/>
          </a:xfrm>
        </p:spPr>
        <p:txBody>
          <a:bodyPr rtlCol="0" anchor="t">
            <a:normAutofit fontScale="92500"/>
          </a:bodyPr>
          <a:lstStyle/>
          <a:p>
            <a:pPr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Cyrl-RS" dirty="0" smtClean="0">
                <a:solidFill>
                  <a:srgbClr val="41DFAE"/>
                </a:solidFill>
              </a:rPr>
              <a:t>Смиља из Кобиља</a:t>
            </a:r>
            <a:endParaRPr lang="en-US" dirty="0">
              <a:solidFill>
                <a:srgbClr val="41DFAE"/>
              </a:solidFill>
            </a:endParaRPr>
          </a:p>
        </p:txBody>
      </p:sp>
      <p:pic>
        <p:nvPicPr>
          <p:cNvPr id="17413" name="Content Placeholder 5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3754438" y="1447800"/>
            <a:ext cx="5210175" cy="530860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Placeholder 2"/>
          <p:cNvSpPr>
            <a:spLocks noGrp="1"/>
          </p:cNvSpPr>
          <p:nvPr>
            <p:ph type="body" idx="1"/>
          </p:nvPr>
        </p:nvSpPr>
        <p:spPr>
          <a:xfrm>
            <a:off x="152400" y="228600"/>
            <a:ext cx="3657600" cy="990600"/>
          </a:xfrm>
        </p:spPr>
        <p:txBody>
          <a:bodyPr anchor="t"/>
          <a:lstStyle/>
          <a:p>
            <a:r>
              <a:rPr lang="en-US" sz="2800" smtClean="0">
                <a:solidFill>
                  <a:srgbClr val="41DFAE"/>
                </a:solidFill>
                <a:latin typeface="Times New Roman" pitchFamily="18" charset="0"/>
                <a:cs typeface="Times New Roman" pitchFamily="18" charset="0"/>
              </a:rPr>
              <a:t>Мика- хармоника</a:t>
            </a:r>
          </a:p>
          <a:p>
            <a:r>
              <a:rPr lang="en-US" sz="2800" smtClean="0">
                <a:solidFill>
                  <a:srgbClr val="41DFAE"/>
                </a:solidFill>
                <a:latin typeface="Times New Roman" pitchFamily="18" charset="0"/>
                <a:cs typeface="Times New Roman" pitchFamily="18" charset="0"/>
              </a:rPr>
              <a:t>Мина- волина</a:t>
            </a:r>
          </a:p>
        </p:txBody>
      </p:sp>
      <p:pic>
        <p:nvPicPr>
          <p:cNvPr id="18435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95275" y="1219200"/>
            <a:ext cx="2676525" cy="2825750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53000" y="6183313"/>
            <a:ext cx="4041775" cy="6508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r-Cyrl-RS" dirty="0" smtClean="0">
                <a:solidFill>
                  <a:schemeClr val="bg1">
                    <a:lumMod val="8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Хор вртић „Пчелица“</a:t>
            </a:r>
            <a:endParaRPr lang="en-US" dirty="0">
              <a:solidFill>
                <a:schemeClr val="bg1">
                  <a:lumMod val="8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7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4267200" y="3314700"/>
            <a:ext cx="4629150" cy="3086100"/>
          </a:xfrm>
        </p:spPr>
      </p:pic>
      <p:pic>
        <p:nvPicPr>
          <p:cNvPr id="1843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217488"/>
            <a:ext cx="5595938" cy="287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9" name="Content Placeholder 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" y="4114800"/>
            <a:ext cx="3825875" cy="255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DF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Placeholder 2"/>
          <p:cNvSpPr>
            <a:spLocks noGrp="1"/>
          </p:cNvSpPr>
          <p:nvPr>
            <p:ph type="body" idx="1"/>
          </p:nvPr>
        </p:nvSpPr>
        <p:spPr>
          <a:xfrm>
            <a:off x="152400" y="152400"/>
            <a:ext cx="5791200" cy="609600"/>
          </a:xfrm>
        </p:spPr>
        <p:txBody>
          <a:bodyPr anchor="t"/>
          <a:lstStyle/>
          <a:p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Вртић „Невен“ покретна игра </a:t>
            </a:r>
          </a:p>
        </p:txBody>
      </p:sp>
      <p:pic>
        <p:nvPicPr>
          <p:cNvPr id="19459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80963" y="762000"/>
            <a:ext cx="4918075" cy="2971800"/>
          </a:xfrm>
        </p:spPr>
      </p:pic>
      <p:pic>
        <p:nvPicPr>
          <p:cNvPr id="19460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5091113" y="838200"/>
            <a:ext cx="3962400" cy="2840038"/>
          </a:xfrm>
        </p:spPr>
      </p:pic>
      <p:pic>
        <p:nvPicPr>
          <p:cNvPr id="1946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" y="3886200"/>
            <a:ext cx="4602163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2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00600" y="3886200"/>
            <a:ext cx="4262438" cy="284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DF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Placeholder 2"/>
          <p:cNvSpPr>
            <a:spLocks noGrp="1"/>
          </p:cNvSpPr>
          <p:nvPr>
            <p:ph type="body" idx="1"/>
          </p:nvPr>
        </p:nvSpPr>
        <p:spPr>
          <a:xfrm>
            <a:off x="304800" y="228600"/>
            <a:ext cx="3276600" cy="639763"/>
          </a:xfrm>
        </p:spPr>
        <p:txBody>
          <a:bodyPr/>
          <a:lstStyle/>
          <a:p>
            <a:r>
              <a:rPr lang="en-US" sz="28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Пера - стаклорезац</a:t>
            </a:r>
          </a:p>
        </p:txBody>
      </p:sp>
      <p:pic>
        <p:nvPicPr>
          <p:cNvPr id="20483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04800" y="990600"/>
            <a:ext cx="4594225" cy="3810000"/>
          </a:xfrm>
        </p:spPr>
      </p:pic>
      <p:pic>
        <p:nvPicPr>
          <p:cNvPr id="20484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rcRect/>
          <a:stretch>
            <a:fillRect/>
          </a:stretch>
        </p:blipFill>
        <p:spPr>
          <a:xfrm>
            <a:off x="5029200" y="2514600"/>
            <a:ext cx="3979863" cy="3760788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338" y="0"/>
            <a:ext cx="9110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Content Placeholder 8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" y="762000"/>
            <a:ext cx="8901113" cy="5562600"/>
          </a:xfr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914400"/>
            <a:ext cx="9144000" cy="5943600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l="-1051" t="-948" r="22009" b="14136"/>
          <a:stretch>
            <a:fillRect/>
          </a:stretch>
        </p:blipFill>
        <p:spPr>
          <a:xfrm>
            <a:off x="-152400" y="0"/>
            <a:ext cx="9296400" cy="6858000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3813"/>
            <a:ext cx="9161463" cy="6834187"/>
          </a:xfrm>
        </p:spPr>
      </p:pic>
      <p:sp>
        <p:nvSpPr>
          <p:cNvPr id="6" name="Rectangle 5"/>
          <p:cNvSpPr/>
          <p:nvPr/>
        </p:nvSpPr>
        <p:spPr>
          <a:xfrm flipH="1">
            <a:off x="0" y="1595438"/>
            <a:ext cx="9144000" cy="52625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just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80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Комична</a:t>
            </a:r>
            <a:r>
              <a:rPr lang="sr-Cyrl-RS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sr-Cyrl-RS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изведена представа са 25 различитих ликова која су глумела деца, код публике је изазвала велико одушевљење</a:t>
            </a:r>
            <a:r>
              <a:rPr lang="sr-Cyrl-RS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sr-Cyrl-RS" sz="2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Позитивне реакције </a:t>
            </a:r>
            <a:r>
              <a:rPr lang="sr-Cyrl-RS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родитеља </a:t>
            </a:r>
            <a:r>
              <a:rPr lang="sr-Cyrl-RS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које су будила сва  деца </a:t>
            </a:r>
            <a:r>
              <a:rPr lang="sr-Cyrl-RS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sr-Cyrl-RS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сцени, </a:t>
            </a:r>
            <a:r>
              <a:rPr lang="sr-Cyrl-RS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су биле </a:t>
            </a:r>
            <a:r>
              <a:rPr lang="sr-Cyrl-RS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ново искустви са </a:t>
            </a:r>
            <a:r>
              <a:rPr lang="sr-Cyrl-RS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чиме су се </a:t>
            </a:r>
            <a:r>
              <a:rPr lang="sr-Cyrl-RS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они сусретали.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sr-Cyrl-RS" sz="2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r-Cyrl-RS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Код деце највеће задовољство је изазвало то што су им на учешћу честитале непознате особе, што код деце јача </a:t>
            </a:r>
            <a:r>
              <a:rPr lang="sr-Cyrl-RS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самопоуздање што је један од важних циљева </a:t>
            </a:r>
            <a:r>
              <a:rPr lang="sr-Cyrl-RS" sz="28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јавног наступа.</a:t>
            </a:r>
            <a:endParaRPr lang="en-US" sz="2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661</TotalTime>
  <Words>498</Words>
  <Application>Microsoft Office PowerPoint</Application>
  <PresentationFormat>On-screen Show (4:3)</PresentationFormat>
  <Paragraphs>82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Calibri</vt:lpstr>
      <vt:lpstr>Arial</vt:lpstr>
      <vt:lpstr>Times New Roman</vt:lpstr>
      <vt:lpstr>Garamond</vt:lpstr>
      <vt:lpstr>Copperplate Gothic Light</vt:lpstr>
      <vt:lpstr>Office Theme</vt:lpstr>
      <vt:lpstr>Slide 1</vt:lpstr>
      <vt:lpstr>Slide 2</vt:lpstr>
      <vt:lpstr>Директор Установе Весна Живковић поздравила је присутне и изнела кратак историјат постојања Установе, као и до сада остварене резултате.  </vt:lpstr>
      <vt:lpstr>Slide 4</vt:lpstr>
      <vt:lpstr> Свечаној академији су поред запослених у Установи, родитеља, пријатеља,  присуствовали представници локалне самоуправе,  директори Установа и јавних предузећа,  пословни партнери као и  градоначелник града Крушевца   г. Драги Несторовић,  градоначелник братске Бјељине  (Република Српска) г. Мићо Мићић,  заменик градоначелника града Крушевца  гђа. Јасмина Паруловић, као и представник  гарнизона војске Србије у Крушевцу. </vt:lpstr>
      <vt:lpstr>Дан Установе Дечија представа:  “ИГРАРИЈЕ, КРУШЕВАЧКЕ ВАРОШАРИЈЕ”       </vt:lpstr>
      <vt:lpstr>Slide 7</vt:lpstr>
      <vt:lpstr>Slide 8</vt:lpstr>
      <vt:lpstr>Slide 9</vt:lpstr>
      <vt:lpstr>Вашарџије </vt:lpstr>
      <vt:lpstr>Slide 11</vt:lpstr>
      <vt:lpstr>Газда:  ... Овај бик има седам товара, узећу пуну торбицу пара, купићу шешир од плиша... Крчмарица:  И мени корпу слаткиша... Газда:   Теби ћу блузицу од цица... Крчмарица:  Ако, ако па да будем к`о царица...</vt:lpstr>
      <vt:lpstr>Slide 13</vt:lpstr>
      <vt:lpstr>Деца вртића „Лабуд“</vt:lpstr>
      <vt:lpstr>...по први пут у Вашем граду, мађионичар и моја маленкост Слађа. 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korisnik</dc:creator>
  <cp:lastModifiedBy>Steva</cp:lastModifiedBy>
  <cp:revision>62</cp:revision>
  <dcterms:created xsi:type="dcterms:W3CDTF">2016-04-18T07:54:10Z</dcterms:created>
  <dcterms:modified xsi:type="dcterms:W3CDTF">2016-04-22T10:19:45Z</dcterms:modified>
</cp:coreProperties>
</file>