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4" r:id="rId9"/>
    <p:sldId id="265" r:id="rId10"/>
    <p:sldId id="266" r:id="rId11"/>
    <p:sldId id="267" r:id="rId12"/>
    <p:sldId id="263" r:id="rId13"/>
    <p:sldId id="270" r:id="rId14"/>
    <p:sldId id="269" r:id="rId15"/>
    <p:sldId id="268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8E8A187B-44F7-43B6-9131-5763BAA02CF3}" type="datetimeFigureOut">
              <a:rPr lang="en-US"/>
              <a:pPr/>
              <a:t>10/5/2016</a:t>
            </a:fld>
            <a:endParaRPr lang="en-US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US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94FAEC0E-C04F-4AA0-98BD-96F41B427D2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7F6CE13F-AE8F-43CF-B404-57040BA3D2F1}" type="datetimeFigureOut">
              <a:rPr lang="en-US"/>
              <a:pPr/>
              <a:t>10/5/2016</a:t>
            </a:fld>
            <a:endParaRPr lang="en-US"/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US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96BC6F5F-F55A-4B0D-90CB-509CB06B8359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64773-F100-46B7-B50C-26F5FED6BDA9}" type="datetimeFigureOut">
              <a:rPr lang="en-US"/>
              <a:pPr>
                <a:defRPr/>
              </a:pPr>
              <a:t>10/5/2016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EE572-1A12-4D27-9733-5E18958C4B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EF129-EE71-4EF3-964A-38AB7C3549D4}" type="datetimeFigureOut">
              <a:rPr lang="en-US"/>
              <a:pPr>
                <a:defRPr/>
              </a:pPr>
              <a:t>10/5/2016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C77BB-D0E5-484E-9048-77512B4FA4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3C076-440E-47AE-9208-1B46FD28D348}" type="datetimeFigureOut">
              <a:rPr lang="en-US"/>
              <a:pPr>
                <a:defRPr/>
              </a:pPr>
              <a:t>10/5/2016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56373-F038-4525-84A0-D1DDEEF17B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D7B6D-E2B3-4173-85DE-273DA2071B02}" type="datetimeFigureOut">
              <a:rPr lang="en-US"/>
              <a:pPr>
                <a:defRPr/>
              </a:pPr>
              <a:t>10/5/2016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7C118-8038-4084-B138-C63BC9A150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BA44B-64C5-4E2C-B0CD-2FB3F148F05F}" type="datetimeFigureOut">
              <a:rPr lang="en-US"/>
              <a:pPr>
                <a:defRPr/>
              </a:pPr>
              <a:t>10/5/2016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8A8E4-519A-4A9E-8181-30E49273ED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FA85A-F433-4B92-ABEF-9D814F5B72EE}" type="datetimeFigureOut">
              <a:rPr lang="en-US"/>
              <a:pPr>
                <a:defRPr/>
              </a:pPr>
              <a:t>10/5/2016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F7B28-4890-4116-8822-7BCE0187F1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E0706-818A-4DCD-B4E5-C07071201B2F}" type="datetimeFigureOut">
              <a:rPr lang="en-US"/>
              <a:pPr>
                <a:defRPr/>
              </a:pPr>
              <a:t>10/5/2016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5132F-B5B7-4DE1-9B27-21C3E29E6E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630C1-79A7-48DA-897A-51B4083D2201}" type="datetimeFigureOut">
              <a:rPr lang="en-US"/>
              <a:pPr>
                <a:defRPr/>
              </a:pPr>
              <a:t>10/5/2016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3D5B6-462D-4F1B-B9AE-1D80465403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89E27-DB8C-44F9-AC9E-4AC0AE7D1D23}" type="datetimeFigureOut">
              <a:rPr lang="en-US"/>
              <a:pPr>
                <a:defRPr/>
              </a:pPr>
              <a:t>10/5/2016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9F5E8-A2BB-4291-A91B-AF9E5F456F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3F2C5-D0EF-4155-BD47-4B879A6DAF84}" type="datetimeFigureOut">
              <a:rPr lang="en-US"/>
              <a:pPr>
                <a:defRPr/>
              </a:pPr>
              <a:t>10/5/2016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57815-7613-4F63-AD88-5FACD85ECE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5679B-7512-48DB-AAC9-4263D262EED1}" type="datetimeFigureOut">
              <a:rPr lang="en-US"/>
              <a:pPr>
                <a:defRPr/>
              </a:pPr>
              <a:t>10/5/2016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B297D-CB8E-4324-A37A-654535D345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462C7E-C858-4896-936D-F8FC7754B6D8}" type="datetimeFigureOut">
              <a:rPr lang="en-US"/>
              <a:pPr>
                <a:defRPr/>
              </a:pPr>
              <a:t>10/5/2016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CD7058-30C7-4204-8275-6B266FC1D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DE0E54-E33E-4693-886A-3BF3C81E4476}" type="datetimeFigureOut">
              <a:rPr lang="en-US"/>
              <a:pPr>
                <a:defRPr/>
              </a:pPr>
              <a:t>10/5/2016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E064BC-DE85-47BA-A1BF-525F04EA99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0675" cy="690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smtClean="0">
                <a:solidFill>
                  <a:srgbClr val="376092"/>
                </a:solidFill>
                <a:latin typeface="Times New Roman" pitchFamily="18" charset="0"/>
              </a:rPr>
              <a:t>Почетак </a:t>
            </a:r>
            <a:r>
              <a:rPr lang="en-US" sz="2400" i="1" smtClean="0">
                <a:solidFill>
                  <a:srgbClr val="376092"/>
                </a:solidFill>
                <a:latin typeface="Times New Roman" pitchFamily="18" charset="0"/>
              </a:rPr>
              <a:t>Дечије недеље </a:t>
            </a:r>
            <a:r>
              <a:rPr lang="en-US" sz="2400" smtClean="0">
                <a:solidFill>
                  <a:srgbClr val="376092"/>
                </a:solidFill>
                <a:latin typeface="Times New Roman" pitchFamily="18" charset="0"/>
              </a:rPr>
              <a:t>обележен је заједничком трибином ПУ </a:t>
            </a:r>
            <a:r>
              <a:rPr lang="en-US" sz="2400" i="1" smtClean="0">
                <a:solidFill>
                  <a:srgbClr val="376092"/>
                </a:solidFill>
                <a:latin typeface="Times New Roman" pitchFamily="18" charset="0"/>
              </a:rPr>
              <a:t>Ната Вељковић</a:t>
            </a:r>
            <a:r>
              <a:rPr lang="en-US" sz="2400" smtClean="0">
                <a:solidFill>
                  <a:srgbClr val="376092"/>
                </a:solidFill>
                <a:latin typeface="Times New Roman" pitchFamily="18" charset="0"/>
              </a:rPr>
              <a:t> и </a:t>
            </a:r>
            <a:r>
              <a:rPr lang="en-US" sz="2400" i="1" smtClean="0">
                <a:solidFill>
                  <a:srgbClr val="376092"/>
                </a:solidFill>
                <a:latin typeface="Times New Roman" pitchFamily="18" charset="0"/>
              </a:rPr>
              <a:t>Културног центра Крушевац</a:t>
            </a:r>
            <a:r>
              <a:rPr lang="en-US" sz="2400" smtClean="0">
                <a:solidFill>
                  <a:srgbClr val="376092"/>
                </a:solidFill>
                <a:latin typeface="Times New Roman" pitchFamily="18" charset="0"/>
              </a:rPr>
              <a:t>, под називом </a:t>
            </a:r>
            <a:r>
              <a:rPr lang="en-US" sz="2400" b="1" i="1" smtClean="0">
                <a:solidFill>
                  <a:srgbClr val="376092"/>
                </a:solidFill>
                <a:latin typeface="Times New Roman" pitchFamily="18" charset="0"/>
              </a:rPr>
              <a:t>У вртићима расте будућност Србије</a:t>
            </a:r>
            <a:endParaRPr lang="en-US" sz="2400" smtClean="0">
              <a:solidFill>
                <a:srgbClr val="376092"/>
              </a:solidFill>
              <a:latin typeface="Times New Roman" pitchFamily="18" charset="0"/>
            </a:endParaRPr>
          </a:p>
        </p:txBody>
      </p:sp>
      <p:pic>
        <p:nvPicPr>
          <p:cNvPr id="3075" name="Content Placeholder 3" descr="decja-nedelja-2017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68313" y="2420938"/>
            <a:ext cx="2803525" cy="3889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sshot-3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1412875"/>
            <a:ext cx="4797431" cy="523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929687" cy="1143000"/>
          </a:xfrm>
        </p:spPr>
        <p:txBody>
          <a:bodyPr>
            <a:noAutofit/>
          </a:bodyPr>
          <a:lstStyle/>
          <a:p>
            <a:pPr algn="just"/>
            <a:r>
              <a:rPr lang="en-US" sz="2000" smtClean="0">
                <a:solidFill>
                  <a:srgbClr val="254061"/>
                </a:solidFill>
                <a:latin typeface="Times New Roman" pitchFamily="18" charset="0"/>
              </a:rPr>
              <a:t>      Пред препуном салом родитеља, сарадника и директора  из основних школа,  представника локалне заједнице, студената Високе школе струковних студија за образовање  васпитача, сарадника из НВО и васпит</a:t>
            </a:r>
            <a:r>
              <a:rPr lang="sr-Cyrl-CS" sz="2000" smtClean="0">
                <a:solidFill>
                  <a:srgbClr val="254061"/>
                </a:solidFill>
                <a:latin typeface="Times New Roman" pitchFamily="18" charset="0"/>
              </a:rPr>
              <a:t>но-образовног особља</a:t>
            </a:r>
            <a:r>
              <a:rPr lang="en-US" sz="2000" smtClean="0">
                <a:solidFill>
                  <a:srgbClr val="254061"/>
                </a:solidFill>
                <a:latin typeface="Times New Roman" pitchFamily="18" charset="0"/>
              </a:rPr>
              <a:t> из ПУ </a:t>
            </a:r>
            <a:r>
              <a:rPr lang="en-US" sz="2000" i="1" smtClean="0">
                <a:solidFill>
                  <a:srgbClr val="254061"/>
                </a:solidFill>
                <a:latin typeface="Times New Roman" pitchFamily="18" charset="0"/>
              </a:rPr>
              <a:t>Ната Вељковић,</a:t>
            </a:r>
            <a:r>
              <a:rPr lang="en-US" sz="2000" smtClean="0">
                <a:solidFill>
                  <a:srgbClr val="254061"/>
                </a:solidFill>
                <a:latin typeface="Times New Roman" pitchFamily="18" charset="0"/>
              </a:rPr>
              <a:t> говорило се о утицају васпитања и образовања на децу раног узраста.</a:t>
            </a:r>
          </a:p>
        </p:txBody>
      </p:sp>
      <p:pic>
        <p:nvPicPr>
          <p:cNvPr id="4" name="Picture 3" descr="sshot-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1500174"/>
            <a:ext cx="7429552" cy="5214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417512"/>
          </a:xfrm>
        </p:spPr>
        <p:txBody>
          <a:bodyPr/>
          <a:lstStyle/>
          <a:p>
            <a:r>
              <a:rPr lang="en-US" sz="2400" smtClean="0">
                <a:solidFill>
                  <a:srgbClr val="002060"/>
                </a:solidFill>
                <a:latin typeface="Times New Roman" pitchFamily="18" charset="0"/>
              </a:rPr>
              <a:t>Презентација у </a:t>
            </a:r>
            <a:r>
              <a:rPr lang="en-US" sz="2400" i="1" smtClean="0">
                <a:solidFill>
                  <a:srgbClr val="002060"/>
                </a:solidFill>
                <a:latin typeface="Times New Roman" pitchFamily="18" charset="0"/>
              </a:rPr>
              <a:t>Вртићима расте будућност Србије</a:t>
            </a:r>
            <a:r>
              <a:rPr lang="sr-Cyrl-CS" sz="2400" i="1" smtClean="0">
                <a:solidFill>
                  <a:srgbClr val="002060"/>
                </a:solidFill>
                <a:latin typeface="Times New Roman" pitchFamily="18" charset="0"/>
              </a:rPr>
              <a:t/>
            </a:r>
            <a:br>
              <a:rPr lang="sr-Cyrl-CS" sz="2400" i="1" smtClean="0">
                <a:solidFill>
                  <a:srgbClr val="002060"/>
                </a:solidFill>
                <a:latin typeface="Times New Roman" pitchFamily="18" charset="0"/>
              </a:rPr>
            </a:br>
            <a:r>
              <a:rPr lang="sr-Cyrl-CS" sz="2400" i="1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sr-Cyrl-CS" sz="2400" smtClean="0">
                <a:solidFill>
                  <a:srgbClr val="002060"/>
                </a:solidFill>
                <a:latin typeface="Times New Roman" pitchFamily="18" charset="0"/>
              </a:rPr>
              <a:t>коју су са пажњом одгледали сви присутни</a:t>
            </a:r>
            <a:r>
              <a:rPr lang="en-US" sz="2400" i="1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</a:p>
        </p:txBody>
      </p:sp>
      <p:pic>
        <p:nvPicPr>
          <p:cNvPr id="5123" name="Picture 4" descr="sshot-3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65175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85750"/>
            <a:ext cx="4284663" cy="5929313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  <a:buFont typeface="Arial" charset="0"/>
              <a:buNone/>
            </a:pPr>
            <a:r>
              <a:rPr lang="en-US" sz="1700" smtClean="0">
                <a:latin typeface="Times New Roman" pitchFamily="18" charset="0"/>
              </a:rPr>
              <a:t>    </a:t>
            </a:r>
          </a:p>
          <a:p>
            <a:pPr algn="just">
              <a:lnSpc>
                <a:spcPct val="80000"/>
              </a:lnSpc>
              <a:buFont typeface="Arial" charset="0"/>
              <a:buNone/>
            </a:pPr>
            <a:endParaRPr lang="en-US" sz="1700" smtClean="0"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Arial" charset="0"/>
              <a:buNone/>
            </a:pPr>
            <a:r>
              <a:rPr lang="en-US" sz="1700" smtClean="0">
                <a:latin typeface="Times New Roman" pitchFamily="18" charset="0"/>
              </a:rPr>
              <a:t>    </a:t>
            </a:r>
            <a:r>
              <a:rPr lang="sr-Cyrl-CS" sz="1700" smtClean="0">
                <a:latin typeface="Times New Roman" pitchFamily="18" charset="0"/>
              </a:rPr>
              <a:t>      </a:t>
            </a:r>
            <a:r>
              <a:rPr lang="en-US" sz="1700" smtClean="0">
                <a:latin typeface="Times New Roman" pitchFamily="18" charset="0"/>
              </a:rPr>
              <a:t> </a:t>
            </a:r>
            <a:r>
              <a:rPr lang="en-US" sz="1700" smtClean="0">
                <a:solidFill>
                  <a:srgbClr val="002060"/>
                </a:solidFill>
                <a:latin typeface="Times New Roman" pitchFamily="18" charset="0"/>
              </a:rPr>
              <a:t>Учесници трибине</a:t>
            </a:r>
            <a:r>
              <a:rPr lang="sr-Cyrl-CS" sz="1700" smtClean="0">
                <a:solidFill>
                  <a:srgbClr val="002060"/>
                </a:solidFill>
                <a:latin typeface="Times New Roman" pitchFamily="18" charset="0"/>
              </a:rPr>
              <a:t> били су</a:t>
            </a:r>
            <a:r>
              <a:rPr lang="en-US" sz="17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1700" smtClean="0">
                <a:solidFill>
                  <a:srgbClr val="002060"/>
                </a:solidFill>
                <a:latin typeface="Times New Roman" pitchFamily="18" charset="0"/>
              </a:rPr>
              <a:t> др </a:t>
            </a:r>
            <a:r>
              <a:rPr lang="en-US" sz="1700" b="1" smtClean="0">
                <a:solidFill>
                  <a:srgbClr val="002060"/>
                </a:solidFill>
                <a:latin typeface="Times New Roman" pitchFamily="18" charset="0"/>
              </a:rPr>
              <a:t>Весна Ракоњац,</a:t>
            </a:r>
            <a:r>
              <a:rPr lang="en-US" sz="1700" smtClean="0">
                <a:solidFill>
                  <a:srgbClr val="002060"/>
                </a:solidFill>
                <a:latin typeface="Times New Roman" pitchFamily="18" charset="0"/>
              </a:rPr>
              <a:t> народни посланик и члан Одбора за права детета у Народној скупштини Републике Србије, </a:t>
            </a:r>
            <a:r>
              <a:rPr lang="en-US" sz="1700" b="1" smtClean="0">
                <a:solidFill>
                  <a:srgbClr val="002060"/>
                </a:solidFill>
                <a:latin typeface="Times New Roman" pitchFamily="18" charset="0"/>
              </a:rPr>
              <a:t>Зоран Асковић, </a:t>
            </a:r>
            <a:r>
              <a:rPr lang="en-US" sz="1700" smtClean="0">
                <a:solidFill>
                  <a:srgbClr val="002060"/>
                </a:solidFill>
                <a:latin typeface="Times New Roman" pitchFamily="18" charset="0"/>
              </a:rPr>
              <a:t>начелник Школске управе , </a:t>
            </a:r>
            <a:r>
              <a:rPr lang="en-US" sz="1700" b="1" smtClean="0">
                <a:solidFill>
                  <a:srgbClr val="002060"/>
                </a:solidFill>
                <a:latin typeface="Times New Roman" pitchFamily="18" charset="0"/>
              </a:rPr>
              <a:t>Славица Павличевић, </a:t>
            </a:r>
            <a:r>
              <a:rPr lang="en-US" sz="1700" smtClean="0">
                <a:solidFill>
                  <a:srgbClr val="002060"/>
                </a:solidFill>
                <a:latin typeface="Times New Roman" pitchFamily="18" charset="0"/>
              </a:rPr>
              <a:t>професор Високе школе струковних студија за образовање васпитача, </a:t>
            </a:r>
            <a:r>
              <a:rPr lang="en-US" sz="1700" b="1" smtClean="0">
                <a:solidFill>
                  <a:srgbClr val="002060"/>
                </a:solidFill>
                <a:latin typeface="Times New Roman" pitchFamily="18" charset="0"/>
              </a:rPr>
              <a:t>Јелена Вељковић, </a:t>
            </a:r>
            <a:r>
              <a:rPr lang="en-US" sz="1700" smtClean="0">
                <a:solidFill>
                  <a:srgbClr val="002060"/>
                </a:solidFill>
                <a:latin typeface="Times New Roman" pitchFamily="18" charset="0"/>
              </a:rPr>
              <a:t>заменик директора КЦК, отац </a:t>
            </a:r>
            <a:r>
              <a:rPr lang="en-US" sz="1700" b="1" smtClean="0">
                <a:solidFill>
                  <a:srgbClr val="002060"/>
                </a:solidFill>
                <a:latin typeface="Times New Roman" pitchFamily="18" charset="0"/>
              </a:rPr>
              <a:t>Милан Крстић</a:t>
            </a:r>
            <a:r>
              <a:rPr lang="en-US" sz="1700" smtClean="0">
                <a:solidFill>
                  <a:srgbClr val="002060"/>
                </a:solidFill>
                <a:latin typeface="Times New Roman" pitchFamily="18" charset="0"/>
              </a:rPr>
              <a:t>, представник православне Епархије крушевачке, </a:t>
            </a:r>
            <a:r>
              <a:rPr lang="en-US" sz="1700" b="1" smtClean="0">
                <a:solidFill>
                  <a:srgbClr val="002060"/>
                </a:solidFill>
                <a:latin typeface="Times New Roman" pitchFamily="18" charset="0"/>
              </a:rPr>
              <a:t>Наташа Димовска, </a:t>
            </a:r>
            <a:r>
              <a:rPr lang="en-US" sz="1700" smtClean="0">
                <a:solidFill>
                  <a:srgbClr val="002060"/>
                </a:solidFill>
                <a:latin typeface="Times New Roman" pitchFamily="18" charset="0"/>
              </a:rPr>
              <a:t>представник Народног музеја и </a:t>
            </a:r>
            <a:r>
              <a:rPr lang="en-US" sz="1700" b="1" smtClean="0">
                <a:solidFill>
                  <a:srgbClr val="002060"/>
                </a:solidFill>
                <a:latin typeface="Times New Roman" pitchFamily="18" charset="0"/>
              </a:rPr>
              <a:t>Гордана Недељковић</a:t>
            </a:r>
            <a:r>
              <a:rPr lang="en-US" sz="1700" smtClean="0">
                <a:solidFill>
                  <a:srgbClr val="002060"/>
                </a:solidFill>
                <a:latin typeface="Times New Roman" pitchFamily="18" charset="0"/>
              </a:rPr>
              <a:t>, председник УО ПУ </a:t>
            </a:r>
            <a:r>
              <a:rPr lang="en-US" sz="1700" i="1" smtClean="0">
                <a:solidFill>
                  <a:srgbClr val="002060"/>
                </a:solidFill>
                <a:latin typeface="Times New Roman" pitchFamily="18" charset="0"/>
              </a:rPr>
              <a:t>Ната Вељковић,</a:t>
            </a:r>
            <a:r>
              <a:rPr lang="en-US" sz="1700" smtClean="0">
                <a:solidFill>
                  <a:srgbClr val="002060"/>
                </a:solidFill>
                <a:latin typeface="Times New Roman" pitchFamily="18" charset="0"/>
              </a:rPr>
              <a:t> из различитих углова  су </a:t>
            </a:r>
            <a:r>
              <a:rPr lang="en-US" sz="1700" i="1" smtClean="0">
                <a:solidFill>
                  <a:srgbClr val="002060"/>
                </a:solidFill>
                <a:latin typeface="Times New Roman" pitchFamily="18" charset="0"/>
              </a:rPr>
              <a:t>осветлили </a:t>
            </a:r>
            <a:r>
              <a:rPr lang="en-US" sz="1700" smtClean="0">
                <a:solidFill>
                  <a:srgbClr val="002060"/>
                </a:solidFill>
                <a:latin typeface="Times New Roman" pitchFamily="18" charset="0"/>
              </a:rPr>
              <a:t>значај утицаја васпитавања и образовања на децу раног узраста, користећи своје богато професионално искуство стечено  у раду са децом.</a:t>
            </a:r>
            <a:endParaRPr lang="sr-Cyrl-CS" sz="1700" smtClean="0">
              <a:solidFill>
                <a:srgbClr val="002060"/>
              </a:solidFill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Arial" charset="0"/>
              <a:buNone/>
            </a:pPr>
            <a:endParaRPr lang="en-US" sz="1700" smtClean="0">
              <a:solidFill>
                <a:srgbClr val="002060"/>
              </a:solidFill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Arial" charset="0"/>
              <a:buNone/>
            </a:pPr>
            <a:r>
              <a:rPr lang="sr-Cyrl-CS" sz="1700" smtClean="0">
                <a:solidFill>
                  <a:srgbClr val="002060"/>
                </a:solidFill>
                <a:latin typeface="Times New Roman" pitchFamily="18" charset="0"/>
              </a:rPr>
              <a:t>    </a:t>
            </a:r>
            <a:r>
              <a:rPr lang="en-US" sz="1700" smtClean="0">
                <a:solidFill>
                  <a:srgbClr val="002060"/>
                </a:solidFill>
                <a:latin typeface="Times New Roman" pitchFamily="18" charset="0"/>
              </a:rPr>
              <a:t>       Модератор трибине и аутор презентације</a:t>
            </a:r>
            <a:r>
              <a:rPr lang="en-US" sz="1700" i="1" smtClean="0">
                <a:solidFill>
                  <a:srgbClr val="002060"/>
                </a:solidFill>
                <a:latin typeface="Times New Roman" pitchFamily="18" charset="0"/>
              </a:rPr>
              <a:t> У вртићима расте будућност Србије</a:t>
            </a:r>
            <a:r>
              <a:rPr lang="en-US" sz="1700" smtClean="0">
                <a:solidFill>
                  <a:srgbClr val="002060"/>
                </a:solidFill>
                <a:latin typeface="Times New Roman" pitchFamily="18" charset="0"/>
              </a:rPr>
              <a:t>  била је </a:t>
            </a:r>
            <a:r>
              <a:rPr lang="en-US" sz="1700" b="1" smtClean="0">
                <a:solidFill>
                  <a:srgbClr val="002060"/>
                </a:solidFill>
                <a:latin typeface="Times New Roman" pitchFamily="18" charset="0"/>
              </a:rPr>
              <a:t>Слободанка Миладиновић,</a:t>
            </a:r>
            <a:r>
              <a:rPr lang="en-US" sz="1700" smtClean="0">
                <a:solidFill>
                  <a:srgbClr val="002060"/>
                </a:solidFill>
                <a:latin typeface="Times New Roman" pitchFamily="18" charset="0"/>
              </a:rPr>
              <a:t> стручни сарадник- педагог у Установи </a:t>
            </a:r>
            <a:r>
              <a:rPr lang="en-US" sz="1700" i="1" smtClean="0">
                <a:solidFill>
                  <a:srgbClr val="002060"/>
                </a:solidFill>
                <a:latin typeface="Times New Roman" pitchFamily="18" charset="0"/>
              </a:rPr>
              <a:t>Ната Вељковић.</a:t>
            </a:r>
          </a:p>
          <a:p>
            <a:pPr algn="just">
              <a:lnSpc>
                <a:spcPct val="80000"/>
              </a:lnSpc>
              <a:buFont typeface="Arial" charset="0"/>
              <a:buNone/>
            </a:pPr>
            <a:endParaRPr lang="en-US" sz="1700" smtClean="0">
              <a:latin typeface="Times New Roman" pitchFamily="18" charset="0"/>
            </a:endParaRPr>
          </a:p>
        </p:txBody>
      </p:sp>
      <p:pic>
        <p:nvPicPr>
          <p:cNvPr id="6147" name="Picture 4" descr="IMG_0678.JPG"/>
          <p:cNvPicPr>
            <a:picLocks noChangeAspect="1"/>
          </p:cNvPicPr>
          <p:nvPr/>
        </p:nvPicPr>
        <p:blipFill>
          <a:blip r:embed="rId3">
            <a:lum bright="14000"/>
          </a:blip>
          <a:srcRect/>
          <a:stretch>
            <a:fillRect/>
          </a:stretch>
        </p:blipFill>
        <p:spPr bwMode="auto">
          <a:xfrm>
            <a:off x="4356100" y="0"/>
            <a:ext cx="47879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Content Placeholder 4" descr="IMG_2395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414337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4143375" y="3214688"/>
            <a:ext cx="5000625" cy="1739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rgbClr val="254061"/>
                </a:solidFill>
                <a:latin typeface="Times New Roman" pitchFamily="18" charset="0"/>
              </a:rPr>
              <a:t> </a:t>
            </a:r>
            <a:r>
              <a:rPr lang="en-US" b="1">
                <a:solidFill>
                  <a:srgbClr val="254061"/>
                </a:solidFill>
                <a:latin typeface="Times New Roman" pitchFamily="18" charset="0"/>
              </a:rPr>
              <a:t>Поздравна реч </a:t>
            </a:r>
            <a:endParaRPr lang="sr-Cyrl-CS" b="1">
              <a:solidFill>
                <a:srgbClr val="254061"/>
              </a:solidFill>
              <a:latin typeface="Times New Roman" pitchFamily="18" charset="0"/>
            </a:endParaRPr>
          </a:p>
          <a:p>
            <a:pPr algn="ctr"/>
            <a:endParaRPr lang="en-US" b="1">
              <a:solidFill>
                <a:srgbClr val="254061"/>
              </a:solidFill>
              <a:latin typeface="Times New Roman" pitchFamily="18" charset="0"/>
            </a:endParaRPr>
          </a:p>
          <a:p>
            <a:pPr algn="ctr"/>
            <a:r>
              <a:rPr lang="sr-Cyrl-CS" b="1">
                <a:solidFill>
                  <a:srgbClr val="254061"/>
                </a:solidFill>
                <a:latin typeface="Times New Roman" pitchFamily="18" charset="0"/>
              </a:rPr>
              <a:t>п</a:t>
            </a:r>
            <a:r>
              <a:rPr lang="en-US" b="1">
                <a:solidFill>
                  <a:srgbClr val="254061"/>
                </a:solidFill>
                <a:latin typeface="Times New Roman" pitchFamily="18" charset="0"/>
              </a:rPr>
              <a:t>редседник У</a:t>
            </a:r>
            <a:r>
              <a:rPr lang="sr-Cyrl-CS" b="1">
                <a:solidFill>
                  <a:srgbClr val="254061"/>
                </a:solidFill>
                <a:latin typeface="Times New Roman" pitchFamily="18" charset="0"/>
              </a:rPr>
              <a:t>правног одбора</a:t>
            </a:r>
          </a:p>
          <a:p>
            <a:pPr algn="ctr"/>
            <a:r>
              <a:rPr lang="en-US" b="1">
                <a:solidFill>
                  <a:srgbClr val="254061"/>
                </a:solidFill>
                <a:latin typeface="Times New Roman" pitchFamily="18" charset="0"/>
              </a:rPr>
              <a:t>  ПУ </a:t>
            </a:r>
            <a:r>
              <a:rPr lang="en-US" b="1" i="1">
                <a:solidFill>
                  <a:srgbClr val="254061"/>
                </a:solidFill>
                <a:latin typeface="Times New Roman" pitchFamily="18" charset="0"/>
              </a:rPr>
              <a:t>Ната Вељковић</a:t>
            </a:r>
            <a:endParaRPr lang="sr-Cyrl-CS" b="1" i="1">
              <a:solidFill>
                <a:srgbClr val="254061"/>
              </a:solidFill>
              <a:latin typeface="Times New Roman" pitchFamily="18" charset="0"/>
            </a:endParaRPr>
          </a:p>
          <a:p>
            <a:pPr algn="ctr"/>
            <a:endParaRPr lang="en-US" b="1" i="1">
              <a:solidFill>
                <a:srgbClr val="254061"/>
              </a:solidFill>
              <a:latin typeface="Times New Roman" pitchFamily="18" charset="0"/>
            </a:endParaRPr>
          </a:p>
          <a:p>
            <a:pPr algn="ctr"/>
            <a:r>
              <a:rPr lang="en-US" b="1">
                <a:solidFill>
                  <a:srgbClr val="254061"/>
                </a:solidFill>
                <a:latin typeface="Times New Roman" pitchFamily="18" charset="0"/>
              </a:rPr>
              <a:t>Гордана  Недељковић,</a:t>
            </a:r>
            <a:r>
              <a:rPr lang="sr-Cyrl-CS" b="1">
                <a:solidFill>
                  <a:srgbClr val="254061"/>
                </a:solidFill>
                <a:latin typeface="Times New Roman" pitchFamily="18" charset="0"/>
              </a:rPr>
              <a:t> </a:t>
            </a:r>
            <a:r>
              <a:rPr lang="en-US" b="1">
                <a:solidFill>
                  <a:srgbClr val="254061"/>
                </a:solidFill>
                <a:latin typeface="Times New Roman" pitchFamily="18" charset="0"/>
              </a:rPr>
              <a:t>дефектолог</a:t>
            </a:r>
          </a:p>
        </p:txBody>
      </p:sp>
      <p:pic>
        <p:nvPicPr>
          <p:cNvPr id="7172" name="Picture 2" descr="C:\Users\KORISNIK\Desktop\лого и меморандум\Logo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75" y="500063"/>
            <a:ext cx="2528888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Content Placeholder 7" descr="IMG_0685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620713"/>
            <a:ext cx="9144000" cy="62372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0" y="0"/>
            <a:ext cx="9144000" cy="641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n-US">
                <a:latin typeface="Times New Roman" pitchFamily="18" charset="0"/>
              </a:rPr>
              <a:t>    </a:t>
            </a:r>
            <a:r>
              <a:rPr lang="en-US">
                <a:solidFill>
                  <a:srgbClr val="376092"/>
                </a:solidFill>
                <a:latin typeface="Times New Roman" pitchFamily="18" charset="0"/>
              </a:rPr>
              <a:t>Др Весна Ракоњац  је посебно нагласила    значај  деловања </a:t>
            </a:r>
            <a:r>
              <a:rPr lang="sr-Cyrl-CS">
                <a:solidFill>
                  <a:srgbClr val="376092"/>
                </a:solidFill>
                <a:latin typeface="Times New Roman" pitchFamily="18" charset="0"/>
              </a:rPr>
              <a:t>предшколских установа</a:t>
            </a:r>
            <a:r>
              <a:rPr lang="en-US">
                <a:solidFill>
                  <a:srgbClr val="376092"/>
                </a:solidFill>
                <a:latin typeface="Times New Roman" pitchFamily="18" charset="0"/>
              </a:rPr>
              <a:t>  у области превентивно-здравствене и социјалне заштите  и исхране  деце.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Content Placeholder 3" descr="IMG_0684.JPG"/>
          <p:cNvPicPr>
            <a:picLocks noGrp="1" noChangeAspect="1"/>
          </p:cNvPicPr>
          <p:nvPr>
            <p:ph idx="1"/>
          </p:nvPr>
        </p:nvPicPr>
        <p:blipFill>
          <a:blip r:embed="rId3">
            <a:lum bright="16000"/>
          </a:blip>
          <a:srcRect/>
          <a:stretch>
            <a:fillRect/>
          </a:stretch>
        </p:blipFill>
        <p:spPr>
          <a:xfrm>
            <a:off x="4500563" y="0"/>
            <a:ext cx="485775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219" name="TextBox 5"/>
          <p:cNvSpPr txBox="1">
            <a:spLocks noChangeArrowheads="1"/>
          </p:cNvSpPr>
          <p:nvPr/>
        </p:nvSpPr>
        <p:spPr bwMode="auto">
          <a:xfrm>
            <a:off x="0" y="2636838"/>
            <a:ext cx="41433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>
                <a:latin typeface="Times New Roman" pitchFamily="18" charset="0"/>
              </a:rPr>
              <a:t>    </a:t>
            </a:r>
            <a:r>
              <a:rPr lang="en-US">
                <a:solidFill>
                  <a:schemeClr val="tx2"/>
                </a:solidFill>
                <a:latin typeface="Times New Roman" pitchFamily="18" charset="0"/>
              </a:rPr>
              <a:t>О значају сарадње ПУ и породице и њиховој </a:t>
            </a:r>
            <a:r>
              <a:rPr lang="en-US" b="1" i="1">
                <a:solidFill>
                  <a:schemeClr val="tx2"/>
                </a:solidFill>
                <a:latin typeface="Times New Roman" pitchFamily="18" charset="0"/>
              </a:rPr>
              <a:t>подељеној </a:t>
            </a:r>
            <a:r>
              <a:rPr lang="en-US">
                <a:solidFill>
                  <a:schemeClr val="tx2"/>
                </a:solidFill>
                <a:latin typeface="Times New Roman" pitchFamily="18" charset="0"/>
              </a:rPr>
              <a:t>одговорности,са аспекта родитеља говорили су Јелена Вељковић и отац Милан Крстић 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Content Placeholder 3" descr="IMG_0681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471487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786313" y="1857375"/>
            <a:ext cx="4357687" cy="20145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/>
            <a:r>
              <a:rPr lang="en-US">
                <a:solidFill>
                  <a:srgbClr val="254061"/>
                </a:solidFill>
                <a:latin typeface="Times New Roman" pitchFamily="18" charset="0"/>
              </a:rPr>
              <a:t>     </a:t>
            </a:r>
          </a:p>
          <a:p>
            <a:pPr algn="just"/>
            <a:endParaRPr lang="en-US">
              <a:solidFill>
                <a:srgbClr val="254061"/>
              </a:solidFill>
              <a:latin typeface="Times New Roman" pitchFamily="18" charset="0"/>
            </a:endParaRPr>
          </a:p>
          <a:p>
            <a:pPr algn="just"/>
            <a:r>
              <a:rPr lang="sr-Cyrl-CS">
                <a:solidFill>
                  <a:srgbClr val="254061"/>
                </a:solidFill>
                <a:latin typeface="Times New Roman" pitchFamily="18" charset="0"/>
              </a:rPr>
              <a:t>     </a:t>
            </a:r>
            <a:r>
              <a:rPr lang="en-US">
                <a:solidFill>
                  <a:srgbClr val="254061"/>
                </a:solidFill>
                <a:latin typeface="Times New Roman" pitchFamily="18" charset="0"/>
              </a:rPr>
              <a:t>О значају припреме деце за полазак у школу и </a:t>
            </a:r>
            <a:r>
              <a:rPr lang="en-US" b="1">
                <a:solidFill>
                  <a:srgbClr val="254061"/>
                </a:solidFill>
                <a:latin typeface="Times New Roman" pitchFamily="18" charset="0"/>
              </a:rPr>
              <a:t>сарадње </a:t>
            </a:r>
            <a:r>
              <a:rPr lang="en-US">
                <a:solidFill>
                  <a:srgbClr val="254061"/>
                </a:solidFill>
                <a:latin typeface="Times New Roman" pitchFamily="18" charset="0"/>
              </a:rPr>
              <a:t> учитеља,</a:t>
            </a:r>
            <a:r>
              <a:rPr lang="sr-Cyrl-CS">
                <a:solidFill>
                  <a:srgbClr val="254061"/>
                </a:solidFill>
                <a:latin typeface="Times New Roman" pitchFamily="18" charset="0"/>
              </a:rPr>
              <a:t> </a:t>
            </a:r>
            <a:r>
              <a:rPr lang="en-US">
                <a:solidFill>
                  <a:srgbClr val="254061"/>
                </a:solidFill>
                <a:latin typeface="Times New Roman" pitchFamily="18" charset="0"/>
              </a:rPr>
              <a:t>васпитача и родитеља, са аспекта професора разредне наставе говорио је начелник Ш</a:t>
            </a:r>
            <a:r>
              <a:rPr lang="sr-Cyrl-CS">
                <a:solidFill>
                  <a:srgbClr val="254061"/>
                </a:solidFill>
                <a:latin typeface="Times New Roman" pitchFamily="18" charset="0"/>
              </a:rPr>
              <a:t>колске управе</a:t>
            </a:r>
            <a:r>
              <a:rPr lang="en-US">
                <a:solidFill>
                  <a:srgbClr val="254061"/>
                </a:solidFill>
                <a:latin typeface="Times New Roman" pitchFamily="18" charset="0"/>
              </a:rPr>
              <a:t> Зоран Асковић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Content Placeholder 5" descr="IMG_0688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429125" y="0"/>
            <a:ext cx="471487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267" name="TextBox 6"/>
          <p:cNvSpPr txBox="1">
            <a:spLocks noChangeArrowheads="1"/>
          </p:cNvSpPr>
          <p:nvPr/>
        </p:nvSpPr>
        <p:spPr bwMode="auto">
          <a:xfrm>
            <a:off x="0" y="2060575"/>
            <a:ext cx="4357688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>
                <a:solidFill>
                  <a:srgbClr val="002060"/>
                </a:solidFill>
                <a:latin typeface="Times New Roman" pitchFamily="18" charset="0"/>
              </a:rPr>
              <a:t>        </a:t>
            </a:r>
          </a:p>
          <a:p>
            <a:pPr algn="just"/>
            <a:endParaRPr lang="en-US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endParaRPr lang="en-US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r>
              <a:rPr lang="en-US">
                <a:solidFill>
                  <a:srgbClr val="002060"/>
                </a:solidFill>
                <a:latin typeface="Times New Roman" pitchFamily="18" charset="0"/>
              </a:rPr>
              <a:t>  </a:t>
            </a:r>
            <a:r>
              <a:rPr lang="sr-Cyrl-CS">
                <a:solidFill>
                  <a:srgbClr val="002060"/>
                </a:solidFill>
                <a:latin typeface="Times New Roman" pitchFamily="18" charset="0"/>
              </a:rPr>
              <a:t>    </a:t>
            </a:r>
            <a:r>
              <a:rPr lang="en-US">
                <a:solidFill>
                  <a:srgbClr val="002060"/>
                </a:solidFill>
                <a:latin typeface="Times New Roman" pitchFamily="18" charset="0"/>
              </a:rPr>
              <a:t> Појам </a:t>
            </a:r>
            <a:r>
              <a:rPr lang="en-US" b="1">
                <a:solidFill>
                  <a:srgbClr val="002060"/>
                </a:solidFill>
                <a:latin typeface="Times New Roman" pitchFamily="18" charset="0"/>
              </a:rPr>
              <a:t>инклузивно образовање  </a:t>
            </a:r>
            <a:r>
              <a:rPr lang="en-US">
                <a:solidFill>
                  <a:srgbClr val="002060"/>
                </a:solidFill>
                <a:latin typeface="Times New Roman" pitchFamily="18" charset="0"/>
              </a:rPr>
              <a:t>тумачен  је са позиције предавача  групе предмета из области психологије професора Славице Павличевић  и Гордане Недељковић ,дефектолога 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Content Placeholder 3" descr="IMG_068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442912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291" name="TextBox 4"/>
          <p:cNvSpPr txBox="1">
            <a:spLocks noChangeArrowheads="1"/>
          </p:cNvSpPr>
          <p:nvPr/>
        </p:nvSpPr>
        <p:spPr bwMode="auto">
          <a:xfrm>
            <a:off x="4500563" y="1643063"/>
            <a:ext cx="4643437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>
                <a:solidFill>
                  <a:srgbClr val="002060"/>
                </a:solidFill>
                <a:latin typeface="Times New Roman" pitchFamily="18" charset="0"/>
              </a:rPr>
              <a:t>      </a:t>
            </a:r>
          </a:p>
          <a:p>
            <a:pPr algn="just"/>
            <a:endParaRPr lang="en-US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r>
              <a:rPr lang="sr-Cyrl-CS">
                <a:solidFill>
                  <a:srgbClr val="002060"/>
                </a:solidFill>
                <a:latin typeface="Times New Roman" pitchFamily="18" charset="0"/>
              </a:rPr>
              <a:t>      </a:t>
            </a:r>
            <a:r>
              <a:rPr lang="en-US">
                <a:solidFill>
                  <a:srgbClr val="002060"/>
                </a:solidFill>
                <a:latin typeface="Times New Roman" pitchFamily="18" charset="0"/>
              </a:rPr>
              <a:t>О  институцијама  локалне заједнице као </a:t>
            </a:r>
            <a:r>
              <a:rPr lang="en-US" b="1">
                <a:solidFill>
                  <a:srgbClr val="002060"/>
                </a:solidFill>
                <a:latin typeface="Times New Roman" pitchFamily="18" charset="0"/>
              </a:rPr>
              <a:t>значајним ресурсима</a:t>
            </a:r>
            <a:r>
              <a:rPr lang="en-US">
                <a:solidFill>
                  <a:srgbClr val="002060"/>
                </a:solidFill>
                <a:latin typeface="Times New Roman" pitchFamily="18" charset="0"/>
              </a:rPr>
              <a:t> у процесу васпитања и образовања деце  и искуству о сарадњи са ПУ </a:t>
            </a:r>
            <a:r>
              <a:rPr lang="en-US" i="1">
                <a:solidFill>
                  <a:srgbClr val="002060"/>
                </a:solidFill>
                <a:latin typeface="Times New Roman" pitchFamily="18" charset="0"/>
              </a:rPr>
              <a:t>Ната Вељковић  </a:t>
            </a:r>
            <a:r>
              <a:rPr lang="en-US">
                <a:solidFill>
                  <a:srgbClr val="002060"/>
                </a:solidFill>
                <a:latin typeface="Times New Roman" pitchFamily="18" charset="0"/>
              </a:rPr>
              <a:t>говорила је Наташа Димовска,</a:t>
            </a:r>
            <a:r>
              <a:rPr lang="sr-Cyrl-CS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>
                <a:solidFill>
                  <a:srgbClr val="002060"/>
                </a:solidFill>
                <a:latin typeface="Times New Roman" pitchFamily="18" charset="0"/>
              </a:rPr>
              <a:t>представник Народног музеја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Content Placeholder 3" descr="IMG_0680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237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23850" y="5667375"/>
            <a:ext cx="8820150" cy="11906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/>
            <a:r>
              <a:rPr lang="en-US">
                <a:latin typeface="Times New Roman" pitchFamily="18" charset="0"/>
              </a:rPr>
              <a:t>   </a:t>
            </a:r>
          </a:p>
          <a:p>
            <a:pPr algn="just"/>
            <a:endParaRPr lang="en-US">
              <a:latin typeface="Times New Roman" pitchFamily="18" charset="0"/>
            </a:endParaRPr>
          </a:p>
          <a:p>
            <a:pPr algn="ctr"/>
            <a:r>
              <a:rPr lang="en-US">
                <a:latin typeface="Times New Roman" pitchFamily="18" charset="0"/>
              </a:rPr>
              <a:t>  </a:t>
            </a:r>
            <a:r>
              <a:rPr lang="sr-Cyrl-CS">
                <a:latin typeface="Times New Roman" pitchFamily="18" charset="0"/>
              </a:rPr>
              <a:t> </a:t>
            </a:r>
            <a:r>
              <a:rPr lang="en-US">
                <a:solidFill>
                  <a:srgbClr val="17375E"/>
                </a:solidFill>
                <a:latin typeface="Times New Roman" pitchFamily="18" charset="0"/>
              </a:rPr>
              <a:t>Учесници трибине су након излагања поздрављени аплаузом ,било је и постављених   питања  од стране студената и сарадника из основних школа.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-315913"/>
            <a:ext cx="9144000" cy="15255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/>
            <a:r>
              <a:rPr lang="en-US" dirty="0">
                <a:latin typeface="Times New Roman" pitchFamily="18" charset="0"/>
              </a:rPr>
              <a:t>   </a:t>
            </a:r>
          </a:p>
          <a:p>
            <a:pPr algn="ctr"/>
            <a:r>
              <a:rPr lang="sr-Cyrl-CS" dirty="0">
                <a:solidFill>
                  <a:schemeClr val="tx2"/>
                </a:solidFill>
                <a:latin typeface="Times New Roman" pitchFamily="18" charset="0"/>
              </a:rPr>
              <a:t>За све присутне припремљен је флајер информативно-едукативног карактера.</a:t>
            </a:r>
          </a:p>
          <a:p>
            <a:pPr algn="ctr"/>
            <a:r>
              <a:rPr lang="sr-Cyrl-CS" dirty="0">
                <a:solidFill>
                  <a:schemeClr val="tx2"/>
                </a:solidFill>
                <a:latin typeface="Times New Roman" pitchFamily="18" charset="0"/>
              </a:rPr>
              <a:t>Он може бити драгоцен </a:t>
            </a:r>
            <a:r>
              <a:rPr lang="sr-Cyrl-CS" dirty="0" smtClean="0">
                <a:solidFill>
                  <a:schemeClr val="tx2"/>
                </a:solidFill>
                <a:latin typeface="Times New Roman" pitchFamily="18" charset="0"/>
              </a:rPr>
              <a:t>подсе</a:t>
            </a:r>
            <a:r>
              <a:rPr lang="sr-Cyrl-RS" dirty="0" smtClean="0">
                <a:solidFill>
                  <a:schemeClr val="tx2"/>
                </a:solidFill>
                <a:latin typeface="Times New Roman" pitchFamily="18" charset="0"/>
              </a:rPr>
              <a:t>т</a:t>
            </a:r>
            <a:r>
              <a:rPr lang="sr-Cyrl-CS" dirty="0" smtClean="0">
                <a:solidFill>
                  <a:schemeClr val="tx2"/>
                </a:solidFill>
                <a:latin typeface="Times New Roman" pitchFamily="18" charset="0"/>
              </a:rPr>
              <a:t>ник </a:t>
            </a:r>
            <a:r>
              <a:rPr lang="sr-Cyrl-CS" dirty="0">
                <a:solidFill>
                  <a:schemeClr val="tx2"/>
                </a:solidFill>
                <a:latin typeface="Times New Roman" pitchFamily="18" charset="0"/>
              </a:rPr>
              <a:t>за све учеснике у процесу остваривања заједничке </a:t>
            </a:r>
            <a:r>
              <a:rPr lang="sr-Cyrl-CS" sz="2000" b="1" dirty="0">
                <a:solidFill>
                  <a:schemeClr val="tx2"/>
                </a:solidFill>
                <a:latin typeface="Times New Roman" pitchFamily="18" charset="0"/>
              </a:rPr>
              <a:t>мисије</a:t>
            </a:r>
            <a:r>
              <a:rPr lang="sr-Cyrl-CS" sz="2000" b="1" dirty="0" smtClean="0">
                <a:solidFill>
                  <a:schemeClr val="tx2"/>
                </a:solidFill>
                <a:latin typeface="Times New Roman" pitchFamily="18" charset="0"/>
              </a:rPr>
              <a:t>..</a:t>
            </a:r>
            <a:r>
              <a:rPr lang="sr-Latn-RS" sz="2000" b="1" dirty="0" smtClean="0">
                <a:solidFill>
                  <a:schemeClr val="tx2"/>
                </a:solidFill>
                <a:latin typeface="Times New Roman" pitchFamily="18" charset="0"/>
              </a:rPr>
              <a:t>.</a:t>
            </a:r>
            <a:endParaRPr lang="sr-Cyrl-CS" sz="2000" b="1" dirty="0">
              <a:solidFill>
                <a:schemeClr val="tx2"/>
              </a:solidFill>
              <a:latin typeface="Times New Roman" pitchFamily="18" charset="0"/>
            </a:endParaRPr>
          </a:p>
          <a:p>
            <a:pPr algn="ctr"/>
            <a:endParaRPr lang="en-US" sz="2000" b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8681" name="Picture 9" descr="1"/>
          <p:cNvPicPr>
            <a:picLocks noGrp="1" noChangeAspect="1" noChangeArrowheads="1"/>
          </p:cNvPicPr>
          <p:nvPr>
            <p:ph sz="half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3643306" y="1052513"/>
            <a:ext cx="5500694" cy="5113337"/>
          </a:xfrm>
        </p:spPr>
      </p:pic>
      <p:pic>
        <p:nvPicPr>
          <p:cNvPr id="28682" name="Picture 10" descr="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0" y="3811588"/>
            <a:ext cx="3671888" cy="3046412"/>
          </a:xfrm>
        </p:spPr>
      </p:pic>
      <p:pic>
        <p:nvPicPr>
          <p:cNvPr id="28683" name="Picture 11" descr="IMG_0698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5" cstate="print"/>
          <a:srcRect/>
          <a:stretch>
            <a:fillRect/>
          </a:stretch>
        </p:blipFill>
        <p:spPr>
          <a:xfrm rot="20820697">
            <a:off x="1075134" y="766427"/>
            <a:ext cx="2160881" cy="2517371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2500313"/>
            <a:ext cx="9001125" cy="3625850"/>
          </a:xfrm>
        </p:spPr>
        <p:txBody>
          <a:bodyPr>
            <a:normAutofit/>
          </a:bodyPr>
          <a:lstStyle/>
          <a:p>
            <a:pPr algn="just">
              <a:buFont typeface="Arial" charset="0"/>
              <a:buNone/>
            </a:pPr>
            <a:r>
              <a:rPr lang="en-US" smtClean="0">
                <a:latin typeface="Times New Roman" pitchFamily="18" charset="0"/>
              </a:rPr>
              <a:t>          </a:t>
            </a:r>
          </a:p>
          <a:p>
            <a:pPr algn="ctr">
              <a:buFont typeface="Arial" charset="0"/>
              <a:buNone/>
            </a:pPr>
            <a:r>
              <a:rPr lang="en-US" smtClean="0">
                <a:latin typeface="Times New Roman" pitchFamily="18" charset="0"/>
              </a:rPr>
              <a:t>   </a:t>
            </a:r>
            <a:r>
              <a:rPr lang="en-US" sz="2400" b="1" smtClean="0">
                <a:solidFill>
                  <a:srgbClr val="17375E"/>
                </a:solidFill>
                <a:latin typeface="Times New Roman" pitchFamily="18" charset="0"/>
              </a:rPr>
              <a:t>Делујемо на развијању свести родитеља и  шире  друштвене јавности  о значају  васпитања и образовања  деце  на раном узрасту, то је наша мисија .</a:t>
            </a:r>
            <a:endParaRPr lang="sr-Cyrl-CS" sz="2400" b="1" smtClean="0">
              <a:solidFill>
                <a:srgbClr val="17375E"/>
              </a:solidFill>
              <a:latin typeface="Times New Roman" pitchFamily="18" charset="0"/>
            </a:endParaRPr>
          </a:p>
          <a:p>
            <a:pPr algn="ctr">
              <a:buFont typeface="Arial" charset="0"/>
              <a:buNone/>
            </a:pPr>
            <a:endParaRPr lang="en-US" sz="2400" b="1" smtClean="0">
              <a:solidFill>
                <a:srgbClr val="17375E"/>
              </a:solidFill>
              <a:latin typeface="Times New Roman" pitchFamily="18" charset="0"/>
            </a:endParaRPr>
          </a:p>
          <a:p>
            <a:pPr algn="ctr">
              <a:buFont typeface="Arial" charset="0"/>
              <a:buNone/>
            </a:pPr>
            <a:r>
              <a:rPr lang="en-US" sz="2400" b="1" i="1" smtClean="0">
                <a:solidFill>
                  <a:srgbClr val="17375E"/>
                </a:solidFill>
                <a:latin typeface="Times New Roman" pitchFamily="18" charset="0"/>
              </a:rPr>
              <a:t>У вртићима расте будућност Србије </a:t>
            </a:r>
            <a:endParaRPr lang="en-US" sz="2400" i="1" smtClean="0">
              <a:solidFill>
                <a:srgbClr val="17375E"/>
              </a:solidFill>
            </a:endParaRPr>
          </a:p>
        </p:txBody>
      </p:sp>
      <p:pic>
        <p:nvPicPr>
          <p:cNvPr id="27651" name="Picture 2" descr="C:\Users\KORISNIK\Desktop\лого и меморандум\Logo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25" y="214313"/>
            <a:ext cx="2528888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Content Placeholder 3" descr="IMG_067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1844675"/>
            <a:ext cx="4429125" cy="5013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39" name="Picture 4" descr="IMG_238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1844675"/>
            <a:ext cx="4929190" cy="5013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164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r-Cyrl-CS">
                <a:latin typeface="Times New Roman" pitchFamily="18" charset="0"/>
              </a:rPr>
              <a:t>Поред основног циља Трибине, остваривали смо и неке посебне, који се односе на</a:t>
            </a:r>
            <a:r>
              <a:rPr lang="en-US">
                <a:latin typeface="Times New Roman" pitchFamily="18" charset="0"/>
              </a:rPr>
              <a:t>:</a:t>
            </a:r>
          </a:p>
          <a:p>
            <a:pPr>
              <a:spcBef>
                <a:spcPct val="50000"/>
              </a:spcBef>
            </a:pPr>
            <a:r>
              <a:rPr lang="sr-Cyrl-CS">
                <a:latin typeface="Times New Roman" pitchFamily="18" charset="0"/>
              </a:rPr>
              <a:t>-увођење приправника у посао </a:t>
            </a:r>
            <a:r>
              <a:rPr lang="en-US">
                <a:latin typeface="Times New Roman" pitchFamily="18" charset="0"/>
              </a:rPr>
              <a:t>(</a:t>
            </a:r>
            <a:r>
              <a:rPr lang="sr-Cyrl-CS">
                <a:latin typeface="Times New Roman" pitchFamily="18" charset="0"/>
              </a:rPr>
              <a:t>кроз све области васпитно-образовног рада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sr-Cyrl-CS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spcBef>
                <a:spcPct val="50000"/>
              </a:spcBef>
            </a:pPr>
            <a:r>
              <a:rPr lang="sr-Cyrl-CS" sz="2000">
                <a:latin typeface="Times New Roman" pitchFamily="18" charset="0"/>
                <a:cs typeface="Times New Roman" pitchFamily="18" charset="0"/>
              </a:rPr>
              <a:t>-подстицање одговорности, </a:t>
            </a:r>
          </a:p>
          <a:p>
            <a:pPr>
              <a:spcBef>
                <a:spcPct val="50000"/>
              </a:spcBef>
            </a:pPr>
            <a:r>
              <a:rPr lang="sr-Cyrl-CS">
                <a:latin typeface="Times New Roman" pitchFamily="18" charset="0"/>
                <a:cs typeface="Times New Roman" pitchFamily="18" charset="0"/>
              </a:rPr>
              <a:t>-сарадњу у процесу тимског остваривања визије и мисије наше Установе.</a:t>
            </a:r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249</TotalTime>
  <Words>476</Words>
  <Application>Microsoft Office PowerPoint</Application>
  <PresentationFormat>On-screen Show (4:3)</PresentationFormat>
  <Paragraphs>40</Paragraphs>
  <Slides>15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Slide 1</vt:lpstr>
      <vt:lpstr>Почетак Дечије недеље обележен је заједничком трибином ПУ Ната Вељковић и Културног центра Крушевац, под називом У вртићима расте будућност Србије</vt:lpstr>
      <vt:lpstr>      Пред препуном салом родитеља, сарадника и директора  из основних школа,  представника локалне заједнице, студената Високе школе струковних студија за образовање  васпитача, сарадника из НВО и васпитно-образовног особља из ПУ Ната Вељковић, говорило се о утицају васпитања и образовања на децу раног узраста.</vt:lpstr>
      <vt:lpstr>Презентација у Вртићима расте будућност Србије  коју су са пажњом одгледали сви присутни 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41</cp:revision>
  <dcterms:created xsi:type="dcterms:W3CDTF">2016-10-04T13:40:12Z</dcterms:created>
  <dcterms:modified xsi:type="dcterms:W3CDTF">2016-10-05T08:10:06Z</dcterms:modified>
</cp:coreProperties>
</file>