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Lato" charset="0"/>
      <p:regular r:id="rId12"/>
      <p:bold r:id="rId13"/>
      <p:italic r:id="rId14"/>
      <p:boldItalic r:id="rId15"/>
    </p:embeddedFont>
    <p:embeddedFont>
      <p:font typeface="Raleway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05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0" name="Google Shape;7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8" name="Google Shape;7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7" name="Google Shape;8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6" name="Google Shape;10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" name="Google Shape;11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9" name="Google Shape;11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4572000" y="1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1" name="Google Shape;11;p2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" name="Google Shape;12;p2"/>
          <p:cNvSpPr txBox="1">
            <a:spLocks noGrp="1"/>
          </p:cNvSpPr>
          <p:nvPr>
            <p:ph type="title"/>
          </p:nvPr>
        </p:nvSpPr>
        <p:spPr>
          <a:xfrm>
            <a:off x="265500" y="1397350"/>
            <a:ext cx="4045200" cy="13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265500" y="2735371"/>
            <a:ext cx="4045200" cy="13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" name="Google Shape;18;p3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06425" y="1806825"/>
            <a:ext cx="8296800" cy="154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Google Shape;24;p5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283103" y="712141"/>
            <a:ext cx="6244200" cy="383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Google Shape;28;p6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9" name="Google Shape;29;p6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0" name="Google Shape;30;p6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" name="Google Shape;31;p6"/>
          <p:cNvSpPr txBox="1">
            <a:spLocks noGrp="1"/>
          </p:cNvSpPr>
          <p:nvPr>
            <p:ph type="ctrTitle"/>
          </p:nvPr>
        </p:nvSpPr>
        <p:spPr>
          <a:xfrm>
            <a:off x="2371725" y="630225"/>
            <a:ext cx="6331500" cy="154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ubTitle" idx="1"/>
          </p:nvPr>
        </p:nvSpPr>
        <p:spPr>
          <a:xfrm>
            <a:off x="2390267" y="3238450"/>
            <a:ext cx="6331500" cy="12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Google Shape;35;p7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6" name="Google Shape;36;p7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7" name="Google Shape;37;p7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" name="Google Shape;38;p7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1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Google Shape;42;p8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3" name="Google Shape;43;p8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4" name="Google Shape;44;p8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" name="Google Shape;45;p8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1"/>
          </p:nvPr>
        </p:nvSpPr>
        <p:spPr>
          <a:xfrm>
            <a:off x="2400303" y="1602675"/>
            <a:ext cx="3071400" cy="30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body" idx="2"/>
          </p:nvPr>
        </p:nvSpPr>
        <p:spPr>
          <a:xfrm>
            <a:off x="5650572" y="1602675"/>
            <a:ext cx="3071400" cy="30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title"/>
          </p:nvPr>
        </p:nvSpPr>
        <p:spPr>
          <a:xfrm>
            <a:off x="303300" y="411575"/>
            <a:ext cx="8520600" cy="6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Google Shape;53;p10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" name="Google Shape;54;p10"/>
          <p:cNvSpPr txBox="1">
            <a:spLocks noGrp="1"/>
          </p:cNvSpPr>
          <p:nvPr>
            <p:ph type="title"/>
          </p:nvPr>
        </p:nvSpPr>
        <p:spPr>
          <a:xfrm>
            <a:off x="319500" y="936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body" idx="1"/>
          </p:nvPr>
        </p:nvSpPr>
        <p:spPr>
          <a:xfrm>
            <a:off x="319500" y="1846804"/>
            <a:ext cx="2808000" cy="280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8" name="Google Shape;58;p11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9" name="Google Shape;59;p11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" name="Google Shape;60;p11"/>
          <p:cNvSpPr txBox="1">
            <a:spLocks noGrp="1"/>
          </p:cNvSpPr>
          <p:nvPr>
            <p:ph type="body" idx="1"/>
          </p:nvPr>
        </p:nvSpPr>
        <p:spPr>
          <a:xfrm>
            <a:off x="328017" y="4226025"/>
            <a:ext cx="8388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3" name="Google Shape;63;p12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4" name="Google Shape;64;p12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" name="Google Shape;65;p12"/>
          <p:cNvSpPr txBox="1">
            <a:spLocks noGrp="1"/>
          </p:cNvSpPr>
          <p:nvPr>
            <p:ph type="title" hasCustomPrompt="1"/>
          </p:nvPr>
        </p:nvSpPr>
        <p:spPr>
          <a:xfrm>
            <a:off x="853950" y="1304850"/>
            <a:ext cx="7436100" cy="15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66" name="Google Shape;66;p12"/>
          <p:cNvSpPr txBox="1">
            <a:spLocks noGrp="1"/>
          </p:cNvSpPr>
          <p:nvPr>
            <p:ph type="body" idx="1"/>
          </p:nvPr>
        </p:nvSpPr>
        <p:spPr>
          <a:xfrm>
            <a:off x="853950" y="2919450"/>
            <a:ext cx="7436100" cy="10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wiss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3"/>
          <p:cNvSpPr txBox="1"/>
          <p:nvPr/>
        </p:nvSpPr>
        <p:spPr>
          <a:xfrm rot="572" flipH="1">
            <a:off x="604150" y="933305"/>
            <a:ext cx="36063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Вртић “Владо Јурић”</a:t>
            </a:r>
            <a:endParaRPr sz="2400" b="0" i="0" u="none" strike="noStrike" cap="none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3" name="Google Shape;73;p13"/>
          <p:cNvSpPr txBox="1"/>
          <p:nvPr/>
        </p:nvSpPr>
        <p:spPr>
          <a:xfrm flipH="1">
            <a:off x="1358925" y="2102334"/>
            <a:ext cx="21195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Месечни билтен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4" name="Google Shape;74;p13"/>
          <p:cNvSpPr txBox="1"/>
          <p:nvPr/>
        </p:nvSpPr>
        <p:spPr>
          <a:xfrm>
            <a:off x="1358925" y="4419309"/>
            <a:ext cx="7785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Новембар 2024.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75" name="Google Shape;7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85347" y="1531778"/>
            <a:ext cx="5089377" cy="27499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6815" y="445138"/>
            <a:ext cx="3199026" cy="4265376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4"/>
          <p:cNvSpPr txBox="1"/>
          <p:nvPr/>
        </p:nvSpPr>
        <p:spPr>
          <a:xfrm rot="-842" flipH="1">
            <a:off x="516439" y="1574317"/>
            <a:ext cx="85749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2" name="Google Shape;82;p14"/>
          <p:cNvSpPr txBox="1"/>
          <p:nvPr/>
        </p:nvSpPr>
        <p:spPr>
          <a:xfrm>
            <a:off x="-4576" y="203863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3" name="Google Shape;83;p14"/>
          <p:cNvSpPr txBox="1"/>
          <p:nvPr/>
        </p:nvSpPr>
        <p:spPr>
          <a:xfrm rot="-842" flipH="1">
            <a:off x="668839" y="1726717"/>
            <a:ext cx="85749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4" name="Google Shape;84;p14"/>
          <p:cNvSpPr txBox="1"/>
          <p:nvPr/>
        </p:nvSpPr>
        <p:spPr>
          <a:xfrm>
            <a:off x="4192151" y="2038625"/>
            <a:ext cx="49563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Хоризонтална размена на нивоу вртића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Дискусија практичара  о  заједничком уређењу  простора вртића, у функцији унапређења  квалитета ВОР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79788" y="152400"/>
            <a:ext cx="4684466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5"/>
          <p:cNvSpPr txBox="1"/>
          <p:nvPr/>
        </p:nvSpPr>
        <p:spPr>
          <a:xfrm>
            <a:off x="4575" y="1189900"/>
            <a:ext cx="4175100" cy="26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Обележавање Међународног дана толеранције. 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Толеранција је поштовање, прихватање и уважавање богатства различитости у културама, обичајима, мишљењима, ставовима, религијској припадности, боји коже, тежини, висини, начину изражавања.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6"/>
          <p:cNvSpPr txBox="1"/>
          <p:nvPr/>
        </p:nvSpPr>
        <p:spPr>
          <a:xfrm>
            <a:off x="4577" y="203863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96" name="Google Shape;9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8004" y="76200"/>
            <a:ext cx="3743313" cy="499110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6"/>
          <p:cNvSpPr txBox="1"/>
          <p:nvPr/>
        </p:nvSpPr>
        <p:spPr>
          <a:xfrm>
            <a:off x="4572000" y="1620275"/>
            <a:ext cx="44973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Толеранција је хармонија у различитостима. Потребно је само прихватити да нисмо сви исти и да је лепота управо у томе.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7"/>
          <p:cNvSpPr txBox="1"/>
          <p:nvPr/>
        </p:nvSpPr>
        <p:spPr>
          <a:xfrm>
            <a:off x="4575" y="192225"/>
            <a:ext cx="91440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Грађење партнерства деце и васпитача вртића ,,В.Јурић"са чланом ,,Еуреке"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03" name="Google Shape;103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41350" y="1492725"/>
            <a:ext cx="4461300" cy="3345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70613" y="799018"/>
            <a:ext cx="4045200" cy="3033882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8"/>
          <p:cNvSpPr txBox="1"/>
          <p:nvPr/>
        </p:nvSpPr>
        <p:spPr>
          <a:xfrm>
            <a:off x="659025" y="2395580"/>
            <a:ext cx="84897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Клуб за децу и родитеље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Млађа мешовита васпитна група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2251" y="580226"/>
            <a:ext cx="4309750" cy="323228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9"/>
          <p:cNvSpPr txBox="1"/>
          <p:nvPr/>
        </p:nvSpPr>
        <p:spPr>
          <a:xfrm flipH="1">
            <a:off x="4787125" y="580225"/>
            <a:ext cx="41097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Редовно учешће у Заједницама учења васпитача сва три Актива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16" name="Google Shape;116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05003" y="1548200"/>
            <a:ext cx="4291820" cy="3232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0"/>
          <p:cNvSpPr txBox="1"/>
          <p:nvPr/>
        </p:nvSpPr>
        <p:spPr>
          <a:xfrm>
            <a:off x="4577" y="203863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22" name="Google Shape;122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9951" y="1403625"/>
            <a:ext cx="3913576" cy="2935176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20"/>
          <p:cNvSpPr txBox="1"/>
          <p:nvPr/>
        </p:nvSpPr>
        <p:spPr>
          <a:xfrm>
            <a:off x="4393526" y="2038625"/>
            <a:ext cx="4755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Учешће у раду Тима за самовредновање, као и Тиму за стручно усавршавање. 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16439" y="189023"/>
            <a:ext cx="5711126" cy="311065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1"/>
          <p:cNvSpPr txBox="1"/>
          <p:nvPr/>
        </p:nvSpPr>
        <p:spPr>
          <a:xfrm>
            <a:off x="4577" y="203863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0" name="Google Shape;130;p21"/>
          <p:cNvSpPr txBox="1"/>
          <p:nvPr/>
        </p:nvSpPr>
        <p:spPr>
          <a:xfrm rot="1083" flipH="1">
            <a:off x="1716428" y="3627263"/>
            <a:ext cx="57111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Сагледавање промена и управљање њима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wiss">
  <a:themeElements>
    <a:clrScheme name="Swiss">
      <a:dk1>
        <a:srgbClr val="F46524"/>
      </a:dk1>
      <a:lt1>
        <a:srgbClr val="FFFFFF"/>
      </a:lt1>
      <a:dk2>
        <a:srgbClr val="000000"/>
      </a:dk2>
      <a:lt2>
        <a:srgbClr val="757575"/>
      </a:lt2>
      <a:accent1>
        <a:srgbClr val="01579B"/>
      </a:accent1>
      <a:accent2>
        <a:srgbClr val="27C7BD"/>
      </a:accent2>
      <a:accent3>
        <a:srgbClr val="0099E8"/>
      </a:accent3>
      <a:accent4>
        <a:srgbClr val="51B9A3"/>
      </a:accent4>
      <a:accent5>
        <a:srgbClr val="FB8C00"/>
      </a:accent5>
      <a:accent6>
        <a:srgbClr val="FFAE88"/>
      </a:accent6>
      <a:hlink>
        <a:srgbClr val="0277BD"/>
      </a:hlink>
      <a:folHlink>
        <a:srgbClr val="0277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</Words>
  <PresentationFormat>On-screen Show (16:9)</PresentationFormat>
  <Paragraphs>16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Lato</vt:lpstr>
      <vt:lpstr>Raleway</vt:lpstr>
      <vt:lpstr>Swiss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Sistem Administrator Steva</dc:creator>
  <cp:lastModifiedBy>ASUS</cp:lastModifiedBy>
  <cp:revision>1</cp:revision>
  <dcterms:modified xsi:type="dcterms:W3CDTF">2024-12-20T09:43:19Z</dcterms:modified>
</cp:coreProperties>
</file>